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8"/>
    <p:restoredTop sz="96281"/>
  </p:normalViewPr>
  <p:slideViewPr>
    <p:cSldViewPr snapToGrid="0" snapToObjects="1">
      <p:cViewPr varScale="1">
        <p:scale>
          <a:sx n="72" d="100"/>
          <a:sy n="72" d="100"/>
        </p:scale>
        <p:origin x="6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9C0E8-3CA8-2B46-B5E3-503F0ED7E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B2E11-95D7-5847-8915-4DF4FD0DD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0253C-AC85-CD4D-B70A-AB568A2F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C6F0B5-4350-1944-A5A0-A7339272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7CA3A9-DA4C-644E-80B3-097EC3D9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730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7A286-796B-1947-9188-426AD5CD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EB56CD-335C-8C4E-82B9-C4C846F1E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74CB6-F807-084A-AB62-C3DE5FDC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61B22A-F4E0-C641-A22A-A9D6749A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A5D483-48BC-234B-B6EF-D3BECCCC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745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4BC148-526E-224A-86F7-A3D1E4944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AD43BF-177C-FB46-9107-BC6A612C9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6EF1EB-E61B-9C4A-86D8-C820A2E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6A630F-F4F7-244D-8C6E-67782D9F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7F911E-50DD-4841-9811-2085FB4E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932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9E620-E8F4-364A-A212-5F8B712B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D347EB-1AB9-4B42-B230-A7053D2D5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EC903E-FDEE-E44D-8177-321C7BEA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5A6A49-13C7-1449-967F-4F63CFFB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8472DD-E759-F041-8863-A6D01C32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831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4936F-7EED-5548-8F3B-AD4960F5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C36823-56DC-7342-8BCF-42D07F43B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2F14E6-2116-084C-9252-CE6153F1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85CBCC-34E4-AC44-B5E7-1F9DD6EE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E48351-8BD5-DE44-B194-1625FA0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824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2B063-2F64-5D4E-B6E8-A5807EEA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E8B30A-6890-2F47-AE03-9EE87A5A9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CC793-BA5C-7A48-AD06-A168FDC83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06E4CA-396E-3448-B2B5-2B7428F7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3E6D22-38D7-4444-9E6B-D0E42F08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D100A4-91A4-A549-B19B-1309E48F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958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40312-D727-7340-9CFE-7F48BD7B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7B58A5-C637-E24B-A447-6BC88EF19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807434-A682-274E-BF12-668765FC6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E33E20-619A-C340-97E4-8710EAF74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EA5969-4A86-5E4E-9E3F-D4250D6FC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A5DEAA-DBE8-AF4E-B99E-1839D560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9A0E78-CF8A-6348-9414-2E066382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B4E25B-18A0-1145-A1FA-F01858E0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676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FC70A-8660-1D4A-9A10-269D0813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013074-97A1-DC41-9840-2E9413497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FB5B28-4098-D74F-95D1-5D357655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9E61C4-708E-7A44-AB95-881AAE8E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527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073354E-BC99-9A41-A029-1822E706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7D4A84-02F9-4A48-8262-B6B6E6FB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BC793E-2EF8-A64C-9F18-4A115D69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77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EE9DB-5616-AA41-A339-A588A5D1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483200-61E7-2E40-B78D-E23477A5C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4C813-B0E9-7842-8F36-412E912B6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1CD1CB-02A7-E140-88B5-E92587D8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E5D175-CAF6-644C-9AB1-37A17765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72839B-ABC4-EE4D-8541-19A9038A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463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FB2A4-4D9E-0345-8966-1939C559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FFB1C5-7DE9-034A-B916-098DA7CC1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8DF4BC-9881-924F-A0A0-5D221F73C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D420D9-605F-324D-A592-31D6E975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E6ED77-EA61-D049-A15D-645400A3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3A2AD5-6E99-664E-861F-DF371B21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869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5A5E10-5CE4-EC4C-9F53-A9E87177C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407F3E-6744-8640-8EEC-525DF67C6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549B4D-0CAA-9841-9B3C-19F378423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01BCF-08F4-444B-BDE2-9A69EB5EC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6A5B02-E89F-AD40-AB25-85D4F6059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029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7A1AC3B-A1F5-7345-AE87-87FF8BE4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853" y="-200465"/>
            <a:ext cx="12407705" cy="72589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3A6CFD3-86F4-FE40-8C09-5CFF97E9097B}"/>
              </a:ext>
            </a:extLst>
          </p:cNvPr>
          <p:cNvSpPr txBox="1"/>
          <p:nvPr/>
        </p:nvSpPr>
        <p:spPr>
          <a:xfrm>
            <a:off x="4656267" y="5187169"/>
            <a:ext cx="2940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latin typeface="Bebas Kai" pitchFamily="82" charset="77"/>
              </a:rPr>
              <a:t>SERGIO ENRIQUE RAMÍREZ</a:t>
            </a:r>
          </a:p>
          <a:p>
            <a:pPr algn="ctr"/>
            <a:r>
              <a:rPr lang="es-CO" sz="2400" dirty="0">
                <a:latin typeface="+mj-lt"/>
              </a:rPr>
              <a:t>Secretario de Vivienda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25C3D0-B2A3-CC42-B833-4848ABE20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665" y="2895794"/>
            <a:ext cx="3358202" cy="10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6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28E54F-84A1-EC4E-835D-6AE99E805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2962"/>
            <a:ext cx="7910111" cy="631031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169" y="-30184"/>
            <a:ext cx="12382338" cy="129737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218C2C9-E1E6-8D46-8C44-51A6799FD91B}"/>
              </a:ext>
            </a:extLst>
          </p:cNvPr>
          <p:cNvSpPr txBox="1"/>
          <p:nvPr/>
        </p:nvSpPr>
        <p:spPr>
          <a:xfrm>
            <a:off x="6616333" y="1554812"/>
            <a:ext cx="44129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/>
              <a:t>Disminuir el número de hogares con necesidades insatisfechas de vivienda en la zona urbano, municipio de Cúcuta, Norte de Santander.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EADAD94-6BFF-5841-A8E0-5321420BD1B5}"/>
              </a:ext>
            </a:extLst>
          </p:cNvPr>
          <p:cNvSpPr txBox="1"/>
          <p:nvPr/>
        </p:nvSpPr>
        <p:spPr>
          <a:xfrm>
            <a:off x="1561822" y="3187405"/>
            <a:ext cx="25500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MEJORAMIENTO DE VIVIENDA URBANA EN LOS BARRIOS JERONIMO URIBE, BRISAS DE LOS ANDES, JUANA RANGEL Y VALLES DEL RODEO DEL MUNICIPIO DE CUCUTA, NORTE DE SANTANDER</a:t>
            </a:r>
            <a:endParaRPr lang="es-CO" sz="14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330329" y="1817531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5907294-5139-D24C-9597-4F06A8D5D714}"/>
              </a:ext>
            </a:extLst>
          </p:cNvPr>
          <p:cNvSpPr txBox="1"/>
          <p:nvPr/>
        </p:nvSpPr>
        <p:spPr>
          <a:xfrm>
            <a:off x="5964038" y="3603836"/>
            <a:ext cx="149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Justificación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E5DF4D7-A3BB-0E48-AAEE-DF5BB1D64886}"/>
              </a:ext>
            </a:extLst>
          </p:cNvPr>
          <p:cNvSpPr txBox="1"/>
          <p:nvPr/>
        </p:nvSpPr>
        <p:spPr>
          <a:xfrm>
            <a:off x="5277082" y="5684831"/>
            <a:ext cx="123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Metodología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F1AFFF7-7C03-A24D-B330-63BBBA7AC613}"/>
              </a:ext>
            </a:extLst>
          </p:cNvPr>
          <p:cNvSpPr txBox="1"/>
          <p:nvPr/>
        </p:nvSpPr>
        <p:spPr>
          <a:xfrm>
            <a:off x="6616333" y="5290207"/>
            <a:ext cx="47875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/>
              <a:t>Ubicación: </a:t>
            </a:r>
            <a:r>
              <a:rPr lang="es-CO" sz="1400" dirty="0"/>
              <a:t>Barrio Jerónimo Uribe, Brisas de Los Andes y Juana Rangel de Cuellar</a:t>
            </a:r>
          </a:p>
          <a:p>
            <a:pPr algn="just"/>
            <a:r>
              <a:rPr lang="es-CO" sz="1400" b="1" dirty="0"/>
              <a:t>Población beneficiada: </a:t>
            </a:r>
            <a:r>
              <a:rPr lang="es-CO" sz="1400" dirty="0"/>
              <a:t>64 familias</a:t>
            </a:r>
          </a:p>
          <a:p>
            <a:pPr algn="just"/>
            <a:r>
              <a:rPr lang="es-CO" sz="1400" b="1" dirty="0"/>
              <a:t>Tiempo estimado:  </a:t>
            </a:r>
            <a:r>
              <a:rPr lang="es-CO" sz="1400" dirty="0"/>
              <a:t>6 meses</a:t>
            </a:r>
          </a:p>
          <a:p>
            <a:pPr algn="just"/>
            <a:r>
              <a:rPr lang="es-CO" sz="1400" b="1" dirty="0"/>
              <a:t>Presupuesto: </a:t>
            </a:r>
            <a:r>
              <a:rPr lang="es-CO" sz="1400" dirty="0"/>
              <a:t>1.056’000.000 del Sistema General de Regalías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5A9F519-AF98-F040-8612-E8C7217C0374}"/>
              </a:ext>
            </a:extLst>
          </p:cNvPr>
          <p:cNvSpPr txBox="1"/>
          <p:nvPr/>
        </p:nvSpPr>
        <p:spPr>
          <a:xfrm>
            <a:off x="788161" y="5874983"/>
            <a:ext cx="4097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+mj-lt"/>
              </a:rPr>
              <a:t>Secretaría de Vivienda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218C2C9-E1E6-8D46-8C44-51A6799FD91B}"/>
              </a:ext>
            </a:extLst>
          </p:cNvPr>
          <p:cNvSpPr txBox="1"/>
          <p:nvPr/>
        </p:nvSpPr>
        <p:spPr>
          <a:xfrm>
            <a:off x="7379211" y="2957505"/>
            <a:ext cx="41602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/>
              <a:t>El proyecto apunta al cumplimiento de las metas del Plan de Desarrollo Nacional, Departamental y Municipal 2020-2023. Con el proyecto se pretende reducir el déficit cualitativo de vivienda en el municipio de Cúcuta que es de 22.93% que equivale a 51.196 viviendas a 22.90% que serían 51.132 viviendas. Se realizarán una totalidad de 64 mejoramientos de vivienda. </a:t>
            </a:r>
          </a:p>
        </p:txBody>
      </p:sp>
    </p:spTree>
    <p:extLst>
      <p:ext uri="{BB962C8B-B14F-4D97-AF65-F5344CB8AC3E}">
        <p14:creationId xmlns:p14="http://schemas.microsoft.com/office/powerpoint/2010/main" val="200572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1670E5-4305-CC4D-A8E2-029889EA7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49" y="1540676"/>
            <a:ext cx="5795944" cy="44760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2E839E4-C388-0543-AC91-6DEC5502C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67"/>
            <a:ext cx="12382338" cy="129737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3EA2D9-E699-3042-A826-3522A3ECCE99}"/>
              </a:ext>
            </a:extLst>
          </p:cNvPr>
          <p:cNvSpPr txBox="1"/>
          <p:nvPr/>
        </p:nvSpPr>
        <p:spPr>
          <a:xfrm>
            <a:off x="6774286" y="5519961"/>
            <a:ext cx="4980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/>
              <a:t>Fuentes: Sistemas General de Regalías </a:t>
            </a:r>
          </a:p>
          <a:p>
            <a:pPr algn="just"/>
            <a:r>
              <a:rPr lang="es-CO" sz="1200" dirty="0"/>
              <a:t>Sector: Vivienda, Ciudad y Territorio</a:t>
            </a:r>
          </a:p>
          <a:p>
            <a:pPr algn="just"/>
            <a:r>
              <a:rPr lang="es-CO" sz="1200" dirty="0"/>
              <a:t>Fase: *Fase II y III (Formulación y Estructuración financiados con Recursos Propios).</a:t>
            </a:r>
          </a:p>
          <a:p>
            <a:pPr algn="just"/>
            <a:r>
              <a:rPr lang="es-CO" sz="1200" dirty="0"/>
              <a:t>*La presentación del proyecto será Fase III para el Sistema General de Regalías.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2D7902-9D44-9D4B-A562-A20F292EA9FE}"/>
              </a:ext>
            </a:extLst>
          </p:cNvPr>
          <p:cNvSpPr txBox="1"/>
          <p:nvPr/>
        </p:nvSpPr>
        <p:spPr>
          <a:xfrm>
            <a:off x="4618928" y="2503840"/>
            <a:ext cx="161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/>
              <a:t>Programa:</a:t>
            </a:r>
          </a:p>
          <a:p>
            <a:pPr algn="just"/>
            <a:r>
              <a:rPr lang="es-CO" sz="1600" dirty="0"/>
              <a:t>VIVIENDA DIGNA PARA TODOS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043060-AD0F-D147-8BCF-1C53242C3401}"/>
              </a:ext>
            </a:extLst>
          </p:cNvPr>
          <p:cNvSpPr txBox="1"/>
          <p:nvPr/>
        </p:nvSpPr>
        <p:spPr>
          <a:xfrm>
            <a:off x="121184" y="5781572"/>
            <a:ext cx="2531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Componente: VIVIENDA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9C003C-B24D-4743-AC53-7E275E1ABED2}"/>
              </a:ext>
            </a:extLst>
          </p:cNvPr>
          <p:cNvSpPr txBox="1"/>
          <p:nvPr/>
        </p:nvSpPr>
        <p:spPr>
          <a:xfrm>
            <a:off x="3422391" y="4950575"/>
            <a:ext cx="3114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/>
              <a:t>Línea estratégica:  5 Vivienda - “Hábitat digno para todos” </a:t>
            </a:r>
            <a:br>
              <a:rPr lang="es-CO" sz="1600" dirty="0"/>
            </a:br>
            <a:endParaRPr lang="es-CO" sz="16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6375C6-C5FB-AC4A-94CB-F5400295D70C}"/>
              </a:ext>
            </a:extLst>
          </p:cNvPr>
          <p:cNvSpPr txBox="1"/>
          <p:nvPr/>
        </p:nvSpPr>
        <p:spPr>
          <a:xfrm>
            <a:off x="977458" y="2213244"/>
            <a:ext cx="149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Articulación PDM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AE83C42-5D95-4441-A73E-CC74E1B3791C}"/>
              </a:ext>
            </a:extLst>
          </p:cNvPr>
          <p:cNvSpPr txBox="1"/>
          <p:nvPr/>
        </p:nvSpPr>
        <p:spPr>
          <a:xfrm>
            <a:off x="6774286" y="5179359"/>
            <a:ext cx="4270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/>
              <a:t>Imagen 1. </a:t>
            </a:r>
            <a:r>
              <a:rPr lang="es-CO" sz="1100" dirty="0"/>
              <a:t>Viviendas que buscan ser beneficiadas con el Proyecto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6508" t="22843" r="22713" b="10432"/>
          <a:stretch/>
        </p:blipFill>
        <p:spPr>
          <a:xfrm>
            <a:off x="6537074" y="1154638"/>
            <a:ext cx="5362521" cy="396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4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28E54F-84A1-EC4E-835D-6AE99E805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2962"/>
            <a:ext cx="7910111" cy="631031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169" y="30776"/>
            <a:ext cx="12382338" cy="129737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218C2C9-E1E6-8D46-8C44-51A6799FD91B}"/>
              </a:ext>
            </a:extLst>
          </p:cNvPr>
          <p:cNvSpPr txBox="1"/>
          <p:nvPr/>
        </p:nvSpPr>
        <p:spPr>
          <a:xfrm>
            <a:off x="6616333" y="1415140"/>
            <a:ext cx="4787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400" dirty="0"/>
              <a:t>Se  busca contribuir a reducir el déficit habitacional de la zona rural donde se evidencia alto número de hogares con necesidades insatisfechas de vivienda. </a:t>
            </a:r>
            <a:endParaRPr lang="es-CO" sz="1400" dirty="0">
              <a:highlight>
                <a:srgbClr val="FFFF00"/>
              </a:highlight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EADAD94-6BFF-5841-A8E0-5321420BD1B5}"/>
              </a:ext>
            </a:extLst>
          </p:cNvPr>
          <p:cNvSpPr txBox="1"/>
          <p:nvPr/>
        </p:nvSpPr>
        <p:spPr>
          <a:xfrm>
            <a:off x="1371600" y="3271659"/>
            <a:ext cx="2823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CONSTRUCCION DE VIVIENDA  DE INTERES SOCIAL EN EL AREA RURAL EN SITIO PROPIO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330329" y="1817531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5907294-5139-D24C-9597-4F06A8D5D714}"/>
              </a:ext>
            </a:extLst>
          </p:cNvPr>
          <p:cNvSpPr txBox="1"/>
          <p:nvPr/>
        </p:nvSpPr>
        <p:spPr>
          <a:xfrm>
            <a:off x="5964038" y="3603836"/>
            <a:ext cx="149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Justificación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E5DF4D7-A3BB-0E48-AAEE-DF5BB1D64886}"/>
              </a:ext>
            </a:extLst>
          </p:cNvPr>
          <p:cNvSpPr txBox="1"/>
          <p:nvPr/>
        </p:nvSpPr>
        <p:spPr>
          <a:xfrm>
            <a:off x="5277082" y="5684831"/>
            <a:ext cx="123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Metodología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9380F67-29D5-D940-86D8-39A72C3B2E35}"/>
              </a:ext>
            </a:extLst>
          </p:cNvPr>
          <p:cNvSpPr txBox="1"/>
          <p:nvPr/>
        </p:nvSpPr>
        <p:spPr>
          <a:xfrm>
            <a:off x="7336769" y="2625364"/>
            <a:ext cx="4640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400" dirty="0"/>
              <a:t>Con el proyecto se espera disminuir el déficit cuantitativo de vivienda en el sector rural en  1.74%, considerando solo el total de viviendas existentes en el sector rural (8.606).  luego el déficit cuantitativo al final del año 2023 para el sector rural sería de 16.23%. También se espera reducir la tasa de migración del campesino a la ciudad, el índice de hacinamiento y la vulnerabilidad ante situaciones de riesgo natural y de los costos asociados a la atención de desastres. Con el proyecto se construirán 150 viviendas en total, 75 en el año 2022 y 75 en el año 2023.</a:t>
            </a:r>
            <a:endParaRPr lang="es-CO" sz="1400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F1AFFF7-7C03-A24D-B330-63BBBA7AC613}"/>
              </a:ext>
            </a:extLst>
          </p:cNvPr>
          <p:cNvSpPr txBox="1"/>
          <p:nvPr/>
        </p:nvSpPr>
        <p:spPr>
          <a:xfrm>
            <a:off x="6616332" y="5182485"/>
            <a:ext cx="50270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/>
              <a:t>Ubicación: </a:t>
            </a:r>
            <a:r>
              <a:rPr lang="es-CO" sz="1400" dirty="0"/>
              <a:t>Corregimientos de la zona rural de Cúcuta</a:t>
            </a:r>
          </a:p>
          <a:p>
            <a:pPr algn="just"/>
            <a:r>
              <a:rPr lang="es-CO" sz="1400" b="1" dirty="0"/>
              <a:t>Población beneficiada: 600</a:t>
            </a:r>
            <a:r>
              <a:rPr lang="es-CO" sz="1400" dirty="0"/>
              <a:t> personas</a:t>
            </a:r>
          </a:p>
          <a:p>
            <a:pPr algn="just"/>
            <a:r>
              <a:rPr lang="es-CO" sz="1400" b="1" dirty="0"/>
              <a:t>Tiempo estimado:  1 año</a:t>
            </a:r>
          </a:p>
          <a:p>
            <a:pPr algn="just"/>
            <a:r>
              <a:rPr lang="es-CO" sz="1400" b="1" dirty="0"/>
              <a:t>Presupuesto: 5640</a:t>
            </a:r>
            <a:r>
              <a:rPr lang="es-CO" sz="1400" dirty="0"/>
              <a:t> millones de pesos</a:t>
            </a:r>
          </a:p>
          <a:p>
            <a:pPr algn="just"/>
            <a:r>
              <a:rPr lang="es-CO" sz="1400" dirty="0"/>
              <a:t>	  Construcción  de vivienda de interés social en       sitio propio en zona rural.</a:t>
            </a:r>
          </a:p>
          <a:p>
            <a:pPr algn="just"/>
            <a:r>
              <a:rPr lang="es-CO" sz="1400" dirty="0"/>
              <a:t>                         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5A9F519-AF98-F040-8612-E8C7217C0374}"/>
              </a:ext>
            </a:extLst>
          </p:cNvPr>
          <p:cNvSpPr txBox="1"/>
          <p:nvPr/>
        </p:nvSpPr>
        <p:spPr>
          <a:xfrm>
            <a:off x="788161" y="5874983"/>
            <a:ext cx="4097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+mj-lt"/>
              </a:rPr>
              <a:t>Secretaría de  Vivienda</a:t>
            </a:r>
          </a:p>
        </p:txBody>
      </p:sp>
    </p:spTree>
    <p:extLst>
      <p:ext uri="{BB962C8B-B14F-4D97-AF65-F5344CB8AC3E}">
        <p14:creationId xmlns:p14="http://schemas.microsoft.com/office/powerpoint/2010/main" val="32235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1670E5-4305-CC4D-A8E2-029889EA7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49" y="1540676"/>
            <a:ext cx="5795944" cy="44760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2E839E4-C388-0543-AC91-6DEC5502C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67"/>
            <a:ext cx="12382338" cy="129737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3EA2D9-E699-3042-A826-3522A3ECCE99}"/>
              </a:ext>
            </a:extLst>
          </p:cNvPr>
          <p:cNvSpPr txBox="1"/>
          <p:nvPr/>
        </p:nvSpPr>
        <p:spPr>
          <a:xfrm>
            <a:off x="6886430" y="5161375"/>
            <a:ext cx="5097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/>
              <a:t>Fuentes: </a:t>
            </a:r>
          </a:p>
          <a:p>
            <a:pPr algn="just"/>
            <a:r>
              <a:rPr lang="es-CO" sz="1200" dirty="0"/>
              <a:t>Sistema General de Regalías</a:t>
            </a:r>
          </a:p>
          <a:p>
            <a:pPr algn="just"/>
            <a:r>
              <a:rPr lang="es-CO" sz="1200" dirty="0"/>
              <a:t>Fase: II  en  formulación y estructuración del proyecto con recursos propios 2021 y 2022</a:t>
            </a:r>
          </a:p>
          <a:p>
            <a:pPr algn="just"/>
            <a:r>
              <a:rPr lang="es-CO" sz="1200" dirty="0"/>
              <a:t>Fase III para financiación con recursos del sistema general de Regalías 2022-2023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2D7902-9D44-9D4B-A562-A20F292EA9FE}"/>
              </a:ext>
            </a:extLst>
          </p:cNvPr>
          <p:cNvSpPr txBox="1"/>
          <p:nvPr/>
        </p:nvSpPr>
        <p:spPr>
          <a:xfrm>
            <a:off x="4618927" y="2503840"/>
            <a:ext cx="1568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/>
              <a:t>Programa: </a:t>
            </a:r>
          </a:p>
          <a:p>
            <a:pPr algn="just"/>
            <a:r>
              <a:rPr lang="es-CO" sz="1600" dirty="0"/>
              <a:t>Vivienda digna para todos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043060-AD0F-D147-8BCF-1C53242C3401}"/>
              </a:ext>
            </a:extLst>
          </p:cNvPr>
          <p:cNvSpPr txBox="1"/>
          <p:nvPr/>
        </p:nvSpPr>
        <p:spPr>
          <a:xfrm>
            <a:off x="121184" y="5781572"/>
            <a:ext cx="2354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/>
              <a:t>Componente: </a:t>
            </a:r>
            <a:r>
              <a:rPr lang="es-CO" sz="1600" dirty="0"/>
              <a:t>Vivienda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9C003C-B24D-4743-AC53-7E275E1ABED2}"/>
              </a:ext>
            </a:extLst>
          </p:cNvPr>
          <p:cNvSpPr txBox="1"/>
          <p:nvPr/>
        </p:nvSpPr>
        <p:spPr>
          <a:xfrm>
            <a:off x="3512545" y="4622766"/>
            <a:ext cx="2232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/>
              <a:t>Línea estratégica: </a:t>
            </a:r>
          </a:p>
          <a:p>
            <a:pPr algn="just"/>
            <a:r>
              <a:rPr lang="es-CO" sz="1600" dirty="0"/>
              <a:t>Territorio sostenible y hábitat saludable para todos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6375C6-C5FB-AC4A-94CB-F5400295D70C}"/>
              </a:ext>
            </a:extLst>
          </p:cNvPr>
          <p:cNvSpPr txBox="1"/>
          <p:nvPr/>
        </p:nvSpPr>
        <p:spPr>
          <a:xfrm>
            <a:off x="977458" y="2213244"/>
            <a:ext cx="149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Articulación PDM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AE83C42-5D95-4441-A73E-CC74E1B3791C}"/>
              </a:ext>
            </a:extLst>
          </p:cNvPr>
          <p:cNvSpPr txBox="1"/>
          <p:nvPr/>
        </p:nvSpPr>
        <p:spPr>
          <a:xfrm>
            <a:off x="6916860" y="4337523"/>
            <a:ext cx="5275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/>
              <a:t>Imagen 1. </a:t>
            </a:r>
            <a:r>
              <a:rPr lang="es-CO" sz="1100" dirty="0"/>
              <a:t>Mapa de corregimiento del municipio de San José de Cúcuta.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660328-E6ED-4864-ADCB-8B9C9218F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692" y="1762700"/>
            <a:ext cx="3243214" cy="2321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BB3DC80-2D81-437A-B4A6-FBCCE77AE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777" y="644604"/>
            <a:ext cx="1203095" cy="87180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966590F-2E5F-484A-A611-9153A59D4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6430" y="1780693"/>
            <a:ext cx="1583360" cy="107721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775A808-D54D-4AC2-B907-5BCD9CF147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6860" y="2992502"/>
            <a:ext cx="1552930" cy="117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31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500</Words>
  <Application>Microsoft Office PowerPoint</Application>
  <PresentationFormat>Panorámica</PresentationFormat>
  <Paragraphs>47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Bebas Kai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Catalina Camargo Pardo</dc:creator>
  <cp:lastModifiedBy>ROBINSON MELO ROJAS</cp:lastModifiedBy>
  <cp:revision>50</cp:revision>
  <dcterms:created xsi:type="dcterms:W3CDTF">2021-04-26T20:59:44Z</dcterms:created>
  <dcterms:modified xsi:type="dcterms:W3CDTF">2021-06-08T06:03:43Z</dcterms:modified>
</cp:coreProperties>
</file>