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8" r:id="rId2"/>
    <p:sldId id="263" r:id="rId3"/>
    <p:sldId id="260" r:id="rId4"/>
    <p:sldId id="256" r:id="rId5"/>
    <p:sldId id="264" r:id="rId6"/>
    <p:sldId id="259" r:id="rId7"/>
    <p:sldId id="261" r:id="rId8"/>
    <p:sldId id="262" r:id="rId9"/>
    <p:sldId id="265" r:id="rId10"/>
    <p:sldId id="266" r:id="rId11"/>
    <p:sldId id="267" r:id="rId12"/>
    <p:sldId id="272" r:id="rId13"/>
    <p:sldId id="3389" r:id="rId14"/>
    <p:sldId id="3387" r:id="rId15"/>
    <p:sldId id="3390" r:id="rId16"/>
    <p:sldId id="3391" r:id="rId17"/>
    <p:sldId id="3392" r:id="rId18"/>
    <p:sldId id="3388" r:id="rId19"/>
    <p:sldId id="268" r:id="rId20"/>
    <p:sldId id="269" r:id="rId21"/>
    <p:sldId id="270" r:id="rId2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9"/>
    <p:restoredTop sz="96281"/>
  </p:normalViewPr>
  <p:slideViewPr>
    <p:cSldViewPr snapToGrid="0" snapToObjects="1">
      <p:cViewPr varScale="1">
        <p:scale>
          <a:sx n="72" d="100"/>
          <a:sy n="72" d="100"/>
        </p:scale>
        <p:origin x="6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INSON MELO ROJAS" userId="fe9404dd021449d0" providerId="LiveId" clId="{38E89CC5-15E8-4F0B-A218-4CCEEDA4C0A3}"/>
    <pc:docChg chg="modSld">
      <pc:chgData name="ROBINSON MELO ROJAS" userId="fe9404dd021449d0" providerId="LiveId" clId="{38E89CC5-15E8-4F0B-A218-4CCEEDA4C0A3}" dt="2021-06-08T19:46:22.074" v="3" actId="20577"/>
      <pc:docMkLst>
        <pc:docMk/>
      </pc:docMkLst>
      <pc:sldChg chg="modSp mod">
        <pc:chgData name="ROBINSON MELO ROJAS" userId="fe9404dd021449d0" providerId="LiveId" clId="{38E89CC5-15E8-4F0B-A218-4CCEEDA4C0A3}" dt="2021-06-08T19:46:11.583" v="1" actId="20577"/>
        <pc:sldMkLst>
          <pc:docMk/>
          <pc:sldMk cId="2785537611" sldId="266"/>
        </pc:sldMkLst>
        <pc:spChg chg="mod">
          <ac:chgData name="ROBINSON MELO ROJAS" userId="fe9404dd021449d0" providerId="LiveId" clId="{38E89CC5-15E8-4F0B-A218-4CCEEDA4C0A3}" dt="2021-06-08T19:46:11.583" v="1" actId="20577"/>
          <ac:spMkLst>
            <pc:docMk/>
            <pc:sldMk cId="2785537611" sldId="266"/>
            <ac:spMk id="2" creationId="{4DD35D59-E3A9-624C-815E-2D499E2796DC}"/>
          </ac:spMkLst>
        </pc:spChg>
      </pc:sldChg>
      <pc:sldChg chg="modSp mod">
        <pc:chgData name="ROBINSON MELO ROJAS" userId="fe9404dd021449d0" providerId="LiveId" clId="{38E89CC5-15E8-4F0B-A218-4CCEEDA4C0A3}" dt="2021-06-08T19:46:22.074" v="3" actId="20577"/>
        <pc:sldMkLst>
          <pc:docMk/>
          <pc:sldMk cId="2537908379" sldId="267"/>
        </pc:sldMkLst>
        <pc:spChg chg="mod">
          <ac:chgData name="ROBINSON MELO ROJAS" userId="fe9404dd021449d0" providerId="LiveId" clId="{38E89CC5-15E8-4F0B-A218-4CCEEDA4C0A3}" dt="2021-06-08T19:46:22.074" v="3" actId="20577"/>
          <ac:spMkLst>
            <pc:docMk/>
            <pc:sldMk cId="2537908379" sldId="267"/>
            <ac:spMk id="3" creationId="{3D2DFCA2-FC51-1B4A-A4E3-E64F38E1815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4905A2-D7EF-6D47-9456-540B93508A64}" type="doc">
      <dgm:prSet loTypeId="urn:microsoft.com/office/officeart/2005/8/layout/cycle8" loCatId="" qsTypeId="urn:microsoft.com/office/officeart/2005/8/quickstyle/3d3" qsCatId="3D" csTypeId="urn:microsoft.com/office/officeart/2005/8/colors/colorful1" csCatId="colorful" phldr="1"/>
      <dgm:spPr/>
    </dgm:pt>
    <dgm:pt modelId="{F4E2A44B-1FCE-964E-8227-AC8D11820816}">
      <dgm:prSet phldrT="[Texto]"/>
      <dgm:spPr/>
      <dgm:t>
        <a:bodyPr/>
        <a:lstStyle/>
        <a:p>
          <a:r>
            <a:rPr lang="es-ES" dirty="0"/>
            <a:t>II. </a:t>
          </a:r>
          <a:r>
            <a:rPr lang="es-ES" dirty="0">
              <a:hlinkClick xmlns:r="http://schemas.openxmlformats.org/officeDocument/2006/relationships" r:id="" action="ppaction://hlinkshowjump?jump=lastslide"/>
            </a:rPr>
            <a:t>Implementación de la Estrategia</a:t>
          </a:r>
          <a:endParaRPr lang="es-ES" dirty="0"/>
        </a:p>
      </dgm:t>
    </dgm:pt>
    <dgm:pt modelId="{F0DCACAD-5719-D749-AAFB-EF06038FA421}" type="parTrans" cxnId="{7C5E4CF8-88A6-E245-A2EF-6F75556D26F9}">
      <dgm:prSet/>
      <dgm:spPr/>
      <dgm:t>
        <a:bodyPr/>
        <a:lstStyle/>
        <a:p>
          <a:endParaRPr lang="es-ES"/>
        </a:p>
      </dgm:t>
    </dgm:pt>
    <dgm:pt modelId="{23CEF046-E016-6F4C-BF2C-B65E157BDE71}" type="sibTrans" cxnId="{7C5E4CF8-88A6-E245-A2EF-6F75556D26F9}">
      <dgm:prSet/>
      <dgm:spPr/>
      <dgm:t>
        <a:bodyPr/>
        <a:lstStyle/>
        <a:p>
          <a:endParaRPr lang="es-ES"/>
        </a:p>
      </dgm:t>
    </dgm:pt>
    <dgm:pt modelId="{DACF1EF7-B53C-454C-87E2-4A60C20FE44E}">
      <dgm:prSet phldrT="[Texto]"/>
      <dgm:spPr/>
      <dgm:t>
        <a:bodyPr/>
        <a:lstStyle/>
        <a:p>
          <a:r>
            <a:rPr lang="es-ES" dirty="0"/>
            <a:t>III. Análisis de la información e Inclusión de propuestas </a:t>
          </a:r>
        </a:p>
      </dgm:t>
    </dgm:pt>
    <dgm:pt modelId="{62ABB2FE-3FAD-B049-9D2E-CDD53DC3CC9F}" type="parTrans" cxnId="{D108FA86-A78F-0244-BF61-685B8092AEB7}">
      <dgm:prSet/>
      <dgm:spPr/>
      <dgm:t>
        <a:bodyPr/>
        <a:lstStyle/>
        <a:p>
          <a:endParaRPr lang="es-ES"/>
        </a:p>
      </dgm:t>
    </dgm:pt>
    <dgm:pt modelId="{8274C971-D194-E747-A4E6-B303323A4CE1}" type="sibTrans" cxnId="{D108FA86-A78F-0244-BF61-685B8092AEB7}">
      <dgm:prSet/>
      <dgm:spPr/>
      <dgm:t>
        <a:bodyPr/>
        <a:lstStyle/>
        <a:p>
          <a:endParaRPr lang="es-ES"/>
        </a:p>
      </dgm:t>
    </dgm:pt>
    <dgm:pt modelId="{CE7D5CF0-FD21-CB43-B7F0-42837EB75485}">
      <dgm:prSet phldrT="[Texto]"/>
      <dgm:spPr/>
      <dgm:t>
        <a:bodyPr/>
        <a:lstStyle/>
        <a:p>
          <a:r>
            <a:rPr lang="es-ES" dirty="0"/>
            <a:t>I. </a:t>
          </a:r>
          <a:r>
            <a:rPr lang="es-ES" dirty="0">
              <a:hlinkClick xmlns:r="http://schemas.openxmlformats.org/officeDocument/2006/relationships" r:id="" action="ppaction://hlinkshowjump?jump=nextslide"/>
            </a:rPr>
            <a:t>Alistamiento</a:t>
          </a:r>
          <a:endParaRPr lang="es-ES" dirty="0"/>
        </a:p>
      </dgm:t>
    </dgm:pt>
    <dgm:pt modelId="{D2645C52-7EE9-E84F-ACEC-FD5097BC35B0}" type="parTrans" cxnId="{43998715-5FE9-C245-B71F-22884209AB64}">
      <dgm:prSet/>
      <dgm:spPr/>
      <dgm:t>
        <a:bodyPr/>
        <a:lstStyle/>
        <a:p>
          <a:endParaRPr lang="es-ES"/>
        </a:p>
      </dgm:t>
    </dgm:pt>
    <dgm:pt modelId="{EB2E0924-2D6F-E547-8FEE-A5C036CBD90C}" type="sibTrans" cxnId="{43998715-5FE9-C245-B71F-22884209AB64}">
      <dgm:prSet/>
      <dgm:spPr/>
      <dgm:t>
        <a:bodyPr/>
        <a:lstStyle/>
        <a:p>
          <a:endParaRPr lang="es-ES"/>
        </a:p>
      </dgm:t>
    </dgm:pt>
    <dgm:pt modelId="{7F1E6AD2-6236-F845-A7FB-AFC471F5ED6D}" type="pres">
      <dgm:prSet presAssocID="{BB4905A2-D7EF-6D47-9456-540B93508A64}" presName="compositeShape" presStyleCnt="0">
        <dgm:presLayoutVars>
          <dgm:chMax val="7"/>
          <dgm:dir/>
          <dgm:resizeHandles val="exact"/>
        </dgm:presLayoutVars>
      </dgm:prSet>
      <dgm:spPr/>
    </dgm:pt>
    <dgm:pt modelId="{CE587B84-DCBA-F24D-A0EA-D1B2CBF72BE2}" type="pres">
      <dgm:prSet presAssocID="{BB4905A2-D7EF-6D47-9456-540B93508A64}" presName="wedge1" presStyleLbl="node1" presStyleIdx="0" presStyleCnt="3"/>
      <dgm:spPr/>
    </dgm:pt>
    <dgm:pt modelId="{076671E3-3488-024D-9185-52C7B58AC09F}" type="pres">
      <dgm:prSet presAssocID="{BB4905A2-D7EF-6D47-9456-540B93508A64}" presName="dummy1a" presStyleCnt="0"/>
      <dgm:spPr/>
    </dgm:pt>
    <dgm:pt modelId="{BDF40257-B5BA-0848-9A19-610C80A0BCF2}" type="pres">
      <dgm:prSet presAssocID="{BB4905A2-D7EF-6D47-9456-540B93508A64}" presName="dummy1b" presStyleCnt="0"/>
      <dgm:spPr/>
    </dgm:pt>
    <dgm:pt modelId="{5AE81F4F-4EF6-D24A-A5A4-A1EEBC9EDFC3}" type="pres">
      <dgm:prSet presAssocID="{BB4905A2-D7EF-6D47-9456-540B93508A6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2B41B79-6C28-A94B-A7D5-AEE471C6EC09}" type="pres">
      <dgm:prSet presAssocID="{BB4905A2-D7EF-6D47-9456-540B93508A64}" presName="wedge2" presStyleLbl="node1" presStyleIdx="1" presStyleCnt="3" custLinFactNeighborX="0" custLinFactNeighborY="720"/>
      <dgm:spPr/>
    </dgm:pt>
    <dgm:pt modelId="{B3FEC2C5-D2FC-D44C-B22C-956E379CB7E4}" type="pres">
      <dgm:prSet presAssocID="{BB4905A2-D7EF-6D47-9456-540B93508A64}" presName="dummy2a" presStyleCnt="0"/>
      <dgm:spPr/>
    </dgm:pt>
    <dgm:pt modelId="{CEA60A13-3CD8-4347-8EE7-D004841CE569}" type="pres">
      <dgm:prSet presAssocID="{BB4905A2-D7EF-6D47-9456-540B93508A64}" presName="dummy2b" presStyleCnt="0"/>
      <dgm:spPr/>
    </dgm:pt>
    <dgm:pt modelId="{D2BF5CD8-2BCA-C947-AA32-50F43DA5F685}" type="pres">
      <dgm:prSet presAssocID="{BB4905A2-D7EF-6D47-9456-540B93508A6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99D5391-97B2-FE49-9170-E7F53306397D}" type="pres">
      <dgm:prSet presAssocID="{BB4905A2-D7EF-6D47-9456-540B93508A64}" presName="wedge3" presStyleLbl="node1" presStyleIdx="2" presStyleCnt="3"/>
      <dgm:spPr/>
    </dgm:pt>
    <dgm:pt modelId="{A8C1E302-ECDA-5843-866B-584F65D298CC}" type="pres">
      <dgm:prSet presAssocID="{BB4905A2-D7EF-6D47-9456-540B93508A64}" presName="dummy3a" presStyleCnt="0"/>
      <dgm:spPr/>
    </dgm:pt>
    <dgm:pt modelId="{7622C601-054C-0C48-BC26-DDDA84CA78D9}" type="pres">
      <dgm:prSet presAssocID="{BB4905A2-D7EF-6D47-9456-540B93508A64}" presName="dummy3b" presStyleCnt="0"/>
      <dgm:spPr/>
    </dgm:pt>
    <dgm:pt modelId="{AE433EE9-E32B-5849-8B19-C7F65F031CA3}" type="pres">
      <dgm:prSet presAssocID="{BB4905A2-D7EF-6D47-9456-540B93508A6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404B9BAE-49EE-F74A-B2FB-BB3A8540E625}" type="pres">
      <dgm:prSet presAssocID="{23CEF046-E016-6F4C-BF2C-B65E157BDE71}" presName="arrowWedge1" presStyleLbl="fgSibTrans2D1" presStyleIdx="0" presStyleCnt="3"/>
      <dgm:spPr/>
    </dgm:pt>
    <dgm:pt modelId="{4760DC0E-18C7-E74B-AD8B-447E7E52B487}" type="pres">
      <dgm:prSet presAssocID="{8274C971-D194-E747-A4E6-B303323A4CE1}" presName="arrowWedge2" presStyleLbl="fgSibTrans2D1" presStyleIdx="1" presStyleCnt="3"/>
      <dgm:spPr/>
    </dgm:pt>
    <dgm:pt modelId="{78AE6DA2-4B81-EA43-B275-DF9FAB2E99B7}" type="pres">
      <dgm:prSet presAssocID="{EB2E0924-2D6F-E547-8FEE-A5C036CBD90C}" presName="arrowWedge3" presStyleLbl="fgSibTrans2D1" presStyleIdx="2" presStyleCnt="3"/>
      <dgm:spPr/>
    </dgm:pt>
  </dgm:ptLst>
  <dgm:cxnLst>
    <dgm:cxn modelId="{7169F400-DD51-1E48-BB3F-9A875A11024A}" type="presOf" srcId="{F4E2A44B-1FCE-964E-8227-AC8D11820816}" destId="{CE587B84-DCBA-F24D-A0EA-D1B2CBF72BE2}" srcOrd="0" destOrd="0" presId="urn:microsoft.com/office/officeart/2005/8/layout/cycle8"/>
    <dgm:cxn modelId="{43998715-5FE9-C245-B71F-22884209AB64}" srcId="{BB4905A2-D7EF-6D47-9456-540B93508A64}" destId="{CE7D5CF0-FD21-CB43-B7F0-42837EB75485}" srcOrd="2" destOrd="0" parTransId="{D2645C52-7EE9-E84F-ACEC-FD5097BC35B0}" sibTransId="{EB2E0924-2D6F-E547-8FEE-A5C036CBD90C}"/>
    <dgm:cxn modelId="{0DBC365C-FB93-0943-9BD8-034CCB789F4A}" type="presOf" srcId="{DACF1EF7-B53C-454C-87E2-4A60C20FE44E}" destId="{62B41B79-6C28-A94B-A7D5-AEE471C6EC09}" srcOrd="0" destOrd="0" presId="urn:microsoft.com/office/officeart/2005/8/layout/cycle8"/>
    <dgm:cxn modelId="{70373246-39BD-F444-B930-A6C21B0D4FAF}" type="presOf" srcId="{F4E2A44B-1FCE-964E-8227-AC8D11820816}" destId="{5AE81F4F-4EF6-D24A-A5A4-A1EEBC9EDFC3}" srcOrd="1" destOrd="0" presId="urn:microsoft.com/office/officeart/2005/8/layout/cycle8"/>
    <dgm:cxn modelId="{B02F296E-02D2-1E42-BBC0-776C9504B33D}" type="presOf" srcId="{BB4905A2-D7EF-6D47-9456-540B93508A64}" destId="{7F1E6AD2-6236-F845-A7FB-AFC471F5ED6D}" srcOrd="0" destOrd="0" presId="urn:microsoft.com/office/officeart/2005/8/layout/cycle8"/>
    <dgm:cxn modelId="{D108FA86-A78F-0244-BF61-685B8092AEB7}" srcId="{BB4905A2-D7EF-6D47-9456-540B93508A64}" destId="{DACF1EF7-B53C-454C-87E2-4A60C20FE44E}" srcOrd="1" destOrd="0" parTransId="{62ABB2FE-3FAD-B049-9D2E-CDD53DC3CC9F}" sibTransId="{8274C971-D194-E747-A4E6-B303323A4CE1}"/>
    <dgm:cxn modelId="{E4859695-BE73-8A4A-9C00-DD9866E4ECFE}" type="presOf" srcId="{CE7D5CF0-FD21-CB43-B7F0-42837EB75485}" destId="{299D5391-97B2-FE49-9170-E7F53306397D}" srcOrd="0" destOrd="0" presId="urn:microsoft.com/office/officeart/2005/8/layout/cycle8"/>
    <dgm:cxn modelId="{1650EFAB-FA44-2944-94A1-4572F730812C}" type="presOf" srcId="{DACF1EF7-B53C-454C-87E2-4A60C20FE44E}" destId="{D2BF5CD8-2BCA-C947-AA32-50F43DA5F685}" srcOrd="1" destOrd="0" presId="urn:microsoft.com/office/officeart/2005/8/layout/cycle8"/>
    <dgm:cxn modelId="{4B8C6BE2-2BF2-254F-B897-0FFAC245B344}" type="presOf" srcId="{CE7D5CF0-FD21-CB43-B7F0-42837EB75485}" destId="{AE433EE9-E32B-5849-8B19-C7F65F031CA3}" srcOrd="1" destOrd="0" presId="urn:microsoft.com/office/officeart/2005/8/layout/cycle8"/>
    <dgm:cxn modelId="{7C5E4CF8-88A6-E245-A2EF-6F75556D26F9}" srcId="{BB4905A2-D7EF-6D47-9456-540B93508A64}" destId="{F4E2A44B-1FCE-964E-8227-AC8D11820816}" srcOrd="0" destOrd="0" parTransId="{F0DCACAD-5719-D749-AAFB-EF06038FA421}" sibTransId="{23CEF046-E016-6F4C-BF2C-B65E157BDE71}"/>
    <dgm:cxn modelId="{09121C74-6B23-0843-9CC4-EB06EEAD3FCA}" type="presParOf" srcId="{7F1E6AD2-6236-F845-A7FB-AFC471F5ED6D}" destId="{CE587B84-DCBA-F24D-A0EA-D1B2CBF72BE2}" srcOrd="0" destOrd="0" presId="urn:microsoft.com/office/officeart/2005/8/layout/cycle8"/>
    <dgm:cxn modelId="{454F37B0-F5C5-1549-B3B7-F66BE8B568C3}" type="presParOf" srcId="{7F1E6AD2-6236-F845-A7FB-AFC471F5ED6D}" destId="{076671E3-3488-024D-9185-52C7B58AC09F}" srcOrd="1" destOrd="0" presId="urn:microsoft.com/office/officeart/2005/8/layout/cycle8"/>
    <dgm:cxn modelId="{5B898CEC-9815-8F46-ADB1-5A187D064539}" type="presParOf" srcId="{7F1E6AD2-6236-F845-A7FB-AFC471F5ED6D}" destId="{BDF40257-B5BA-0848-9A19-610C80A0BCF2}" srcOrd="2" destOrd="0" presId="urn:microsoft.com/office/officeart/2005/8/layout/cycle8"/>
    <dgm:cxn modelId="{0F54A9E2-1EB7-D84A-8504-D6CF69595DC6}" type="presParOf" srcId="{7F1E6AD2-6236-F845-A7FB-AFC471F5ED6D}" destId="{5AE81F4F-4EF6-D24A-A5A4-A1EEBC9EDFC3}" srcOrd="3" destOrd="0" presId="urn:microsoft.com/office/officeart/2005/8/layout/cycle8"/>
    <dgm:cxn modelId="{DB83A8CF-C08A-414D-93B5-70979D4E9E9F}" type="presParOf" srcId="{7F1E6AD2-6236-F845-A7FB-AFC471F5ED6D}" destId="{62B41B79-6C28-A94B-A7D5-AEE471C6EC09}" srcOrd="4" destOrd="0" presId="urn:microsoft.com/office/officeart/2005/8/layout/cycle8"/>
    <dgm:cxn modelId="{0E6C8352-EA0C-6946-AAE6-255057F11517}" type="presParOf" srcId="{7F1E6AD2-6236-F845-A7FB-AFC471F5ED6D}" destId="{B3FEC2C5-D2FC-D44C-B22C-956E379CB7E4}" srcOrd="5" destOrd="0" presId="urn:microsoft.com/office/officeart/2005/8/layout/cycle8"/>
    <dgm:cxn modelId="{52BCBCB0-6571-0144-BE48-9ACB458581DD}" type="presParOf" srcId="{7F1E6AD2-6236-F845-A7FB-AFC471F5ED6D}" destId="{CEA60A13-3CD8-4347-8EE7-D004841CE569}" srcOrd="6" destOrd="0" presId="urn:microsoft.com/office/officeart/2005/8/layout/cycle8"/>
    <dgm:cxn modelId="{F142385C-4645-2D4A-9EA4-EE0D152DD2AA}" type="presParOf" srcId="{7F1E6AD2-6236-F845-A7FB-AFC471F5ED6D}" destId="{D2BF5CD8-2BCA-C947-AA32-50F43DA5F685}" srcOrd="7" destOrd="0" presId="urn:microsoft.com/office/officeart/2005/8/layout/cycle8"/>
    <dgm:cxn modelId="{C8609AF5-0FED-8C4C-9914-76CCA3AC54A5}" type="presParOf" srcId="{7F1E6AD2-6236-F845-A7FB-AFC471F5ED6D}" destId="{299D5391-97B2-FE49-9170-E7F53306397D}" srcOrd="8" destOrd="0" presId="urn:microsoft.com/office/officeart/2005/8/layout/cycle8"/>
    <dgm:cxn modelId="{13887C7F-A2B0-A146-9188-7988A92EDF34}" type="presParOf" srcId="{7F1E6AD2-6236-F845-A7FB-AFC471F5ED6D}" destId="{A8C1E302-ECDA-5843-866B-584F65D298CC}" srcOrd="9" destOrd="0" presId="urn:microsoft.com/office/officeart/2005/8/layout/cycle8"/>
    <dgm:cxn modelId="{0902A19F-0BCB-E845-B126-CE6BE2EE9922}" type="presParOf" srcId="{7F1E6AD2-6236-F845-A7FB-AFC471F5ED6D}" destId="{7622C601-054C-0C48-BC26-DDDA84CA78D9}" srcOrd="10" destOrd="0" presId="urn:microsoft.com/office/officeart/2005/8/layout/cycle8"/>
    <dgm:cxn modelId="{FCBCC5FE-3587-904D-B3F1-EE2065438653}" type="presParOf" srcId="{7F1E6AD2-6236-F845-A7FB-AFC471F5ED6D}" destId="{AE433EE9-E32B-5849-8B19-C7F65F031CA3}" srcOrd="11" destOrd="0" presId="urn:microsoft.com/office/officeart/2005/8/layout/cycle8"/>
    <dgm:cxn modelId="{4611C988-3DFE-D54E-B269-53D144AE79D7}" type="presParOf" srcId="{7F1E6AD2-6236-F845-A7FB-AFC471F5ED6D}" destId="{404B9BAE-49EE-F74A-B2FB-BB3A8540E625}" srcOrd="12" destOrd="0" presId="urn:microsoft.com/office/officeart/2005/8/layout/cycle8"/>
    <dgm:cxn modelId="{FDF983E6-83D6-E04C-A5D5-AF6184A30AE3}" type="presParOf" srcId="{7F1E6AD2-6236-F845-A7FB-AFC471F5ED6D}" destId="{4760DC0E-18C7-E74B-AD8B-447E7E52B487}" srcOrd="13" destOrd="0" presId="urn:microsoft.com/office/officeart/2005/8/layout/cycle8"/>
    <dgm:cxn modelId="{5DD68D93-6A4E-4B44-99E8-8352BEAA161B}" type="presParOf" srcId="{7F1E6AD2-6236-F845-A7FB-AFC471F5ED6D}" destId="{78AE6DA2-4B81-EA43-B275-DF9FAB2E99B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DDA5A4-3723-E449-9CBC-85E8A0956F91}" type="doc">
      <dgm:prSet loTypeId="urn:microsoft.com/office/officeart/2005/8/layout/balance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C4F7A20-0D53-2A44-8CCF-15945B71E548}">
      <dgm:prSet phldrT="[Texto]"/>
      <dgm:spPr/>
      <dgm:t>
        <a:bodyPr/>
        <a:lstStyle/>
        <a:p>
          <a:r>
            <a:rPr lang="es-ES" dirty="0"/>
            <a:t>Transporte</a:t>
          </a:r>
        </a:p>
      </dgm:t>
    </dgm:pt>
    <dgm:pt modelId="{6CEC994F-1CA5-9C4F-ADB0-B492F27BEF4E}" type="parTrans" cxnId="{35284380-67F8-5940-9AAE-19C0534384E0}">
      <dgm:prSet/>
      <dgm:spPr/>
      <dgm:t>
        <a:bodyPr/>
        <a:lstStyle/>
        <a:p>
          <a:endParaRPr lang="es-ES"/>
        </a:p>
      </dgm:t>
    </dgm:pt>
    <dgm:pt modelId="{85304B2E-9A6B-7141-A3D3-B8CAF9074C1C}" type="sibTrans" cxnId="{35284380-67F8-5940-9AAE-19C0534384E0}">
      <dgm:prSet/>
      <dgm:spPr/>
      <dgm:t>
        <a:bodyPr/>
        <a:lstStyle/>
        <a:p>
          <a:endParaRPr lang="es-ES"/>
        </a:p>
      </dgm:t>
    </dgm:pt>
    <dgm:pt modelId="{CB451B19-D0CA-A741-A155-9DD7B6F93807}">
      <dgm:prSet phldrT="[Texto]"/>
      <dgm:spPr/>
      <dgm:t>
        <a:bodyPr/>
        <a:lstStyle/>
        <a:p>
          <a:r>
            <a:rPr lang="es-ES" dirty="0"/>
            <a:t>Cultura</a:t>
          </a:r>
        </a:p>
      </dgm:t>
    </dgm:pt>
    <dgm:pt modelId="{1E014F56-A954-FB4D-A77C-023044D2EC28}" type="parTrans" cxnId="{E957DA84-46E7-EE47-97DE-15B5BB2F6028}">
      <dgm:prSet/>
      <dgm:spPr/>
      <dgm:t>
        <a:bodyPr/>
        <a:lstStyle/>
        <a:p>
          <a:endParaRPr lang="es-ES"/>
        </a:p>
      </dgm:t>
    </dgm:pt>
    <dgm:pt modelId="{625C5A97-71C9-B346-ACA5-4AF50594EF43}" type="sibTrans" cxnId="{E957DA84-46E7-EE47-97DE-15B5BB2F6028}">
      <dgm:prSet/>
      <dgm:spPr/>
      <dgm:t>
        <a:bodyPr/>
        <a:lstStyle/>
        <a:p>
          <a:endParaRPr lang="es-ES"/>
        </a:p>
      </dgm:t>
    </dgm:pt>
    <dgm:pt modelId="{0A4BCCF7-DB7A-9644-9618-1ECCF91768DA}">
      <dgm:prSet phldrT="[Texto]"/>
      <dgm:spPr/>
      <dgm:t>
        <a:bodyPr/>
        <a:lstStyle/>
        <a:p>
          <a:r>
            <a:rPr lang="es-ES" dirty="0"/>
            <a:t>Educación</a:t>
          </a:r>
        </a:p>
      </dgm:t>
    </dgm:pt>
    <dgm:pt modelId="{F3E4095F-898F-1C45-A339-5544E838130B}" type="parTrans" cxnId="{65ADC16C-52FC-A349-AD2B-49EB6300B8F8}">
      <dgm:prSet/>
      <dgm:spPr/>
      <dgm:t>
        <a:bodyPr/>
        <a:lstStyle/>
        <a:p>
          <a:endParaRPr lang="es-ES"/>
        </a:p>
      </dgm:t>
    </dgm:pt>
    <dgm:pt modelId="{B2495EBE-672B-AF4B-A6F7-886E5850875E}" type="sibTrans" cxnId="{65ADC16C-52FC-A349-AD2B-49EB6300B8F8}">
      <dgm:prSet/>
      <dgm:spPr/>
      <dgm:t>
        <a:bodyPr/>
        <a:lstStyle/>
        <a:p>
          <a:endParaRPr lang="es-ES"/>
        </a:p>
      </dgm:t>
    </dgm:pt>
    <dgm:pt modelId="{9DECF92C-BD78-AD40-8EBC-8DA0995A26C5}">
      <dgm:prSet phldrT="[Texto]"/>
      <dgm:spPr/>
      <dgm:t>
        <a:bodyPr/>
        <a:lstStyle/>
        <a:p>
          <a:r>
            <a:rPr lang="es-ES" dirty="0"/>
            <a:t>Vivienda, Ciudad y Territorio</a:t>
          </a:r>
        </a:p>
      </dgm:t>
    </dgm:pt>
    <dgm:pt modelId="{2C2E1EDB-37E1-004A-9197-EB5CF37908C6}" type="parTrans" cxnId="{186D1D2E-F15C-3146-981B-4893DCEDD9DD}">
      <dgm:prSet/>
      <dgm:spPr/>
      <dgm:t>
        <a:bodyPr/>
        <a:lstStyle/>
        <a:p>
          <a:endParaRPr lang="es-ES"/>
        </a:p>
      </dgm:t>
    </dgm:pt>
    <dgm:pt modelId="{CC840DB4-6FB4-4D4F-8972-22EA762D3125}" type="sibTrans" cxnId="{186D1D2E-F15C-3146-981B-4893DCEDD9DD}">
      <dgm:prSet/>
      <dgm:spPr/>
      <dgm:t>
        <a:bodyPr/>
        <a:lstStyle/>
        <a:p>
          <a:endParaRPr lang="es-ES"/>
        </a:p>
      </dgm:t>
    </dgm:pt>
    <dgm:pt modelId="{EC2D7991-B16E-3941-B70C-7F2E46A37CB2}">
      <dgm:prSet phldrT="[Texto]"/>
      <dgm:spPr/>
      <dgm:t>
        <a:bodyPr/>
        <a:lstStyle/>
        <a:p>
          <a:r>
            <a:rPr lang="es-ES" dirty="0"/>
            <a:t>Ambiente y Desarrollo Sostenible </a:t>
          </a:r>
        </a:p>
      </dgm:t>
    </dgm:pt>
    <dgm:pt modelId="{41E4D663-767E-524E-BC21-B69099AA8458}" type="parTrans" cxnId="{59492769-1561-BA4A-AEAA-41215CCBE963}">
      <dgm:prSet/>
      <dgm:spPr/>
      <dgm:t>
        <a:bodyPr/>
        <a:lstStyle/>
        <a:p>
          <a:endParaRPr lang="es-ES"/>
        </a:p>
      </dgm:t>
    </dgm:pt>
    <dgm:pt modelId="{67A2A3B9-4710-2F48-841B-D6701673B1C7}" type="sibTrans" cxnId="{59492769-1561-BA4A-AEAA-41215CCBE963}">
      <dgm:prSet/>
      <dgm:spPr/>
      <dgm:t>
        <a:bodyPr/>
        <a:lstStyle/>
        <a:p>
          <a:endParaRPr lang="es-ES"/>
        </a:p>
      </dgm:t>
    </dgm:pt>
    <dgm:pt modelId="{7AA7D811-2A3F-284A-84B3-1825E5A1016E}">
      <dgm:prSet phldrT="[Texto]"/>
      <dgm:spPr/>
      <dgm:t>
        <a:bodyPr/>
        <a:lstStyle/>
        <a:p>
          <a:r>
            <a:rPr lang="es-ES" dirty="0"/>
            <a:t>Tecnologías de la información y comunicación</a:t>
          </a:r>
        </a:p>
      </dgm:t>
    </dgm:pt>
    <dgm:pt modelId="{83E64E2F-EFB9-E642-A8E6-49EE47997987}" type="parTrans" cxnId="{A4C605DA-9C76-1648-BEB0-1E712E2188A3}">
      <dgm:prSet/>
      <dgm:spPr/>
      <dgm:t>
        <a:bodyPr/>
        <a:lstStyle/>
        <a:p>
          <a:endParaRPr lang="es-ES"/>
        </a:p>
      </dgm:t>
    </dgm:pt>
    <dgm:pt modelId="{DF908D64-AD6D-7244-9489-C0165105AE8E}" type="sibTrans" cxnId="{A4C605DA-9C76-1648-BEB0-1E712E2188A3}">
      <dgm:prSet/>
      <dgm:spPr/>
      <dgm:t>
        <a:bodyPr/>
        <a:lstStyle/>
        <a:p>
          <a:endParaRPr lang="es-ES"/>
        </a:p>
      </dgm:t>
    </dgm:pt>
    <dgm:pt modelId="{D16B7A8D-A128-3740-9CBB-D1F19F2ED5E8}">
      <dgm:prSet phldrT="[Texto]"/>
      <dgm:spPr/>
      <dgm:t>
        <a:bodyPr/>
        <a:lstStyle/>
        <a:p>
          <a:r>
            <a:rPr lang="es-ES" dirty="0"/>
            <a:t>Inclusión Social</a:t>
          </a:r>
        </a:p>
      </dgm:t>
    </dgm:pt>
    <dgm:pt modelId="{461E8BAF-D941-8F44-ACFF-D1DD845DA274}" type="parTrans" cxnId="{8D811C4D-911D-0E4B-9277-B7EE4BCF6DB6}">
      <dgm:prSet/>
      <dgm:spPr/>
      <dgm:t>
        <a:bodyPr/>
        <a:lstStyle/>
        <a:p>
          <a:endParaRPr lang="es-ES"/>
        </a:p>
      </dgm:t>
    </dgm:pt>
    <dgm:pt modelId="{6BA6FC9D-7357-5B46-83D2-17071FE2E2BC}" type="sibTrans" cxnId="{8D811C4D-911D-0E4B-9277-B7EE4BCF6DB6}">
      <dgm:prSet/>
      <dgm:spPr/>
      <dgm:t>
        <a:bodyPr/>
        <a:lstStyle/>
        <a:p>
          <a:endParaRPr lang="es-ES"/>
        </a:p>
      </dgm:t>
    </dgm:pt>
    <dgm:pt modelId="{8CE6130A-BF02-1443-A9D5-7910CE35459D}" type="pres">
      <dgm:prSet presAssocID="{2BDDA5A4-3723-E449-9CBC-85E8A0956F91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123DE0EB-979D-6E4A-9588-654035A0257F}" type="pres">
      <dgm:prSet presAssocID="{2BDDA5A4-3723-E449-9CBC-85E8A0956F91}" presName="dummyMaxCanvas" presStyleCnt="0"/>
      <dgm:spPr/>
    </dgm:pt>
    <dgm:pt modelId="{8CB375D7-A804-484C-8E5C-26955D95597A}" type="pres">
      <dgm:prSet presAssocID="{2BDDA5A4-3723-E449-9CBC-85E8A0956F91}" presName="parentComposite" presStyleCnt="0"/>
      <dgm:spPr/>
    </dgm:pt>
    <dgm:pt modelId="{EB093F7D-BD82-6646-9D45-5F52A53B14B3}" type="pres">
      <dgm:prSet presAssocID="{2BDDA5A4-3723-E449-9CBC-85E8A0956F91}" presName="parent1" presStyleLbl="alignAccFollowNode1" presStyleIdx="0" presStyleCnt="4">
        <dgm:presLayoutVars>
          <dgm:chMax val="4"/>
        </dgm:presLayoutVars>
      </dgm:prSet>
      <dgm:spPr/>
    </dgm:pt>
    <dgm:pt modelId="{72895234-3A19-574C-A5A8-6D58D368516F}" type="pres">
      <dgm:prSet presAssocID="{2BDDA5A4-3723-E449-9CBC-85E8A0956F91}" presName="parent2" presStyleLbl="alignAccFollowNode1" presStyleIdx="1" presStyleCnt="4">
        <dgm:presLayoutVars>
          <dgm:chMax val="4"/>
        </dgm:presLayoutVars>
      </dgm:prSet>
      <dgm:spPr/>
    </dgm:pt>
    <dgm:pt modelId="{7360371E-B29F-A74B-B420-AFA08B4A2E32}" type="pres">
      <dgm:prSet presAssocID="{2BDDA5A4-3723-E449-9CBC-85E8A0956F91}" presName="childrenComposite" presStyleCnt="0"/>
      <dgm:spPr/>
    </dgm:pt>
    <dgm:pt modelId="{249D53AC-99EB-D247-86B5-4D5EDE9E36C2}" type="pres">
      <dgm:prSet presAssocID="{2BDDA5A4-3723-E449-9CBC-85E8A0956F91}" presName="dummyMaxCanvas_ChildArea" presStyleCnt="0"/>
      <dgm:spPr/>
    </dgm:pt>
    <dgm:pt modelId="{4FDB5B3D-E738-A547-9382-B108B9A81C54}" type="pres">
      <dgm:prSet presAssocID="{2BDDA5A4-3723-E449-9CBC-85E8A0956F91}" presName="fulcrum" presStyleLbl="alignAccFollowNode1" presStyleIdx="2" presStyleCnt="4"/>
      <dgm:spPr/>
    </dgm:pt>
    <dgm:pt modelId="{EB475FF0-19C9-5E40-A2C8-4C92027A9C4E}" type="pres">
      <dgm:prSet presAssocID="{2BDDA5A4-3723-E449-9CBC-85E8A0956F91}" presName="balance_23" presStyleLbl="alignAccFollowNode1" presStyleIdx="3" presStyleCnt="4">
        <dgm:presLayoutVars>
          <dgm:bulletEnabled val="1"/>
        </dgm:presLayoutVars>
      </dgm:prSet>
      <dgm:spPr/>
    </dgm:pt>
    <dgm:pt modelId="{8045F0C0-89BA-E645-BFB1-AE7DB69A2957}" type="pres">
      <dgm:prSet presAssocID="{2BDDA5A4-3723-E449-9CBC-85E8A0956F91}" presName="right_23_1" presStyleLbl="node1" presStyleIdx="0" presStyleCnt="5">
        <dgm:presLayoutVars>
          <dgm:bulletEnabled val="1"/>
        </dgm:presLayoutVars>
      </dgm:prSet>
      <dgm:spPr/>
    </dgm:pt>
    <dgm:pt modelId="{4FD63679-5A4C-7345-819B-41102A8B6B67}" type="pres">
      <dgm:prSet presAssocID="{2BDDA5A4-3723-E449-9CBC-85E8A0956F91}" presName="right_23_2" presStyleLbl="node1" presStyleIdx="1" presStyleCnt="5">
        <dgm:presLayoutVars>
          <dgm:bulletEnabled val="1"/>
        </dgm:presLayoutVars>
      </dgm:prSet>
      <dgm:spPr/>
    </dgm:pt>
    <dgm:pt modelId="{63CC6276-550E-6046-B265-0BC7F143D2B6}" type="pres">
      <dgm:prSet presAssocID="{2BDDA5A4-3723-E449-9CBC-85E8A0956F91}" presName="right_23_3" presStyleLbl="node1" presStyleIdx="2" presStyleCnt="5">
        <dgm:presLayoutVars>
          <dgm:bulletEnabled val="1"/>
        </dgm:presLayoutVars>
      </dgm:prSet>
      <dgm:spPr/>
    </dgm:pt>
    <dgm:pt modelId="{244844F0-9B83-4F43-8FAB-2630868DDDD7}" type="pres">
      <dgm:prSet presAssocID="{2BDDA5A4-3723-E449-9CBC-85E8A0956F91}" presName="left_23_1" presStyleLbl="node1" presStyleIdx="3" presStyleCnt="5">
        <dgm:presLayoutVars>
          <dgm:bulletEnabled val="1"/>
        </dgm:presLayoutVars>
      </dgm:prSet>
      <dgm:spPr/>
    </dgm:pt>
    <dgm:pt modelId="{A7200396-E706-C944-8AE7-1A7D1F71B1BF}" type="pres">
      <dgm:prSet presAssocID="{2BDDA5A4-3723-E449-9CBC-85E8A0956F91}" presName="left_23_2" presStyleLbl="node1" presStyleIdx="4" presStyleCnt="5">
        <dgm:presLayoutVars>
          <dgm:bulletEnabled val="1"/>
        </dgm:presLayoutVars>
      </dgm:prSet>
      <dgm:spPr/>
    </dgm:pt>
  </dgm:ptLst>
  <dgm:cxnLst>
    <dgm:cxn modelId="{DAE9E016-99E9-7D42-AFF9-D39E3A94E9BA}" type="presOf" srcId="{EC2D7991-B16E-3941-B70C-7F2E46A37CB2}" destId="{8045F0C0-89BA-E645-BFB1-AE7DB69A2957}" srcOrd="0" destOrd="0" presId="urn:microsoft.com/office/officeart/2005/8/layout/balance1"/>
    <dgm:cxn modelId="{186D1D2E-F15C-3146-981B-4893DCEDD9DD}" srcId="{2BDDA5A4-3723-E449-9CBC-85E8A0956F91}" destId="{9DECF92C-BD78-AD40-8EBC-8DA0995A26C5}" srcOrd="1" destOrd="0" parTransId="{2C2E1EDB-37E1-004A-9197-EB5CF37908C6}" sibTransId="{CC840DB4-6FB4-4D4F-8972-22EA762D3125}"/>
    <dgm:cxn modelId="{D4F17235-270E-9D47-8807-C3D0F5AF910B}" type="presOf" srcId="{D16B7A8D-A128-3740-9CBB-D1F19F2ED5E8}" destId="{63CC6276-550E-6046-B265-0BC7F143D2B6}" srcOrd="0" destOrd="0" presId="urn:microsoft.com/office/officeart/2005/8/layout/balance1"/>
    <dgm:cxn modelId="{5FF0393D-216D-3147-8116-AA79C8D78117}" type="presOf" srcId="{0A4BCCF7-DB7A-9644-9618-1ECCF91768DA}" destId="{A7200396-E706-C944-8AE7-1A7D1F71B1BF}" srcOrd="0" destOrd="0" presId="urn:microsoft.com/office/officeart/2005/8/layout/balance1"/>
    <dgm:cxn modelId="{59492769-1561-BA4A-AEAA-41215CCBE963}" srcId="{9DECF92C-BD78-AD40-8EBC-8DA0995A26C5}" destId="{EC2D7991-B16E-3941-B70C-7F2E46A37CB2}" srcOrd="0" destOrd="0" parTransId="{41E4D663-767E-524E-BC21-B69099AA8458}" sibTransId="{67A2A3B9-4710-2F48-841B-D6701673B1C7}"/>
    <dgm:cxn modelId="{65ADC16C-52FC-A349-AD2B-49EB6300B8F8}" srcId="{DC4F7A20-0D53-2A44-8CCF-15945B71E548}" destId="{0A4BCCF7-DB7A-9644-9618-1ECCF91768DA}" srcOrd="1" destOrd="0" parTransId="{F3E4095F-898F-1C45-A339-5544E838130B}" sibTransId="{B2495EBE-672B-AF4B-A6F7-886E5850875E}"/>
    <dgm:cxn modelId="{8D811C4D-911D-0E4B-9277-B7EE4BCF6DB6}" srcId="{9DECF92C-BD78-AD40-8EBC-8DA0995A26C5}" destId="{D16B7A8D-A128-3740-9CBB-D1F19F2ED5E8}" srcOrd="2" destOrd="0" parTransId="{461E8BAF-D941-8F44-ACFF-D1DD845DA274}" sibTransId="{6BA6FC9D-7357-5B46-83D2-17071FE2E2BC}"/>
    <dgm:cxn modelId="{35284380-67F8-5940-9AAE-19C0534384E0}" srcId="{2BDDA5A4-3723-E449-9CBC-85E8A0956F91}" destId="{DC4F7A20-0D53-2A44-8CCF-15945B71E548}" srcOrd="0" destOrd="0" parTransId="{6CEC994F-1CA5-9C4F-ADB0-B492F27BEF4E}" sibTransId="{85304B2E-9A6B-7141-A3D3-B8CAF9074C1C}"/>
    <dgm:cxn modelId="{E957DA84-46E7-EE47-97DE-15B5BB2F6028}" srcId="{DC4F7A20-0D53-2A44-8CCF-15945B71E548}" destId="{CB451B19-D0CA-A741-A155-9DD7B6F93807}" srcOrd="0" destOrd="0" parTransId="{1E014F56-A954-FB4D-A77C-023044D2EC28}" sibTransId="{625C5A97-71C9-B346-ACA5-4AF50594EF43}"/>
    <dgm:cxn modelId="{383D4085-8D85-A84C-BA55-C4F381454AD1}" type="presOf" srcId="{2BDDA5A4-3723-E449-9CBC-85E8A0956F91}" destId="{8CE6130A-BF02-1443-A9D5-7910CE35459D}" srcOrd="0" destOrd="0" presId="urn:microsoft.com/office/officeart/2005/8/layout/balance1"/>
    <dgm:cxn modelId="{8674679D-782B-7C41-83A7-B50B23FA8AB6}" type="presOf" srcId="{7AA7D811-2A3F-284A-84B3-1825E5A1016E}" destId="{4FD63679-5A4C-7345-819B-41102A8B6B67}" srcOrd="0" destOrd="0" presId="urn:microsoft.com/office/officeart/2005/8/layout/balance1"/>
    <dgm:cxn modelId="{FB1EA6AA-ED74-F64D-83C6-914EC07C991F}" type="presOf" srcId="{CB451B19-D0CA-A741-A155-9DD7B6F93807}" destId="{244844F0-9B83-4F43-8FAB-2630868DDDD7}" srcOrd="0" destOrd="0" presId="urn:microsoft.com/office/officeart/2005/8/layout/balance1"/>
    <dgm:cxn modelId="{DD5296B0-9C50-3246-A05C-49D36D5E27DB}" type="presOf" srcId="{DC4F7A20-0D53-2A44-8CCF-15945B71E548}" destId="{EB093F7D-BD82-6646-9D45-5F52A53B14B3}" srcOrd="0" destOrd="0" presId="urn:microsoft.com/office/officeart/2005/8/layout/balance1"/>
    <dgm:cxn modelId="{A4C605DA-9C76-1648-BEB0-1E712E2188A3}" srcId="{9DECF92C-BD78-AD40-8EBC-8DA0995A26C5}" destId="{7AA7D811-2A3F-284A-84B3-1825E5A1016E}" srcOrd="1" destOrd="0" parTransId="{83E64E2F-EFB9-E642-A8E6-49EE47997987}" sibTransId="{DF908D64-AD6D-7244-9489-C0165105AE8E}"/>
    <dgm:cxn modelId="{49341AF8-BB80-0B42-9AB5-BCAB11E489B7}" type="presOf" srcId="{9DECF92C-BD78-AD40-8EBC-8DA0995A26C5}" destId="{72895234-3A19-574C-A5A8-6D58D368516F}" srcOrd="0" destOrd="0" presId="urn:microsoft.com/office/officeart/2005/8/layout/balance1"/>
    <dgm:cxn modelId="{34B7C0D4-A741-8541-A64B-11A8248BF927}" type="presParOf" srcId="{8CE6130A-BF02-1443-A9D5-7910CE35459D}" destId="{123DE0EB-979D-6E4A-9588-654035A0257F}" srcOrd="0" destOrd="0" presId="urn:microsoft.com/office/officeart/2005/8/layout/balance1"/>
    <dgm:cxn modelId="{0EB184B5-8F5B-6E45-B5A6-540AE8A0C828}" type="presParOf" srcId="{8CE6130A-BF02-1443-A9D5-7910CE35459D}" destId="{8CB375D7-A804-484C-8E5C-26955D95597A}" srcOrd="1" destOrd="0" presId="urn:microsoft.com/office/officeart/2005/8/layout/balance1"/>
    <dgm:cxn modelId="{565362A0-96DC-7144-98DA-E6C7488CB256}" type="presParOf" srcId="{8CB375D7-A804-484C-8E5C-26955D95597A}" destId="{EB093F7D-BD82-6646-9D45-5F52A53B14B3}" srcOrd="0" destOrd="0" presId="urn:microsoft.com/office/officeart/2005/8/layout/balance1"/>
    <dgm:cxn modelId="{D724ACFB-B3B7-0C41-ABFE-793BC5D5D1A1}" type="presParOf" srcId="{8CB375D7-A804-484C-8E5C-26955D95597A}" destId="{72895234-3A19-574C-A5A8-6D58D368516F}" srcOrd="1" destOrd="0" presId="urn:microsoft.com/office/officeart/2005/8/layout/balance1"/>
    <dgm:cxn modelId="{21176687-81D6-8943-BB24-194DDEB7ED64}" type="presParOf" srcId="{8CE6130A-BF02-1443-A9D5-7910CE35459D}" destId="{7360371E-B29F-A74B-B420-AFA08B4A2E32}" srcOrd="2" destOrd="0" presId="urn:microsoft.com/office/officeart/2005/8/layout/balance1"/>
    <dgm:cxn modelId="{E93AF511-539E-C948-8F4E-E7C1B39A8987}" type="presParOf" srcId="{7360371E-B29F-A74B-B420-AFA08B4A2E32}" destId="{249D53AC-99EB-D247-86B5-4D5EDE9E36C2}" srcOrd="0" destOrd="0" presId="urn:microsoft.com/office/officeart/2005/8/layout/balance1"/>
    <dgm:cxn modelId="{12A120CF-E558-8443-9955-E335A6ECA123}" type="presParOf" srcId="{7360371E-B29F-A74B-B420-AFA08B4A2E32}" destId="{4FDB5B3D-E738-A547-9382-B108B9A81C54}" srcOrd="1" destOrd="0" presId="urn:microsoft.com/office/officeart/2005/8/layout/balance1"/>
    <dgm:cxn modelId="{F4F8F50B-82C4-6B4A-86A9-70892540DF8E}" type="presParOf" srcId="{7360371E-B29F-A74B-B420-AFA08B4A2E32}" destId="{EB475FF0-19C9-5E40-A2C8-4C92027A9C4E}" srcOrd="2" destOrd="0" presId="urn:microsoft.com/office/officeart/2005/8/layout/balance1"/>
    <dgm:cxn modelId="{525A135E-12C0-E84D-B18F-CE5E246BF16E}" type="presParOf" srcId="{7360371E-B29F-A74B-B420-AFA08B4A2E32}" destId="{8045F0C0-89BA-E645-BFB1-AE7DB69A2957}" srcOrd="3" destOrd="0" presId="urn:microsoft.com/office/officeart/2005/8/layout/balance1"/>
    <dgm:cxn modelId="{67DB2183-DB3D-F244-A273-A4EC1D7362F5}" type="presParOf" srcId="{7360371E-B29F-A74B-B420-AFA08B4A2E32}" destId="{4FD63679-5A4C-7345-819B-41102A8B6B67}" srcOrd="4" destOrd="0" presId="urn:microsoft.com/office/officeart/2005/8/layout/balance1"/>
    <dgm:cxn modelId="{907EDE60-232E-CE45-8AE7-1487472C3588}" type="presParOf" srcId="{7360371E-B29F-A74B-B420-AFA08B4A2E32}" destId="{63CC6276-550E-6046-B265-0BC7F143D2B6}" srcOrd="5" destOrd="0" presId="urn:microsoft.com/office/officeart/2005/8/layout/balance1"/>
    <dgm:cxn modelId="{B2017887-17C0-2043-92BE-30A51F26D1B9}" type="presParOf" srcId="{7360371E-B29F-A74B-B420-AFA08B4A2E32}" destId="{244844F0-9B83-4F43-8FAB-2630868DDDD7}" srcOrd="6" destOrd="0" presId="urn:microsoft.com/office/officeart/2005/8/layout/balance1"/>
    <dgm:cxn modelId="{3F3FEA73-64F4-BB44-BED9-383AE073C0B7}" type="presParOf" srcId="{7360371E-B29F-A74B-B420-AFA08B4A2E32}" destId="{A7200396-E706-C944-8AE7-1A7D1F71B1BF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87B84-DCBA-F24D-A0EA-D1B2CBF72BE2}">
      <dsp:nvSpPr>
        <dsp:cNvPr id="0" name=""/>
        <dsp:cNvSpPr/>
      </dsp:nvSpPr>
      <dsp:spPr>
        <a:xfrm>
          <a:off x="1955846" y="332039"/>
          <a:ext cx="4290973" cy="4290973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II. </a:t>
          </a:r>
          <a:r>
            <a:rPr lang="es-ES" sz="1700" kern="1200" dirty="0">
              <a:hlinkClick xmlns:r="http://schemas.openxmlformats.org/officeDocument/2006/relationships" r:id="" action="ppaction://hlinkshowjump?jump=lastslide"/>
            </a:rPr>
            <a:t>Implementación de la Estrategia</a:t>
          </a:r>
          <a:endParaRPr lang="es-ES" sz="1700" kern="1200" dirty="0"/>
        </a:p>
      </dsp:txBody>
      <dsp:txXfrm>
        <a:off x="4217292" y="1241317"/>
        <a:ext cx="1532490" cy="1277075"/>
      </dsp:txXfrm>
    </dsp:sp>
    <dsp:sp modelId="{62B41B79-6C28-A94B-A7D5-AEE471C6EC09}">
      <dsp:nvSpPr>
        <dsp:cNvPr id="0" name=""/>
        <dsp:cNvSpPr/>
      </dsp:nvSpPr>
      <dsp:spPr>
        <a:xfrm>
          <a:off x="1867473" y="516183"/>
          <a:ext cx="4290973" cy="4290973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III. Análisis de la información e Inclusión de propuestas </a:t>
          </a:r>
        </a:p>
      </dsp:txBody>
      <dsp:txXfrm>
        <a:off x="2889133" y="3300208"/>
        <a:ext cx="2298735" cy="1123826"/>
      </dsp:txXfrm>
    </dsp:sp>
    <dsp:sp modelId="{299D5391-97B2-FE49-9170-E7F53306397D}">
      <dsp:nvSpPr>
        <dsp:cNvPr id="0" name=""/>
        <dsp:cNvSpPr/>
      </dsp:nvSpPr>
      <dsp:spPr>
        <a:xfrm>
          <a:off x="1779099" y="332039"/>
          <a:ext cx="4290973" cy="4290973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I. </a:t>
          </a:r>
          <a:r>
            <a:rPr lang="es-ES" sz="1700" kern="1200" dirty="0">
              <a:hlinkClick xmlns:r="http://schemas.openxmlformats.org/officeDocument/2006/relationships" r:id="" action="ppaction://hlinkshowjump?jump=nextslide"/>
            </a:rPr>
            <a:t>Alistamiento</a:t>
          </a:r>
          <a:endParaRPr lang="es-ES" sz="1700" kern="1200" dirty="0"/>
        </a:p>
      </dsp:txBody>
      <dsp:txXfrm>
        <a:off x="2276137" y="1241317"/>
        <a:ext cx="1532490" cy="1277075"/>
      </dsp:txXfrm>
    </dsp:sp>
    <dsp:sp modelId="{404B9BAE-49EE-F74A-B2FB-BB3A8540E625}">
      <dsp:nvSpPr>
        <dsp:cNvPr id="0" name=""/>
        <dsp:cNvSpPr/>
      </dsp:nvSpPr>
      <dsp:spPr>
        <a:xfrm>
          <a:off x="1690569" y="66407"/>
          <a:ext cx="4822237" cy="482223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60DC0E-18C7-E74B-AD8B-447E7E52B487}">
      <dsp:nvSpPr>
        <dsp:cNvPr id="0" name=""/>
        <dsp:cNvSpPr/>
      </dsp:nvSpPr>
      <dsp:spPr>
        <a:xfrm>
          <a:off x="1601841" y="250280"/>
          <a:ext cx="4822237" cy="482223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AE6DA2-4B81-EA43-B275-DF9FAB2E99B7}">
      <dsp:nvSpPr>
        <dsp:cNvPr id="0" name=""/>
        <dsp:cNvSpPr/>
      </dsp:nvSpPr>
      <dsp:spPr>
        <a:xfrm>
          <a:off x="1513113" y="66407"/>
          <a:ext cx="4822237" cy="482223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93F7D-BD82-6646-9D45-5F52A53B14B3}">
      <dsp:nvSpPr>
        <dsp:cNvPr id="0" name=""/>
        <dsp:cNvSpPr/>
      </dsp:nvSpPr>
      <dsp:spPr>
        <a:xfrm>
          <a:off x="1679786" y="0"/>
          <a:ext cx="1950720" cy="108373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Transporte</a:t>
          </a:r>
        </a:p>
      </dsp:txBody>
      <dsp:txXfrm>
        <a:off x="1711527" y="31741"/>
        <a:ext cx="1887238" cy="1020251"/>
      </dsp:txXfrm>
    </dsp:sp>
    <dsp:sp modelId="{72895234-3A19-574C-A5A8-6D58D368516F}">
      <dsp:nvSpPr>
        <dsp:cNvPr id="0" name=""/>
        <dsp:cNvSpPr/>
      </dsp:nvSpPr>
      <dsp:spPr>
        <a:xfrm>
          <a:off x="4497493" y="0"/>
          <a:ext cx="1950720" cy="108373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Vivienda, Ciudad y Territorio</a:t>
          </a:r>
        </a:p>
      </dsp:txBody>
      <dsp:txXfrm>
        <a:off x="4529234" y="31741"/>
        <a:ext cx="1887238" cy="1020251"/>
      </dsp:txXfrm>
    </dsp:sp>
    <dsp:sp modelId="{4FDB5B3D-E738-A547-9382-B108B9A81C54}">
      <dsp:nvSpPr>
        <dsp:cNvPr id="0" name=""/>
        <dsp:cNvSpPr/>
      </dsp:nvSpPr>
      <dsp:spPr>
        <a:xfrm>
          <a:off x="3657599" y="4605866"/>
          <a:ext cx="812800" cy="812800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475FF0-19C9-5E40-A2C8-4C92027A9C4E}">
      <dsp:nvSpPr>
        <dsp:cNvPr id="0" name=""/>
        <dsp:cNvSpPr/>
      </dsp:nvSpPr>
      <dsp:spPr>
        <a:xfrm rot="240000">
          <a:off x="1624855" y="4257573"/>
          <a:ext cx="4878289" cy="34112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45F0C0-89BA-E645-BFB1-AE7DB69A2957}">
      <dsp:nvSpPr>
        <dsp:cNvPr id="0" name=""/>
        <dsp:cNvSpPr/>
      </dsp:nvSpPr>
      <dsp:spPr>
        <a:xfrm rot="240000">
          <a:off x="4553844" y="3404681"/>
          <a:ext cx="1946391" cy="9068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Ambiente y Desarrollo Sostenible </a:t>
          </a:r>
        </a:p>
      </dsp:txBody>
      <dsp:txXfrm>
        <a:off x="4598111" y="3448948"/>
        <a:ext cx="1857857" cy="818285"/>
      </dsp:txXfrm>
    </dsp:sp>
    <dsp:sp modelId="{4FD63679-5A4C-7345-819B-41102A8B6B67}">
      <dsp:nvSpPr>
        <dsp:cNvPr id="0" name=""/>
        <dsp:cNvSpPr/>
      </dsp:nvSpPr>
      <dsp:spPr>
        <a:xfrm rot="240000">
          <a:off x="4624286" y="2429321"/>
          <a:ext cx="1946391" cy="90681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Tecnologías de la información y comunicación</a:t>
          </a:r>
        </a:p>
      </dsp:txBody>
      <dsp:txXfrm>
        <a:off x="4668553" y="2473588"/>
        <a:ext cx="1857857" cy="818285"/>
      </dsp:txXfrm>
    </dsp:sp>
    <dsp:sp modelId="{63CC6276-550E-6046-B265-0BC7F143D2B6}">
      <dsp:nvSpPr>
        <dsp:cNvPr id="0" name=""/>
        <dsp:cNvSpPr/>
      </dsp:nvSpPr>
      <dsp:spPr>
        <a:xfrm rot="240000">
          <a:off x="4694729" y="1475635"/>
          <a:ext cx="1946391" cy="90681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Inclusión Social</a:t>
          </a:r>
        </a:p>
      </dsp:txBody>
      <dsp:txXfrm>
        <a:off x="4738996" y="1519902"/>
        <a:ext cx="1857857" cy="818285"/>
      </dsp:txXfrm>
    </dsp:sp>
    <dsp:sp modelId="{244844F0-9B83-4F43-8FAB-2630868DDDD7}">
      <dsp:nvSpPr>
        <dsp:cNvPr id="0" name=""/>
        <dsp:cNvSpPr/>
      </dsp:nvSpPr>
      <dsp:spPr>
        <a:xfrm rot="240000">
          <a:off x="1763230" y="3209609"/>
          <a:ext cx="1946391" cy="9068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Cultura</a:t>
          </a:r>
        </a:p>
      </dsp:txBody>
      <dsp:txXfrm>
        <a:off x="1807497" y="3253876"/>
        <a:ext cx="1857857" cy="818285"/>
      </dsp:txXfrm>
    </dsp:sp>
    <dsp:sp modelId="{A7200396-E706-C944-8AE7-1A7D1F71B1BF}">
      <dsp:nvSpPr>
        <dsp:cNvPr id="0" name=""/>
        <dsp:cNvSpPr/>
      </dsp:nvSpPr>
      <dsp:spPr>
        <a:xfrm rot="240000">
          <a:off x="1833673" y="2234249"/>
          <a:ext cx="1946391" cy="90681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Educación</a:t>
          </a:r>
        </a:p>
      </dsp:txBody>
      <dsp:txXfrm>
        <a:off x="1877940" y="2278516"/>
        <a:ext cx="1857857" cy="818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17A56-825F-5440-B175-782688B9619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F2D33-961C-3C48-A0E9-18EC781767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1803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F2D33-961C-3C48-A0E9-18EC781767ED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3050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F2D33-961C-3C48-A0E9-18EC781767ED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7849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F2D33-961C-3C48-A0E9-18EC781767ED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0083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F2D33-961C-3C48-A0E9-18EC781767ED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2411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F2D33-961C-3C48-A0E9-18EC781767ED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5640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F2D33-961C-3C48-A0E9-18EC781767ED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5974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9C0E8-3CA8-2B46-B5E3-503F0ED7E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B2E11-95D7-5847-8915-4DF4FD0DDD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10253C-AC85-CD4D-B70A-AB568A2F3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C6F0B5-4350-1944-A5A0-A73392722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7CA3A9-DA4C-644E-80B3-097EC3D9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7305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27A286-796B-1947-9188-426AD5CD7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DEB56CD-335C-8C4E-82B9-C4C846F1E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374CB6-F807-084A-AB62-C3DE5FDCE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61B22A-F4E0-C641-A22A-A9D6749A1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A5D483-48BC-234B-B6EF-D3BECCCC4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7457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54BC148-526E-224A-86F7-A3D1E49441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0AD43BF-177C-FB46-9107-BC6A612C9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6EF1EB-E61B-9C4A-86D8-C820A2EB2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6A630F-F4F7-244D-8C6E-67782D9F1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7F911E-50DD-4841-9811-2085FB4ED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9329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898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9E620-E8F4-364A-A212-5F8B712B0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D347EB-1AB9-4B42-B230-A7053D2D5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EC903E-FDEE-E44D-8177-321C7BEA5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5A6A49-13C7-1449-967F-4F63CFFB7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8472DD-E759-F041-8863-A6D01C32B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8317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94936F-7EED-5548-8F3B-AD4960F5D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C36823-56DC-7342-8BCF-42D07F43B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2F14E6-2116-084C-9252-CE6153F1B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85CBCC-34E4-AC44-B5E7-1F9DD6EE6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E48351-8BD5-DE44-B194-1625FA0A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8242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52B063-2F64-5D4E-B6E8-A5807EEA1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E8B30A-6890-2F47-AE03-9EE87A5A93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3CC793-BA5C-7A48-AD06-A168FDC83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06E4CA-396E-3448-B2B5-2B7428F7A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13E6D22-38D7-4444-9E6B-D0E42F084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D100A4-91A4-A549-B19B-1309E48F0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9584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C40312-D727-7340-9CFE-7F48BD7BB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7B58A5-C637-E24B-A447-6BC88EF19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807434-A682-274E-BF12-668765FC6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AE33E20-619A-C340-97E4-8710EAF744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2EA5969-4A86-5E4E-9E3F-D4250D6FCC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5A5DEAA-DBE8-AF4E-B99E-1839D5608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49A0E78-CF8A-6348-9414-2E066382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EB4E25B-18A0-1145-A1FA-F01858E0E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676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5FC70A-8660-1D4A-9A10-269D08132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013074-97A1-DC41-9840-2E9413497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AFB5B28-4098-D74F-95D1-5D3576552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09E61C4-708E-7A44-AB95-881AAE8EB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85272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073354E-BC99-9A41-A029-1822E7066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27D4A84-02F9-4A48-8262-B6B6E6FBD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8BC793E-2EF8-A64C-9F18-4A115D69C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9778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0EE9DB-5616-AA41-A339-A588A5D10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483200-61E7-2E40-B78D-E23477A5C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94C813-B0E9-7842-8F36-412E912B6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1CD1CB-02A7-E140-88B5-E92587D8E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E5D175-CAF6-644C-9AB1-37A177654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72839B-ABC4-EE4D-8541-19A9038A9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4637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5FB2A4-4D9E-0345-8966-1939C559E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DFFB1C5-7DE9-034A-B916-098DA7CC18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38DF4BC-9881-924F-A0A0-5D221F73C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D420D9-605F-324D-A592-31D6E9753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E6ED77-EA61-D049-A15D-645400A3D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3A2AD5-6E99-664E-861F-DF371B21E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8697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5A5E10-5CE4-EC4C-9F53-A9E87177C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407F3E-6744-8640-8EEC-525DF67C6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549B4D-0CAA-9841-9B3C-19F3784236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001BCF-08F4-444B-BDE2-9A69EB5EC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6A5B02-E89F-AD40-AB25-85D4F6059A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029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hyperlink" Target="https://recursosfoincide.org/dialogo-ciudadano/" TargetMode="External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jpg"/><Relationship Id="rId9" Type="http://schemas.microsoft.com/office/2007/relationships/diagramDrawing" Target="../diagrams/drawin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Eub3SeB-w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7A1AC3B-A1F5-7345-AE87-87FF8BE47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853" y="-200465"/>
            <a:ext cx="12407705" cy="725893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F25C3D0-B2A3-CC42-B833-4848ABE20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719" y="1846693"/>
            <a:ext cx="3358202" cy="1066411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DF0571C0-44E3-FC4D-8B7B-163C22B5CE82}"/>
              </a:ext>
            </a:extLst>
          </p:cNvPr>
          <p:cNvSpPr txBox="1"/>
          <p:nvPr/>
        </p:nvSpPr>
        <p:spPr>
          <a:xfrm>
            <a:off x="1783366" y="3293543"/>
            <a:ext cx="9209314" cy="185520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algn="ctr">
              <a:spcBef>
                <a:spcPts val="67"/>
              </a:spcBef>
            </a:pPr>
            <a:r>
              <a:rPr lang="es-CO" sz="2400" b="1" dirty="0">
                <a:cs typeface="Calibri"/>
              </a:rPr>
              <a:t>MESA </a:t>
            </a:r>
            <a:r>
              <a:rPr lang="es-CO" sz="2400" b="1" spc="-3" dirty="0">
                <a:cs typeface="Calibri"/>
              </a:rPr>
              <a:t>PÚBLICA</a:t>
            </a:r>
            <a:r>
              <a:rPr lang="es-CO" sz="2400" b="1" dirty="0">
                <a:cs typeface="Calibri"/>
              </a:rPr>
              <a:t> </a:t>
            </a:r>
            <a:r>
              <a:rPr lang="es-CO" sz="2400" b="1" spc="-3" dirty="0">
                <a:cs typeface="Calibri"/>
              </a:rPr>
              <a:t>DE</a:t>
            </a:r>
            <a:r>
              <a:rPr lang="es-CO" sz="2400" b="1" spc="13" dirty="0">
                <a:cs typeface="Calibri"/>
              </a:rPr>
              <a:t> </a:t>
            </a:r>
            <a:r>
              <a:rPr lang="es-CO" sz="2400" b="1" spc="-7" dirty="0">
                <a:cs typeface="Calibri"/>
              </a:rPr>
              <a:t>PARTICIPACIÓN</a:t>
            </a:r>
            <a:r>
              <a:rPr lang="es-CO" sz="2400" b="1" dirty="0">
                <a:cs typeface="Calibri"/>
              </a:rPr>
              <a:t> CIUDADANA</a:t>
            </a:r>
          </a:p>
          <a:p>
            <a:pPr marL="123196" marR="121926" algn="ctr">
              <a:spcBef>
                <a:spcPts val="3"/>
              </a:spcBef>
            </a:pPr>
            <a:r>
              <a:rPr lang="es-CO" sz="2400" b="1" spc="-7" dirty="0">
                <a:cs typeface="Calibri"/>
              </a:rPr>
              <a:t>DEFINICIÓN</a:t>
            </a:r>
            <a:r>
              <a:rPr lang="es-CO" sz="2400" b="1" spc="-3" dirty="0">
                <a:cs typeface="Calibri"/>
              </a:rPr>
              <a:t> </a:t>
            </a:r>
            <a:r>
              <a:rPr lang="es-CO" sz="2400" b="1" dirty="0">
                <a:cs typeface="Calibri"/>
              </a:rPr>
              <a:t>Y </a:t>
            </a:r>
            <a:r>
              <a:rPr lang="es-CO" sz="2400" b="1" spc="-7" dirty="0">
                <a:cs typeface="Calibri"/>
              </a:rPr>
              <a:t>PRIORIZACIÓN</a:t>
            </a:r>
            <a:r>
              <a:rPr lang="es-CO" sz="2400" b="1" spc="3" dirty="0">
                <a:cs typeface="Calibri"/>
              </a:rPr>
              <a:t> DE </a:t>
            </a:r>
            <a:r>
              <a:rPr lang="es-CO" sz="2400" b="1" spc="-17" dirty="0">
                <a:cs typeface="Calibri"/>
              </a:rPr>
              <a:t>PROYECTOS</a:t>
            </a:r>
            <a:r>
              <a:rPr lang="es-CO" sz="2400" b="1" spc="-3" dirty="0">
                <a:cs typeface="Calibri"/>
              </a:rPr>
              <a:t> </a:t>
            </a:r>
            <a:r>
              <a:rPr lang="es-CO" sz="2400" b="1" dirty="0">
                <a:cs typeface="Calibri"/>
              </a:rPr>
              <a:t>E </a:t>
            </a:r>
            <a:r>
              <a:rPr lang="es-CO" sz="2400" b="1" spc="3" dirty="0">
                <a:cs typeface="Calibri"/>
              </a:rPr>
              <a:t> </a:t>
            </a:r>
            <a:r>
              <a:rPr lang="es-CO" sz="2400" b="1" spc="-7" dirty="0">
                <a:cs typeface="Calibri"/>
              </a:rPr>
              <a:t>INICIATIVAS </a:t>
            </a:r>
          </a:p>
          <a:p>
            <a:pPr marL="123196" marR="121926" algn="ctr">
              <a:spcBef>
                <a:spcPts val="3"/>
              </a:spcBef>
            </a:pPr>
            <a:r>
              <a:rPr lang="es-CO" sz="2400" b="1" dirty="0">
                <a:cs typeface="Calibri"/>
              </a:rPr>
              <a:t>A </a:t>
            </a:r>
            <a:r>
              <a:rPr lang="es-CO" sz="2400" b="1" spc="-13" dirty="0">
                <a:cs typeface="Calibri"/>
              </a:rPr>
              <a:t>CARGO </a:t>
            </a:r>
            <a:r>
              <a:rPr lang="es-CO" sz="2400" b="1" spc="-3" dirty="0">
                <a:cs typeface="Calibri"/>
              </a:rPr>
              <a:t>DEL </a:t>
            </a:r>
            <a:r>
              <a:rPr lang="es-CO" sz="2400" b="1" spc="-10" dirty="0">
                <a:cs typeface="Calibri"/>
              </a:rPr>
              <a:t>SISTEMA </a:t>
            </a:r>
            <a:r>
              <a:rPr lang="es-CO" sz="2400" b="1" spc="-7" dirty="0">
                <a:cs typeface="Calibri"/>
              </a:rPr>
              <a:t>GENERAL </a:t>
            </a:r>
            <a:r>
              <a:rPr lang="es-CO" sz="2400" b="1" spc="-3" dirty="0">
                <a:cs typeface="Calibri"/>
              </a:rPr>
              <a:t>DE </a:t>
            </a:r>
            <a:r>
              <a:rPr lang="es-CO" sz="2400" b="1" spc="-653" dirty="0">
                <a:cs typeface="Calibri"/>
              </a:rPr>
              <a:t> </a:t>
            </a:r>
            <a:r>
              <a:rPr lang="es-CO" sz="2400" b="1" spc="-13" dirty="0">
                <a:cs typeface="Calibri"/>
              </a:rPr>
              <a:t>REGALÍAS</a:t>
            </a:r>
            <a:r>
              <a:rPr lang="es-CO" sz="2400" b="1" spc="-3" dirty="0">
                <a:cs typeface="Calibri"/>
              </a:rPr>
              <a:t> </a:t>
            </a:r>
            <a:r>
              <a:rPr lang="es-CO" sz="2400" b="1" dirty="0">
                <a:cs typeface="Calibri"/>
              </a:rPr>
              <a:t>SGR</a:t>
            </a:r>
          </a:p>
          <a:p>
            <a:pPr marL="123196" marR="121926" algn="ctr">
              <a:spcBef>
                <a:spcPts val="3"/>
              </a:spcBef>
            </a:pPr>
            <a:endParaRPr lang="es-CO" sz="2400" dirty="0">
              <a:cs typeface="Calibri"/>
            </a:endParaRPr>
          </a:p>
          <a:p>
            <a:pPr marL="123196" marR="121926" algn="ctr">
              <a:spcBef>
                <a:spcPts val="3"/>
              </a:spcBef>
            </a:pPr>
            <a:r>
              <a:rPr lang="es-CO" sz="2400" dirty="0">
                <a:cs typeface="Calibri"/>
              </a:rPr>
              <a:t>Fecha: 8 de junio 2021</a:t>
            </a:r>
          </a:p>
        </p:txBody>
      </p:sp>
    </p:spTree>
    <p:extLst>
      <p:ext uri="{BB962C8B-B14F-4D97-AF65-F5344CB8AC3E}">
        <p14:creationId xmlns:p14="http://schemas.microsoft.com/office/powerpoint/2010/main" val="2886163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CCAFEAE9-AB12-CF4E-8F68-57024DEC5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169" y="-30184"/>
            <a:ext cx="12382338" cy="1297379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92271231-1233-3948-96A7-94954D3A6910}"/>
              </a:ext>
            </a:extLst>
          </p:cNvPr>
          <p:cNvSpPr txBox="1"/>
          <p:nvPr/>
        </p:nvSpPr>
        <p:spPr>
          <a:xfrm>
            <a:off x="5330329" y="1817531"/>
            <a:ext cx="1103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Objetivo</a:t>
            </a:r>
          </a:p>
        </p:txBody>
      </p:sp>
      <p:grpSp>
        <p:nvGrpSpPr>
          <p:cNvPr id="4" name="object 3">
            <a:extLst>
              <a:ext uri="{FF2B5EF4-FFF2-40B4-BE49-F238E27FC236}">
                <a16:creationId xmlns:a16="http://schemas.microsoft.com/office/drawing/2014/main" id="{21E3EE90-2181-F447-8D22-8F4502CB4DF7}"/>
              </a:ext>
            </a:extLst>
          </p:cNvPr>
          <p:cNvGrpSpPr/>
          <p:nvPr/>
        </p:nvGrpSpPr>
        <p:grpSpPr>
          <a:xfrm>
            <a:off x="0" y="1267195"/>
            <a:ext cx="3592284" cy="5590805"/>
            <a:chOff x="106679" y="0"/>
            <a:chExt cx="4706681" cy="1027480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C881B8F5-09E2-FC46-9944-C93D9240F369}"/>
                </a:ext>
              </a:extLst>
            </p:cNvPr>
            <p:cNvSpPr/>
            <p:nvPr/>
          </p:nvSpPr>
          <p:spPr>
            <a:xfrm>
              <a:off x="3249168" y="2342388"/>
              <a:ext cx="730885" cy="323215"/>
            </a:xfrm>
            <a:custGeom>
              <a:avLst/>
              <a:gdLst/>
              <a:ahLst/>
              <a:cxnLst/>
              <a:rect l="l" t="t" r="r" b="b"/>
              <a:pathLst>
                <a:path w="730885" h="323214">
                  <a:moveTo>
                    <a:pt x="625602" y="0"/>
                  </a:moveTo>
                  <a:lnTo>
                    <a:pt x="551815" y="13842"/>
                  </a:lnTo>
                  <a:lnTo>
                    <a:pt x="466852" y="34416"/>
                  </a:lnTo>
                  <a:lnTo>
                    <a:pt x="374649" y="44957"/>
                  </a:lnTo>
                  <a:lnTo>
                    <a:pt x="298704" y="54101"/>
                  </a:lnTo>
                  <a:lnTo>
                    <a:pt x="212852" y="78993"/>
                  </a:lnTo>
                  <a:lnTo>
                    <a:pt x="128651" y="115950"/>
                  </a:lnTo>
                  <a:lnTo>
                    <a:pt x="57531" y="160908"/>
                  </a:lnTo>
                  <a:lnTo>
                    <a:pt x="0" y="259968"/>
                  </a:lnTo>
                  <a:lnTo>
                    <a:pt x="36448" y="306323"/>
                  </a:lnTo>
                  <a:lnTo>
                    <a:pt x="101727" y="319023"/>
                  </a:lnTo>
                  <a:lnTo>
                    <a:pt x="318516" y="307975"/>
                  </a:lnTo>
                  <a:lnTo>
                    <a:pt x="426339" y="317753"/>
                  </a:lnTo>
                  <a:lnTo>
                    <a:pt x="516128" y="322833"/>
                  </a:lnTo>
                  <a:lnTo>
                    <a:pt x="596392" y="298322"/>
                  </a:lnTo>
                  <a:lnTo>
                    <a:pt x="662051" y="251967"/>
                  </a:lnTo>
                  <a:lnTo>
                    <a:pt x="708406" y="191515"/>
                  </a:lnTo>
                  <a:lnTo>
                    <a:pt x="730504" y="124586"/>
                  </a:lnTo>
                  <a:lnTo>
                    <a:pt x="723265" y="58927"/>
                  </a:lnTo>
                  <a:lnTo>
                    <a:pt x="684148" y="9525"/>
                  </a:lnTo>
                  <a:lnTo>
                    <a:pt x="625602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235672A8-B4B3-8448-8D9D-F8E866EB9C7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679" y="0"/>
              <a:ext cx="4465321" cy="10274805"/>
            </a:xfrm>
            <a:prstGeom prst="rect">
              <a:avLst/>
            </a:prstGeom>
          </p:spPr>
        </p:pic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6D9CAC88-E7F2-DA46-A385-FFC232DF8F10}"/>
                </a:ext>
              </a:extLst>
            </p:cNvPr>
            <p:cNvSpPr/>
            <p:nvPr/>
          </p:nvSpPr>
          <p:spPr>
            <a:xfrm>
              <a:off x="3587811" y="0"/>
              <a:ext cx="1225549" cy="10274805"/>
            </a:xfrm>
            <a:custGeom>
              <a:avLst/>
              <a:gdLst/>
              <a:ahLst/>
              <a:cxnLst/>
              <a:rect l="l" t="t" r="r" b="b"/>
              <a:pathLst>
                <a:path w="1225550" h="8832850">
                  <a:moveTo>
                    <a:pt x="1225296" y="0"/>
                  </a:moveTo>
                  <a:lnTo>
                    <a:pt x="0" y="0"/>
                  </a:lnTo>
                  <a:lnTo>
                    <a:pt x="0" y="8832469"/>
                  </a:lnTo>
                  <a:lnTo>
                    <a:pt x="1225296" y="8832469"/>
                  </a:lnTo>
                  <a:lnTo>
                    <a:pt x="1225296" y="0"/>
                  </a:lnTo>
                  <a:close/>
                </a:path>
              </a:pathLst>
            </a:custGeom>
            <a:solidFill>
              <a:srgbClr val="5F7BB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13">
            <a:extLst>
              <a:ext uri="{FF2B5EF4-FFF2-40B4-BE49-F238E27FC236}">
                <a16:creationId xmlns:a16="http://schemas.microsoft.com/office/drawing/2014/main" id="{8847E2B8-16D1-8E44-9B59-ABC8CA5F8214}"/>
              </a:ext>
            </a:extLst>
          </p:cNvPr>
          <p:cNvSpPr txBox="1"/>
          <p:nvPr/>
        </p:nvSpPr>
        <p:spPr>
          <a:xfrm>
            <a:off x="2660696" y="1492893"/>
            <a:ext cx="636200" cy="51394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algn="ctr">
              <a:lnSpc>
                <a:spcPts val="5710"/>
              </a:lnSpc>
            </a:pPr>
            <a:r>
              <a:rPr lang="es-MX" sz="2600" b="1" spc="-20" dirty="0">
                <a:solidFill>
                  <a:srgbClr val="FFFFFF"/>
                </a:solidFill>
                <a:latin typeface="Calibri"/>
                <a:cs typeface="Calibri"/>
              </a:rPr>
              <a:t>Estrategia de Participación Ciudadana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DD35D59-E3A9-624C-815E-2D499E2796DC}"/>
              </a:ext>
            </a:extLst>
          </p:cNvPr>
          <p:cNvSpPr/>
          <p:nvPr/>
        </p:nvSpPr>
        <p:spPr>
          <a:xfrm>
            <a:off x="3942635" y="1559249"/>
            <a:ext cx="762575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2000" b="1" dirty="0"/>
              <a:t>Primer momento: Alistamiento  ( marzo – mayo)</a:t>
            </a:r>
          </a:p>
          <a:p>
            <a:pPr lvl="0" algn="just"/>
            <a:endParaRPr lang="es-CO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●"/>
            </a:pPr>
            <a:r>
              <a:rPr lang="es-CO" sz="2000" dirty="0">
                <a:latin typeface="Calibri" panose="020F0502020204030204" pitchFamily="34" charset="0"/>
                <a:ea typeface="Calibri" panose="020F0502020204030204" pitchFamily="34" charset="0"/>
              </a:rPr>
              <a:t>Conformación del equipo técnico para el ejercicio de planeación con base en lo establecido en el artículo 30° Ley 2056/20. </a:t>
            </a:r>
          </a:p>
          <a:p>
            <a:pPr marL="342900" lvl="0" indent="-342900" algn="just">
              <a:buFont typeface="Arial" panose="020B0604020202020204" pitchFamily="34" charset="0"/>
              <a:buChar char="●"/>
            </a:pPr>
            <a:r>
              <a:rPr lang="es-CO" sz="2000" dirty="0">
                <a:latin typeface="Calibri" panose="020F0502020204030204" pitchFamily="34" charset="0"/>
                <a:ea typeface="Calibri" panose="020F0502020204030204" pitchFamily="34" charset="0"/>
              </a:rPr>
              <a:t>Diseño de la estrategia de participación ciudadana.</a:t>
            </a:r>
          </a:p>
          <a:p>
            <a:pPr marL="342900" lvl="0" indent="-342900" algn="just">
              <a:buFont typeface="Arial" panose="020B0604020202020204" pitchFamily="34" charset="0"/>
              <a:buChar char="●"/>
            </a:pPr>
            <a:r>
              <a:rPr lang="es-CO" sz="2000" dirty="0">
                <a:latin typeface="Calibri" panose="020F0502020204030204" pitchFamily="34" charset="0"/>
                <a:ea typeface="Calibri" panose="020F0502020204030204" pitchFamily="34" charset="0"/>
              </a:rPr>
              <a:t>Diseño de la estrategia de comunicaciones.</a:t>
            </a:r>
          </a:p>
          <a:p>
            <a:pPr marL="342900" lvl="0" indent="-342900" algn="just">
              <a:buFont typeface="Arial" panose="020B0604020202020204" pitchFamily="34" charset="0"/>
              <a:buChar char="●"/>
            </a:pPr>
            <a:r>
              <a:rPr lang="es-CO" sz="2000" dirty="0">
                <a:latin typeface="Calibri" panose="020F0502020204030204" pitchFamily="34" charset="0"/>
                <a:ea typeface="Calibri" panose="020F0502020204030204" pitchFamily="34" charset="0"/>
              </a:rPr>
              <a:t>Presentación del plan de trabajo al Alcalde Municipal. </a:t>
            </a:r>
          </a:p>
          <a:p>
            <a:pPr marL="342900" lvl="0" indent="-342900" algn="just">
              <a:buFont typeface="Arial" panose="020B0604020202020204" pitchFamily="34" charset="0"/>
              <a:buChar char="●"/>
            </a:pPr>
            <a:r>
              <a:rPr lang="es-CO" sz="2000" dirty="0">
                <a:latin typeface="Calibri" panose="020F0502020204030204" pitchFamily="34" charset="0"/>
                <a:ea typeface="Calibri" panose="020F0502020204030204" pitchFamily="34" charset="0"/>
              </a:rPr>
              <a:t>Identificación de proyectos de inversión pública susceptibles de ser financiadas por los recursos del SGR.</a:t>
            </a:r>
          </a:p>
          <a:p>
            <a:pPr marL="342900" lvl="0" indent="-342900" algn="just">
              <a:buFont typeface="Arial" panose="020B0604020202020204" pitchFamily="34" charset="0"/>
              <a:buChar char="●"/>
            </a:pPr>
            <a:r>
              <a:rPr lang="es-CO" sz="2000" dirty="0">
                <a:latin typeface="Calibri" panose="020F0502020204030204" pitchFamily="34" charset="0"/>
                <a:ea typeface="Calibri" panose="020F0502020204030204" pitchFamily="34" charset="0"/>
              </a:rPr>
              <a:t>Socialización de la propuesta preliminar de la estrategia de participación ciudadana al Concejo Municipal de Participación Ciudadana.</a:t>
            </a:r>
          </a:p>
          <a:p>
            <a:pPr marL="342900" lvl="0" indent="-342900" algn="just">
              <a:buFont typeface="Arial" panose="020B0604020202020204" pitchFamily="34" charset="0"/>
              <a:buChar char="●"/>
            </a:pPr>
            <a:r>
              <a:rPr lang="es-CO" sz="2000" dirty="0">
                <a:latin typeface="Calibri" panose="020F0502020204030204" pitchFamily="34" charset="0"/>
                <a:ea typeface="Calibri" panose="020F0502020204030204" pitchFamily="34" charset="0"/>
              </a:rPr>
              <a:t>Concertación de la rúbrica de evaluación de los proyectos de inversión pública.</a:t>
            </a:r>
          </a:p>
          <a:p>
            <a:pPr marL="342900" lvl="0" indent="-342900" algn="just">
              <a:buFont typeface="Arial" panose="020B0604020202020204" pitchFamily="34" charset="0"/>
              <a:buChar char="●"/>
            </a:pPr>
            <a:r>
              <a:rPr lang="es-CO" sz="2000" dirty="0">
                <a:latin typeface="Calibri" panose="020F0502020204030204" pitchFamily="34" charset="0"/>
                <a:ea typeface="Calibri" panose="020F0502020204030204" pitchFamily="34" charset="0"/>
              </a:rPr>
              <a:t>Capacitación del Consejo Municipal de Participación Ciudadana sobre el SGR.</a:t>
            </a:r>
          </a:p>
          <a:p>
            <a:pPr algn="just"/>
            <a:r>
              <a:rPr lang="es-CO" sz="20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85537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CCAFEAE9-AB12-CF4E-8F68-57024DEC5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169" y="-30184"/>
            <a:ext cx="12382338" cy="1297379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92271231-1233-3948-96A7-94954D3A6910}"/>
              </a:ext>
            </a:extLst>
          </p:cNvPr>
          <p:cNvSpPr txBox="1"/>
          <p:nvPr/>
        </p:nvSpPr>
        <p:spPr>
          <a:xfrm>
            <a:off x="5330329" y="1817531"/>
            <a:ext cx="1103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Objetivo</a:t>
            </a:r>
          </a:p>
        </p:txBody>
      </p:sp>
      <p:grpSp>
        <p:nvGrpSpPr>
          <p:cNvPr id="4" name="object 3">
            <a:extLst>
              <a:ext uri="{FF2B5EF4-FFF2-40B4-BE49-F238E27FC236}">
                <a16:creationId xmlns:a16="http://schemas.microsoft.com/office/drawing/2014/main" id="{21E3EE90-2181-F447-8D22-8F4502CB4DF7}"/>
              </a:ext>
            </a:extLst>
          </p:cNvPr>
          <p:cNvGrpSpPr/>
          <p:nvPr/>
        </p:nvGrpSpPr>
        <p:grpSpPr>
          <a:xfrm>
            <a:off x="0" y="1267195"/>
            <a:ext cx="3592284" cy="5590805"/>
            <a:chOff x="106679" y="0"/>
            <a:chExt cx="4706681" cy="1027480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C881B8F5-09E2-FC46-9944-C93D9240F369}"/>
                </a:ext>
              </a:extLst>
            </p:cNvPr>
            <p:cNvSpPr/>
            <p:nvPr/>
          </p:nvSpPr>
          <p:spPr>
            <a:xfrm>
              <a:off x="3249168" y="2342388"/>
              <a:ext cx="730885" cy="323215"/>
            </a:xfrm>
            <a:custGeom>
              <a:avLst/>
              <a:gdLst/>
              <a:ahLst/>
              <a:cxnLst/>
              <a:rect l="l" t="t" r="r" b="b"/>
              <a:pathLst>
                <a:path w="730885" h="323214">
                  <a:moveTo>
                    <a:pt x="625602" y="0"/>
                  </a:moveTo>
                  <a:lnTo>
                    <a:pt x="551815" y="13842"/>
                  </a:lnTo>
                  <a:lnTo>
                    <a:pt x="466852" y="34416"/>
                  </a:lnTo>
                  <a:lnTo>
                    <a:pt x="374649" y="44957"/>
                  </a:lnTo>
                  <a:lnTo>
                    <a:pt x="298704" y="54101"/>
                  </a:lnTo>
                  <a:lnTo>
                    <a:pt x="212852" y="78993"/>
                  </a:lnTo>
                  <a:lnTo>
                    <a:pt x="128651" y="115950"/>
                  </a:lnTo>
                  <a:lnTo>
                    <a:pt x="57531" y="160908"/>
                  </a:lnTo>
                  <a:lnTo>
                    <a:pt x="0" y="259968"/>
                  </a:lnTo>
                  <a:lnTo>
                    <a:pt x="36448" y="306323"/>
                  </a:lnTo>
                  <a:lnTo>
                    <a:pt x="101727" y="319023"/>
                  </a:lnTo>
                  <a:lnTo>
                    <a:pt x="318516" y="307975"/>
                  </a:lnTo>
                  <a:lnTo>
                    <a:pt x="426339" y="317753"/>
                  </a:lnTo>
                  <a:lnTo>
                    <a:pt x="516128" y="322833"/>
                  </a:lnTo>
                  <a:lnTo>
                    <a:pt x="596392" y="298322"/>
                  </a:lnTo>
                  <a:lnTo>
                    <a:pt x="662051" y="251967"/>
                  </a:lnTo>
                  <a:lnTo>
                    <a:pt x="708406" y="191515"/>
                  </a:lnTo>
                  <a:lnTo>
                    <a:pt x="730504" y="124586"/>
                  </a:lnTo>
                  <a:lnTo>
                    <a:pt x="723265" y="58927"/>
                  </a:lnTo>
                  <a:lnTo>
                    <a:pt x="684148" y="9525"/>
                  </a:lnTo>
                  <a:lnTo>
                    <a:pt x="625602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235672A8-B4B3-8448-8D9D-F8E866EB9C7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679" y="0"/>
              <a:ext cx="4465321" cy="10274805"/>
            </a:xfrm>
            <a:prstGeom prst="rect">
              <a:avLst/>
            </a:prstGeom>
          </p:spPr>
        </p:pic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6D9CAC88-E7F2-DA46-A385-FFC232DF8F10}"/>
                </a:ext>
              </a:extLst>
            </p:cNvPr>
            <p:cNvSpPr/>
            <p:nvPr/>
          </p:nvSpPr>
          <p:spPr>
            <a:xfrm>
              <a:off x="3587811" y="0"/>
              <a:ext cx="1225549" cy="10274805"/>
            </a:xfrm>
            <a:custGeom>
              <a:avLst/>
              <a:gdLst/>
              <a:ahLst/>
              <a:cxnLst/>
              <a:rect l="l" t="t" r="r" b="b"/>
              <a:pathLst>
                <a:path w="1225550" h="8832850">
                  <a:moveTo>
                    <a:pt x="1225296" y="0"/>
                  </a:moveTo>
                  <a:lnTo>
                    <a:pt x="0" y="0"/>
                  </a:lnTo>
                  <a:lnTo>
                    <a:pt x="0" y="8832469"/>
                  </a:lnTo>
                  <a:lnTo>
                    <a:pt x="1225296" y="8832469"/>
                  </a:lnTo>
                  <a:lnTo>
                    <a:pt x="1225296" y="0"/>
                  </a:lnTo>
                  <a:close/>
                </a:path>
              </a:pathLst>
            </a:custGeom>
            <a:solidFill>
              <a:srgbClr val="5F7BB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13">
            <a:extLst>
              <a:ext uri="{FF2B5EF4-FFF2-40B4-BE49-F238E27FC236}">
                <a16:creationId xmlns:a16="http://schemas.microsoft.com/office/drawing/2014/main" id="{8847E2B8-16D1-8E44-9B59-ABC8CA5F8214}"/>
              </a:ext>
            </a:extLst>
          </p:cNvPr>
          <p:cNvSpPr txBox="1"/>
          <p:nvPr/>
        </p:nvSpPr>
        <p:spPr>
          <a:xfrm>
            <a:off x="2660696" y="1492893"/>
            <a:ext cx="636200" cy="51394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algn="ctr">
              <a:lnSpc>
                <a:spcPts val="5710"/>
              </a:lnSpc>
            </a:pPr>
            <a:r>
              <a:rPr lang="es-MX" sz="2600" b="1" spc="-20" dirty="0">
                <a:solidFill>
                  <a:srgbClr val="FFFFFF"/>
                </a:solidFill>
                <a:latin typeface="Calibri"/>
                <a:cs typeface="Calibri"/>
              </a:rPr>
              <a:t>Estrategia de Participación Ciudadana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D2DFCA2-FC51-1B4A-A4E3-E64F38E18156}"/>
              </a:ext>
            </a:extLst>
          </p:cNvPr>
          <p:cNvSpPr/>
          <p:nvPr/>
        </p:nvSpPr>
        <p:spPr>
          <a:xfrm>
            <a:off x="3908239" y="1861995"/>
            <a:ext cx="79834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algn="just"/>
            <a:r>
              <a:rPr lang="es-CO" sz="2000" b="1" dirty="0">
                <a:latin typeface="Calibri" panose="020F0502020204030204" pitchFamily="34" charset="0"/>
                <a:ea typeface="Calibri" panose="020F0502020204030204" pitchFamily="34" charset="0"/>
              </a:rPr>
              <a:t>Segundo Momento: Implementación de la estrategia (mayo –junio)</a:t>
            </a:r>
            <a:endParaRPr lang="es-CO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CO" sz="20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342900" lvl="0" indent="-342900" algn="just">
              <a:buFont typeface="Arial" panose="020B0604020202020204" pitchFamily="34" charset="0"/>
              <a:buChar char="●"/>
            </a:pPr>
            <a:r>
              <a:rPr lang="es-CO" sz="2000" dirty="0">
                <a:latin typeface="Calibri" panose="020F0502020204030204" pitchFamily="34" charset="0"/>
                <a:ea typeface="Calibri" panose="020F0502020204030204" pitchFamily="34" charset="0"/>
              </a:rPr>
              <a:t>Pre-selección de proyectos de inversión pública susceptibles de ser presentados a la mesa de participación ciudadana.</a:t>
            </a:r>
          </a:p>
          <a:p>
            <a:pPr marL="342900" lvl="0" indent="-342900" algn="just">
              <a:buFont typeface="Arial" panose="020B0604020202020204" pitchFamily="34" charset="0"/>
              <a:buChar char="●"/>
            </a:pPr>
            <a:r>
              <a:rPr lang="es-CO" sz="2000" dirty="0">
                <a:latin typeface="Calibri" panose="020F0502020204030204" pitchFamily="34" charset="0"/>
                <a:ea typeface="Calibri" panose="020F0502020204030204" pitchFamily="34" charset="0"/>
              </a:rPr>
              <a:t>Asamblea de selección y priorización de los proyectos de inversión pública que serán financiados por los recursos </a:t>
            </a:r>
            <a:r>
              <a:rPr lang="es-CO" sz="2000">
                <a:latin typeface="Calibri" panose="020F0502020204030204" pitchFamily="34" charset="0"/>
                <a:ea typeface="Calibri" panose="020F0502020204030204" pitchFamily="34" charset="0"/>
              </a:rPr>
              <a:t>del SGR. </a:t>
            </a:r>
            <a:endParaRPr lang="es-CO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CO" sz="20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algn="just"/>
            <a:r>
              <a:rPr lang="es-CO" sz="2000" b="1" dirty="0">
                <a:latin typeface="Calibri" panose="020F0502020204030204" pitchFamily="34" charset="0"/>
                <a:ea typeface="Calibri" panose="020F0502020204030204" pitchFamily="34" charset="0"/>
              </a:rPr>
              <a:t>Tercer Momento: Análisis de la información e inclusión de las propuestas (junio)</a:t>
            </a:r>
            <a:endParaRPr lang="es-CO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CO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s-CO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●"/>
            </a:pPr>
            <a:r>
              <a:rPr lang="es-CO" sz="2000" dirty="0">
                <a:latin typeface="Calibri" panose="020F0502020204030204" pitchFamily="34" charset="0"/>
                <a:ea typeface="Calibri" panose="020F0502020204030204" pitchFamily="34" charset="0"/>
              </a:rPr>
              <a:t>Sistematización de los resultados de la Asamblea de Participación Ciudadana.</a:t>
            </a:r>
          </a:p>
          <a:p>
            <a:pPr marL="342900" lvl="0" indent="-342900" algn="just">
              <a:buFont typeface="Arial" panose="020B0604020202020204" pitchFamily="34" charset="0"/>
              <a:buChar char="●"/>
            </a:pPr>
            <a:r>
              <a:rPr lang="es-CO" sz="2000" dirty="0">
                <a:latin typeface="Calibri" panose="020F0502020204030204" pitchFamily="34" charset="0"/>
                <a:ea typeface="Calibri" panose="020F0502020204030204" pitchFamily="34" charset="0"/>
              </a:rPr>
              <a:t>Redacción final del acápite independiente.	</a:t>
            </a:r>
          </a:p>
        </p:txBody>
      </p:sp>
    </p:spTree>
    <p:extLst>
      <p:ext uri="{BB962C8B-B14F-4D97-AF65-F5344CB8AC3E}">
        <p14:creationId xmlns:p14="http://schemas.microsoft.com/office/powerpoint/2010/main" val="2537908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48256" y="2352040"/>
            <a:ext cx="470323" cy="161290"/>
          </a:xfrm>
          <a:custGeom>
            <a:avLst/>
            <a:gdLst/>
            <a:ahLst/>
            <a:cxnLst/>
            <a:rect l="l" t="t" r="r" b="b"/>
            <a:pathLst>
              <a:path w="705485" h="241935">
                <a:moveTo>
                  <a:pt x="372871" y="0"/>
                </a:moveTo>
                <a:lnTo>
                  <a:pt x="222885" y="26924"/>
                </a:lnTo>
                <a:lnTo>
                  <a:pt x="138303" y="56642"/>
                </a:lnTo>
                <a:lnTo>
                  <a:pt x="64516" y="93980"/>
                </a:lnTo>
                <a:lnTo>
                  <a:pt x="0" y="180848"/>
                </a:lnTo>
                <a:lnTo>
                  <a:pt x="34925" y="225425"/>
                </a:lnTo>
                <a:lnTo>
                  <a:pt x="96774" y="241426"/>
                </a:lnTo>
                <a:lnTo>
                  <a:pt x="190627" y="240665"/>
                </a:lnTo>
                <a:lnTo>
                  <a:pt x="299339" y="232029"/>
                </a:lnTo>
                <a:lnTo>
                  <a:pt x="405638" y="224409"/>
                </a:lnTo>
                <a:lnTo>
                  <a:pt x="515493" y="212090"/>
                </a:lnTo>
                <a:lnTo>
                  <a:pt x="611505" y="186436"/>
                </a:lnTo>
                <a:lnTo>
                  <a:pt x="679450" y="150749"/>
                </a:lnTo>
                <a:lnTo>
                  <a:pt x="705357" y="108331"/>
                </a:lnTo>
                <a:lnTo>
                  <a:pt x="679195" y="66167"/>
                </a:lnTo>
                <a:lnTo>
                  <a:pt x="607949" y="31750"/>
                </a:lnTo>
                <a:lnTo>
                  <a:pt x="502285" y="8509"/>
                </a:lnTo>
                <a:lnTo>
                  <a:pt x="372871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3" name="object 3"/>
          <p:cNvGrpSpPr/>
          <p:nvPr/>
        </p:nvGrpSpPr>
        <p:grpSpPr>
          <a:xfrm>
            <a:off x="-17016" y="1240587"/>
            <a:ext cx="4192409" cy="5632252"/>
            <a:chOff x="106679" y="0"/>
            <a:chExt cx="6163310" cy="10276205"/>
          </a:xfrm>
        </p:grpSpPr>
        <p:sp>
          <p:nvSpPr>
            <p:cNvPr id="4" name="object 4"/>
            <p:cNvSpPr/>
            <p:nvPr/>
          </p:nvSpPr>
          <p:spPr>
            <a:xfrm>
              <a:off x="3249168" y="2342388"/>
              <a:ext cx="730885" cy="323215"/>
            </a:xfrm>
            <a:custGeom>
              <a:avLst/>
              <a:gdLst/>
              <a:ahLst/>
              <a:cxnLst/>
              <a:rect l="l" t="t" r="r" b="b"/>
              <a:pathLst>
                <a:path w="730885" h="323214">
                  <a:moveTo>
                    <a:pt x="625602" y="0"/>
                  </a:moveTo>
                  <a:lnTo>
                    <a:pt x="551815" y="13842"/>
                  </a:lnTo>
                  <a:lnTo>
                    <a:pt x="466852" y="34416"/>
                  </a:lnTo>
                  <a:lnTo>
                    <a:pt x="374649" y="44957"/>
                  </a:lnTo>
                  <a:lnTo>
                    <a:pt x="298704" y="54101"/>
                  </a:lnTo>
                  <a:lnTo>
                    <a:pt x="212852" y="78993"/>
                  </a:lnTo>
                  <a:lnTo>
                    <a:pt x="128651" y="115950"/>
                  </a:lnTo>
                  <a:lnTo>
                    <a:pt x="57531" y="160908"/>
                  </a:lnTo>
                  <a:lnTo>
                    <a:pt x="0" y="259968"/>
                  </a:lnTo>
                  <a:lnTo>
                    <a:pt x="36448" y="306323"/>
                  </a:lnTo>
                  <a:lnTo>
                    <a:pt x="101727" y="319023"/>
                  </a:lnTo>
                  <a:lnTo>
                    <a:pt x="318516" y="307975"/>
                  </a:lnTo>
                  <a:lnTo>
                    <a:pt x="426339" y="317753"/>
                  </a:lnTo>
                  <a:lnTo>
                    <a:pt x="516128" y="322833"/>
                  </a:lnTo>
                  <a:lnTo>
                    <a:pt x="596392" y="298322"/>
                  </a:lnTo>
                  <a:lnTo>
                    <a:pt x="662051" y="251967"/>
                  </a:lnTo>
                  <a:lnTo>
                    <a:pt x="708406" y="191515"/>
                  </a:lnTo>
                  <a:lnTo>
                    <a:pt x="730504" y="124586"/>
                  </a:lnTo>
                  <a:lnTo>
                    <a:pt x="723265" y="58927"/>
                  </a:lnTo>
                  <a:lnTo>
                    <a:pt x="684148" y="9525"/>
                  </a:lnTo>
                  <a:lnTo>
                    <a:pt x="625602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79" y="0"/>
              <a:ext cx="6161532" cy="1027480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044439" y="1443210"/>
              <a:ext cx="1225550" cy="8832850"/>
            </a:xfrm>
            <a:custGeom>
              <a:avLst/>
              <a:gdLst/>
              <a:ahLst/>
              <a:cxnLst/>
              <a:rect l="l" t="t" r="r" b="b"/>
              <a:pathLst>
                <a:path w="1225550" h="8832850">
                  <a:moveTo>
                    <a:pt x="1225296" y="0"/>
                  </a:moveTo>
                  <a:lnTo>
                    <a:pt x="0" y="0"/>
                  </a:lnTo>
                  <a:lnTo>
                    <a:pt x="0" y="8832469"/>
                  </a:lnTo>
                  <a:lnTo>
                    <a:pt x="1225296" y="8832469"/>
                  </a:lnTo>
                  <a:lnTo>
                    <a:pt x="1225296" y="0"/>
                  </a:lnTo>
                  <a:close/>
                </a:path>
              </a:pathLst>
            </a:custGeom>
            <a:solidFill>
              <a:srgbClr val="5F7BBD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778926" y="0"/>
            <a:ext cx="744643" cy="1594154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467">
              <a:spcBef>
                <a:spcPts val="70"/>
              </a:spcBef>
            </a:pPr>
            <a:r>
              <a:rPr sz="10301" b="1" dirty="0">
                <a:solidFill>
                  <a:srgbClr val="5F7BBD"/>
                </a:solidFill>
                <a:latin typeface="Arial"/>
                <a:cs typeface="Arial"/>
              </a:rPr>
              <a:t>5</a:t>
            </a:r>
            <a:endParaRPr sz="10301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45743" y="465971"/>
            <a:ext cx="1931670" cy="4116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467">
              <a:spcBef>
                <a:spcPts val="90"/>
              </a:spcBef>
            </a:pPr>
            <a:r>
              <a:rPr sz="2600" spc="-7" dirty="0">
                <a:solidFill>
                  <a:srgbClr val="5F7BBD"/>
                </a:solidFill>
                <a:latin typeface="Calibri"/>
                <a:cs typeface="Calibri"/>
              </a:rPr>
              <a:t>Desarrollar</a:t>
            </a:r>
            <a:r>
              <a:rPr sz="2600" spc="-90" dirty="0">
                <a:solidFill>
                  <a:srgbClr val="5F7BBD"/>
                </a:solidFill>
                <a:latin typeface="Calibri"/>
                <a:cs typeface="Calibri"/>
              </a:rPr>
              <a:t> </a:t>
            </a:r>
            <a:r>
              <a:rPr sz="2600" spc="7" dirty="0">
                <a:solidFill>
                  <a:srgbClr val="5F7BBD"/>
                </a:solidFill>
                <a:latin typeface="Calibri"/>
                <a:cs typeface="Calibri"/>
              </a:rPr>
              <a:t>las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38292" y="692150"/>
            <a:ext cx="5875867" cy="1734813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 algn="just">
              <a:spcBef>
                <a:spcPts val="63"/>
              </a:spcBef>
            </a:pPr>
            <a:r>
              <a:rPr sz="4267" b="1" spc="3" dirty="0">
                <a:solidFill>
                  <a:srgbClr val="5F7BBD"/>
                </a:solidFill>
                <a:latin typeface="Calibri"/>
                <a:cs typeface="Calibri"/>
              </a:rPr>
              <a:t>Mesas</a:t>
            </a:r>
            <a:r>
              <a:rPr sz="4267" b="1" spc="40" dirty="0">
                <a:solidFill>
                  <a:srgbClr val="5F7BBD"/>
                </a:solidFill>
                <a:latin typeface="Calibri"/>
                <a:cs typeface="Calibri"/>
              </a:rPr>
              <a:t> </a:t>
            </a:r>
            <a:r>
              <a:rPr sz="4267" b="1" spc="3" dirty="0">
                <a:solidFill>
                  <a:srgbClr val="5F7BBD"/>
                </a:solidFill>
                <a:latin typeface="Calibri"/>
                <a:cs typeface="Calibri"/>
              </a:rPr>
              <a:t>de</a:t>
            </a:r>
            <a:r>
              <a:rPr sz="4267" b="1" spc="23" dirty="0">
                <a:solidFill>
                  <a:srgbClr val="5F7BBD"/>
                </a:solidFill>
                <a:latin typeface="Calibri"/>
                <a:cs typeface="Calibri"/>
              </a:rPr>
              <a:t> </a:t>
            </a:r>
            <a:r>
              <a:rPr sz="4267" b="1" spc="-3" dirty="0">
                <a:solidFill>
                  <a:srgbClr val="5F7BBD"/>
                </a:solidFill>
                <a:latin typeface="Calibri"/>
                <a:cs typeface="Calibri"/>
              </a:rPr>
              <a:t>Participación</a:t>
            </a:r>
            <a:endParaRPr sz="4267" dirty="0">
              <a:latin typeface="Calibri"/>
              <a:cs typeface="Calibri"/>
            </a:endParaRPr>
          </a:p>
          <a:p>
            <a:pPr marL="22438" marR="3387" algn="just">
              <a:lnSpc>
                <a:spcPct val="90600"/>
              </a:lnSpc>
              <a:spcBef>
                <a:spcPts val="1937"/>
              </a:spcBef>
            </a:pPr>
            <a:r>
              <a:rPr sz="1967" spc="-3" dirty="0">
                <a:latin typeface="Calibri"/>
                <a:cs typeface="Calibri"/>
              </a:rPr>
              <a:t>Mesas de </a:t>
            </a:r>
            <a:r>
              <a:rPr sz="1967" spc="-53" dirty="0">
                <a:latin typeface="Calibri"/>
                <a:cs typeface="Calibri"/>
              </a:rPr>
              <a:t>Trabajo, </a:t>
            </a:r>
            <a:r>
              <a:rPr sz="1967" spc="-3" dirty="0">
                <a:latin typeface="Calibri"/>
                <a:cs typeface="Calibri"/>
              </a:rPr>
              <a:t>Asambleas </a:t>
            </a:r>
            <a:r>
              <a:rPr sz="1967" spc="-13" dirty="0">
                <a:latin typeface="Calibri"/>
                <a:cs typeface="Calibri"/>
              </a:rPr>
              <a:t>Comunitarias, </a:t>
            </a:r>
            <a:r>
              <a:rPr sz="1967" dirty="0">
                <a:latin typeface="Calibri"/>
                <a:cs typeface="Calibri"/>
              </a:rPr>
              <a:t>Comunales, </a:t>
            </a:r>
            <a:r>
              <a:rPr sz="1967" spc="3" dirty="0">
                <a:latin typeface="Calibri"/>
                <a:cs typeface="Calibri"/>
              </a:rPr>
              <a:t> </a:t>
            </a:r>
            <a:r>
              <a:rPr sz="1967" spc="-27" dirty="0">
                <a:latin typeface="Calibri"/>
                <a:cs typeface="Calibri"/>
              </a:rPr>
              <a:t>Veredales,</a:t>
            </a:r>
            <a:r>
              <a:rPr sz="1967" spc="-23" dirty="0">
                <a:latin typeface="Calibri"/>
                <a:cs typeface="Calibri"/>
              </a:rPr>
              <a:t> </a:t>
            </a:r>
            <a:r>
              <a:rPr sz="1967" spc="-20" dirty="0">
                <a:latin typeface="Calibri"/>
                <a:cs typeface="Calibri"/>
              </a:rPr>
              <a:t>entre </a:t>
            </a:r>
            <a:r>
              <a:rPr sz="1967" spc="-13" dirty="0">
                <a:latin typeface="Calibri"/>
                <a:cs typeface="Calibri"/>
              </a:rPr>
              <a:t>otros, </a:t>
            </a:r>
            <a:r>
              <a:rPr sz="1967" spc="-27" dirty="0">
                <a:latin typeface="Calibri"/>
                <a:cs typeface="Calibri"/>
              </a:rPr>
              <a:t>ya</a:t>
            </a:r>
            <a:r>
              <a:rPr sz="1967" spc="-23" dirty="0">
                <a:latin typeface="Calibri"/>
                <a:cs typeface="Calibri"/>
              </a:rPr>
              <a:t> </a:t>
            </a:r>
            <a:r>
              <a:rPr sz="1967" spc="-7" dirty="0">
                <a:latin typeface="Calibri"/>
                <a:cs typeface="Calibri"/>
              </a:rPr>
              <a:t>sean </a:t>
            </a:r>
            <a:r>
              <a:rPr sz="1967" spc="-3" dirty="0">
                <a:latin typeface="Calibri"/>
                <a:cs typeface="Calibri"/>
              </a:rPr>
              <a:t>virtuales </a:t>
            </a:r>
            <a:r>
              <a:rPr sz="1967" dirty="0">
                <a:latin typeface="Calibri"/>
                <a:cs typeface="Calibri"/>
              </a:rPr>
              <a:t>o </a:t>
            </a:r>
            <a:r>
              <a:rPr sz="1967" spc="-10" dirty="0">
                <a:latin typeface="Calibri"/>
                <a:cs typeface="Calibri"/>
              </a:rPr>
              <a:t>presenciales </a:t>
            </a:r>
            <a:r>
              <a:rPr sz="1967" spc="-7" dirty="0">
                <a:latin typeface="Calibri"/>
                <a:cs typeface="Calibri"/>
              </a:rPr>
              <a:t> o</a:t>
            </a:r>
            <a:r>
              <a:rPr sz="1967" spc="-27" dirty="0">
                <a:latin typeface="Calibri"/>
                <a:cs typeface="Calibri"/>
              </a:rPr>
              <a:t>b</a:t>
            </a:r>
            <a:r>
              <a:rPr sz="1967" spc="-3" dirty="0">
                <a:latin typeface="Calibri"/>
                <a:cs typeface="Calibri"/>
              </a:rPr>
              <a:t>se</a:t>
            </a:r>
            <a:r>
              <a:rPr sz="1967" spc="33" dirty="0">
                <a:latin typeface="Calibri"/>
                <a:cs typeface="Calibri"/>
              </a:rPr>
              <a:t>r</a:t>
            </a:r>
            <a:r>
              <a:rPr sz="1967" spc="-67" dirty="0">
                <a:latin typeface="Calibri"/>
                <a:cs typeface="Calibri"/>
              </a:rPr>
              <a:t>v</a:t>
            </a:r>
            <a:r>
              <a:rPr sz="1967" spc="-7" dirty="0">
                <a:latin typeface="Calibri"/>
                <a:cs typeface="Calibri"/>
              </a:rPr>
              <a:t>a</a:t>
            </a:r>
            <a:r>
              <a:rPr sz="1967" spc="-13" dirty="0">
                <a:latin typeface="Calibri"/>
                <a:cs typeface="Calibri"/>
              </a:rPr>
              <a:t>nd</a:t>
            </a:r>
            <a:r>
              <a:rPr sz="1967" dirty="0">
                <a:latin typeface="Calibri"/>
                <a:cs typeface="Calibri"/>
              </a:rPr>
              <a:t>o</a:t>
            </a:r>
            <a:r>
              <a:rPr sz="1967" spc="-169" dirty="0">
                <a:latin typeface="Calibri"/>
                <a:cs typeface="Calibri"/>
              </a:rPr>
              <a:t> </a:t>
            </a:r>
            <a:r>
              <a:rPr sz="1967" dirty="0">
                <a:latin typeface="Calibri"/>
                <a:cs typeface="Calibri"/>
              </a:rPr>
              <a:t>las</a:t>
            </a:r>
            <a:r>
              <a:rPr sz="1967" spc="-197" dirty="0">
                <a:latin typeface="Calibri"/>
                <a:cs typeface="Calibri"/>
              </a:rPr>
              <a:t> </a:t>
            </a:r>
            <a:r>
              <a:rPr sz="1967" dirty="0">
                <a:latin typeface="Calibri"/>
                <a:cs typeface="Calibri"/>
              </a:rPr>
              <a:t>med</a:t>
            </a:r>
            <a:r>
              <a:rPr sz="1967" spc="-7" dirty="0">
                <a:latin typeface="Calibri"/>
                <a:cs typeface="Calibri"/>
              </a:rPr>
              <a:t>i</a:t>
            </a:r>
            <a:r>
              <a:rPr sz="1967" spc="-3" dirty="0">
                <a:latin typeface="Calibri"/>
                <a:cs typeface="Calibri"/>
              </a:rPr>
              <a:t>da</a:t>
            </a:r>
            <a:r>
              <a:rPr sz="1967" dirty="0">
                <a:latin typeface="Calibri"/>
                <a:cs typeface="Calibri"/>
              </a:rPr>
              <a:t>s</a:t>
            </a:r>
            <a:r>
              <a:rPr sz="1967" spc="-183" dirty="0">
                <a:latin typeface="Calibri"/>
                <a:cs typeface="Calibri"/>
              </a:rPr>
              <a:t> </a:t>
            </a:r>
            <a:r>
              <a:rPr sz="1967" spc="-3" dirty="0">
                <a:latin typeface="Calibri"/>
                <a:cs typeface="Calibri"/>
              </a:rPr>
              <a:t>d</a:t>
            </a:r>
            <a:r>
              <a:rPr sz="1967" dirty="0">
                <a:latin typeface="Calibri"/>
                <a:cs typeface="Calibri"/>
              </a:rPr>
              <a:t>e</a:t>
            </a:r>
            <a:r>
              <a:rPr sz="1967" spc="-187" dirty="0">
                <a:latin typeface="Calibri"/>
                <a:cs typeface="Calibri"/>
              </a:rPr>
              <a:t> </a:t>
            </a:r>
            <a:r>
              <a:rPr sz="1967" spc="-3" dirty="0">
                <a:latin typeface="Calibri"/>
                <a:cs typeface="Calibri"/>
              </a:rPr>
              <a:t>bios</a:t>
            </a:r>
            <a:r>
              <a:rPr sz="1967" spc="-10" dirty="0">
                <a:latin typeface="Calibri"/>
                <a:cs typeface="Calibri"/>
              </a:rPr>
              <a:t>e</a:t>
            </a:r>
            <a:r>
              <a:rPr sz="1967" dirty="0">
                <a:latin typeface="Calibri"/>
                <a:cs typeface="Calibri"/>
              </a:rPr>
              <a:t>gurida</a:t>
            </a:r>
            <a:r>
              <a:rPr sz="1967" spc="-7" dirty="0">
                <a:latin typeface="Calibri"/>
                <a:cs typeface="Calibri"/>
              </a:rPr>
              <a:t>d</a:t>
            </a:r>
            <a:r>
              <a:rPr sz="1967" dirty="0">
                <a:latin typeface="Calibri"/>
                <a:cs typeface="Calibri"/>
              </a:rPr>
              <a:t>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527819" y="2081886"/>
            <a:ext cx="487313" cy="450780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8467">
              <a:lnSpc>
                <a:spcPts val="3807"/>
              </a:lnSpc>
            </a:pPr>
            <a:r>
              <a:rPr sz="3200" b="1" spc="-13" dirty="0">
                <a:solidFill>
                  <a:srgbClr val="FFFFFF"/>
                </a:solidFill>
                <a:latin typeface="Calibri"/>
                <a:cs typeface="Calibri"/>
              </a:rPr>
              <a:t>Ejercicios</a:t>
            </a:r>
            <a:r>
              <a:rPr sz="3200" b="1" spc="-3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3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3200" b="1" spc="-23" dirty="0">
                <a:solidFill>
                  <a:srgbClr val="FFFFFF"/>
                </a:solidFill>
                <a:latin typeface="Calibri"/>
                <a:cs typeface="Calibri"/>
              </a:rPr>
              <a:t> Participación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4D08DF7-D50F-4BAE-B472-C8BE1C4500B0}"/>
              </a:ext>
            </a:extLst>
          </p:cNvPr>
          <p:cNvSpPr txBox="1"/>
          <p:nvPr/>
        </p:nvSpPr>
        <p:spPr>
          <a:xfrm>
            <a:off x="5151247" y="2660324"/>
            <a:ext cx="6198047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050" dirty="0">
                <a:solidFill>
                  <a:srgbClr val="000000"/>
                </a:solidFill>
                <a:latin typeface="Calibri" panose="020F0502020204030204" pitchFamily="34" charset="0"/>
              </a:rPr>
              <a:t>“</a:t>
            </a:r>
            <a:r>
              <a:rPr lang="es-ES" sz="1600" dirty="0">
                <a:solidFill>
                  <a:srgbClr val="000000"/>
                </a:solidFill>
                <a:latin typeface="Calibri" panose="020F0502020204030204" pitchFamily="34" charset="0"/>
              </a:rPr>
              <a:t>En el marco del proceso de formulación y</a:t>
            </a:r>
          </a:p>
          <a:p>
            <a:pPr algn="r"/>
            <a:r>
              <a:rPr lang="es-ES" sz="1600" dirty="0">
                <a:solidFill>
                  <a:srgbClr val="000000"/>
                </a:solidFill>
                <a:latin typeface="Calibri" panose="020F0502020204030204" pitchFamily="34" charset="0"/>
              </a:rPr>
              <a:t>aprobación de los </a:t>
            </a:r>
            <a:r>
              <a:rPr lang="es-ES" sz="1600" b="1" dirty="0">
                <a:solidFill>
                  <a:srgbClr val="000000"/>
                </a:solidFill>
                <a:latin typeface="Calibri-Bold"/>
              </a:rPr>
              <a:t>Planes de Desarrollo </a:t>
            </a:r>
            <a:r>
              <a:rPr lang="es-ES" sz="1600" dirty="0">
                <a:solidFill>
                  <a:srgbClr val="000000"/>
                </a:solidFill>
                <a:latin typeface="Calibri" panose="020F0502020204030204" pitchFamily="34" charset="0"/>
              </a:rPr>
              <a:t>de</a:t>
            </a:r>
          </a:p>
          <a:p>
            <a:pPr algn="r"/>
            <a:r>
              <a:rPr lang="es-ES" sz="1600" dirty="0">
                <a:solidFill>
                  <a:srgbClr val="000000"/>
                </a:solidFill>
                <a:latin typeface="Calibri" panose="020F0502020204030204" pitchFamily="34" charset="0"/>
              </a:rPr>
              <a:t>las Entidades Territoriales se </a:t>
            </a:r>
            <a:r>
              <a:rPr lang="es-ES" sz="1600" b="1" dirty="0">
                <a:solidFill>
                  <a:srgbClr val="000000"/>
                </a:solidFill>
                <a:latin typeface="Calibri-Bold"/>
              </a:rPr>
              <a:t>identificarán</a:t>
            </a:r>
          </a:p>
          <a:p>
            <a:pPr algn="r"/>
            <a:r>
              <a:rPr lang="es-ES" sz="1600" b="1" dirty="0">
                <a:solidFill>
                  <a:srgbClr val="000000"/>
                </a:solidFill>
                <a:latin typeface="Calibri-Bold"/>
              </a:rPr>
              <a:t>y priorizarán las iniciativas o Proyectos de</a:t>
            </a:r>
          </a:p>
          <a:p>
            <a:pPr algn="r"/>
            <a:r>
              <a:rPr lang="es-ES" sz="1600" b="1" dirty="0">
                <a:solidFill>
                  <a:srgbClr val="000000"/>
                </a:solidFill>
                <a:latin typeface="Calibri-Bold"/>
              </a:rPr>
              <a:t>Inversión susceptibles de ser financiados</a:t>
            </a:r>
          </a:p>
          <a:p>
            <a:pPr algn="r"/>
            <a:r>
              <a:rPr lang="es-ES" sz="1600" b="1" dirty="0">
                <a:solidFill>
                  <a:srgbClr val="000000"/>
                </a:solidFill>
                <a:latin typeface="Calibri-Bold"/>
              </a:rPr>
              <a:t>con recursos </a:t>
            </a:r>
            <a:r>
              <a:rPr lang="es-ES" sz="1600" dirty="0">
                <a:solidFill>
                  <a:srgbClr val="000000"/>
                </a:solidFill>
                <a:latin typeface="Calibri" panose="020F0502020204030204" pitchFamily="34" charset="0"/>
              </a:rPr>
              <a:t>de las Asignaciones Directas,</a:t>
            </a:r>
          </a:p>
          <a:p>
            <a:pPr algn="r"/>
            <a:r>
              <a:rPr lang="es-ES" sz="1600" dirty="0">
                <a:solidFill>
                  <a:srgbClr val="000000"/>
                </a:solidFill>
                <a:latin typeface="Calibri" panose="020F0502020204030204" pitchFamily="34" charset="0"/>
              </a:rPr>
              <a:t>la Asignación para la Inversión Local y la</a:t>
            </a:r>
          </a:p>
          <a:p>
            <a:pPr algn="r"/>
            <a:r>
              <a:rPr lang="es-ES" sz="1600" dirty="0">
                <a:solidFill>
                  <a:srgbClr val="000000"/>
                </a:solidFill>
                <a:latin typeface="Calibri" panose="020F0502020204030204" pitchFamily="34" charset="0"/>
              </a:rPr>
              <a:t>Asignación para la Inversión Regional </a:t>
            </a:r>
            <a:r>
              <a:rPr lang="es-ES" sz="1600" b="1" dirty="0">
                <a:solidFill>
                  <a:srgbClr val="000000"/>
                </a:solidFill>
                <a:latin typeface="Calibri-Bold"/>
              </a:rPr>
              <a:t>del</a:t>
            </a:r>
          </a:p>
          <a:p>
            <a:pPr algn="r"/>
            <a:r>
              <a:rPr lang="es-ES" sz="1600" b="1" dirty="0">
                <a:solidFill>
                  <a:srgbClr val="000000"/>
                </a:solidFill>
                <a:latin typeface="Calibri-Bold"/>
              </a:rPr>
              <a:t>Sistema General de Regalías</a:t>
            </a:r>
            <a:r>
              <a:rPr lang="es-ES" sz="1600" dirty="0">
                <a:solidFill>
                  <a:srgbClr val="000000"/>
                </a:solidFill>
                <a:latin typeface="Calibri" panose="020F0502020204030204" pitchFamily="34" charset="0"/>
              </a:rPr>
              <a:t>, atendiendo</a:t>
            </a:r>
          </a:p>
          <a:p>
            <a:pPr algn="r"/>
            <a:r>
              <a:rPr lang="es-ES" sz="1600" dirty="0">
                <a:solidFill>
                  <a:srgbClr val="000000"/>
                </a:solidFill>
                <a:latin typeface="Calibri" panose="020F0502020204030204" pitchFamily="34" charset="0"/>
              </a:rPr>
              <a:t>los </a:t>
            </a:r>
            <a:r>
              <a:rPr lang="es-ES" sz="1600" b="1" dirty="0">
                <a:solidFill>
                  <a:srgbClr val="275DFF"/>
                </a:solidFill>
                <a:latin typeface="Calibri-Bold"/>
              </a:rPr>
              <a:t>Principios de Desarrollo Competitivo</a:t>
            </a:r>
          </a:p>
          <a:p>
            <a:pPr algn="r"/>
            <a:r>
              <a:rPr lang="es-ES" sz="1600" b="1" dirty="0">
                <a:solidFill>
                  <a:srgbClr val="275DFF"/>
                </a:solidFill>
                <a:latin typeface="Calibri-Bold"/>
              </a:rPr>
              <a:t>y Productivo del Territorio y los de </a:t>
            </a:r>
            <a:r>
              <a:rPr lang="es-CO" sz="1600" b="1" dirty="0">
                <a:solidFill>
                  <a:srgbClr val="275DFF"/>
                </a:solidFill>
                <a:latin typeface="Calibri-Bold"/>
              </a:rPr>
              <a:t>Planeación con enfoque Participativo, Democrático</a:t>
            </a:r>
          </a:p>
          <a:p>
            <a:pPr algn="r"/>
            <a:r>
              <a:rPr lang="es-CO" sz="1600" b="1" dirty="0">
                <a:solidFill>
                  <a:srgbClr val="275DFF"/>
                </a:solidFill>
                <a:latin typeface="Calibri-Bold"/>
              </a:rPr>
              <a:t>y de concertación”.</a:t>
            </a:r>
            <a:endParaRPr lang="es-CO" sz="1600" dirty="0"/>
          </a:p>
          <a:p>
            <a:pPr algn="r"/>
            <a:endParaRPr lang="es-ES" sz="1600" b="1" dirty="0">
              <a:solidFill>
                <a:srgbClr val="275DFF"/>
              </a:solidFill>
              <a:latin typeface="Calibri-Bold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EC5A827-D9BA-4DC0-8172-86914EF98C35}"/>
              </a:ext>
            </a:extLst>
          </p:cNvPr>
          <p:cNvSpPr txBox="1"/>
          <p:nvPr/>
        </p:nvSpPr>
        <p:spPr>
          <a:xfrm>
            <a:off x="4679067" y="3909273"/>
            <a:ext cx="23317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2400" i="1" dirty="0">
                <a:solidFill>
                  <a:srgbClr val="000000"/>
                </a:solidFill>
                <a:latin typeface="PlutoW01-Italic"/>
              </a:rPr>
              <a:t>Art. 30, Ley 2056 de 2020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FE9F3D0A-4075-074F-982F-0A15571A3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389" y="6207468"/>
            <a:ext cx="3359239" cy="53839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BFD91F8B-D4BC-014B-B1DC-6ACC6BCF3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6793"/>
            <a:ext cx="12382338" cy="129737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2009" y="1214691"/>
            <a:ext cx="11846632" cy="5635674"/>
            <a:chOff x="152953" y="925639"/>
            <a:chExt cx="9027572" cy="4294592"/>
          </a:xfrm>
        </p:grpSpPr>
        <p:sp>
          <p:nvSpPr>
            <p:cNvPr id="4" name="object 4"/>
            <p:cNvSpPr/>
            <p:nvPr/>
          </p:nvSpPr>
          <p:spPr>
            <a:xfrm>
              <a:off x="1070797" y="1722009"/>
              <a:ext cx="8109584" cy="3300095"/>
            </a:xfrm>
            <a:custGeom>
              <a:avLst/>
              <a:gdLst/>
              <a:ahLst/>
              <a:cxnLst/>
              <a:rect l="l" t="t" r="r" b="b"/>
              <a:pathLst>
                <a:path w="8109584" h="3300095">
                  <a:moveTo>
                    <a:pt x="0" y="0"/>
                  </a:moveTo>
                  <a:lnTo>
                    <a:pt x="8109201" y="7"/>
                  </a:lnTo>
                  <a:lnTo>
                    <a:pt x="8109201" y="3300036"/>
                  </a:lnTo>
                  <a:lnTo>
                    <a:pt x="0" y="33000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>
                <a:alpha val="48999"/>
              </a:srgbClr>
            </a:solidFill>
          </p:spPr>
          <p:txBody>
            <a:bodyPr wrap="square" lIns="0" tIns="0" rIns="0" bIns="0" rtlCol="0"/>
            <a:lstStyle/>
            <a:p>
              <a:endParaRPr sz="2362"/>
            </a:p>
          </p:txBody>
        </p:sp>
        <p:sp>
          <p:nvSpPr>
            <p:cNvPr id="5" name="object 5"/>
            <p:cNvSpPr/>
            <p:nvPr/>
          </p:nvSpPr>
          <p:spPr>
            <a:xfrm>
              <a:off x="1220800" y="1872010"/>
              <a:ext cx="7959725" cy="3000375"/>
            </a:xfrm>
            <a:custGeom>
              <a:avLst/>
              <a:gdLst/>
              <a:ahLst/>
              <a:cxnLst/>
              <a:rect l="l" t="t" r="r" b="b"/>
              <a:pathLst>
                <a:path w="7959725" h="3000375">
                  <a:moveTo>
                    <a:pt x="0" y="0"/>
                  </a:moveTo>
                  <a:lnTo>
                    <a:pt x="7959199" y="0"/>
                  </a:lnTo>
                  <a:lnTo>
                    <a:pt x="7959199" y="3000027"/>
                  </a:lnTo>
                  <a:lnTo>
                    <a:pt x="0" y="30000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362"/>
            </a:p>
          </p:txBody>
        </p:sp>
        <p:sp>
          <p:nvSpPr>
            <p:cNvPr id="6" name="object 6"/>
            <p:cNvSpPr/>
            <p:nvPr/>
          </p:nvSpPr>
          <p:spPr>
            <a:xfrm>
              <a:off x="152953" y="1214016"/>
              <a:ext cx="712470" cy="4006215"/>
            </a:xfrm>
            <a:custGeom>
              <a:avLst/>
              <a:gdLst/>
              <a:ahLst/>
              <a:cxnLst/>
              <a:rect l="l" t="t" r="r" b="b"/>
              <a:pathLst>
                <a:path w="712469" h="4006215">
                  <a:moveTo>
                    <a:pt x="0" y="4005982"/>
                  </a:moveTo>
                  <a:lnTo>
                    <a:pt x="711856" y="4005982"/>
                  </a:lnTo>
                  <a:lnTo>
                    <a:pt x="711856" y="0"/>
                  </a:lnTo>
                  <a:lnTo>
                    <a:pt x="0" y="0"/>
                  </a:lnTo>
                  <a:lnTo>
                    <a:pt x="0" y="4005982"/>
                  </a:lnTo>
                  <a:close/>
                </a:path>
              </a:pathLst>
            </a:custGeom>
            <a:solidFill>
              <a:srgbClr val="3665B0"/>
            </a:solidFill>
          </p:spPr>
          <p:txBody>
            <a:bodyPr wrap="square" lIns="0" tIns="0" rIns="0" bIns="0" rtlCol="0"/>
            <a:lstStyle/>
            <a:p>
              <a:endParaRPr sz="2362"/>
            </a:p>
          </p:txBody>
        </p:sp>
        <p:sp>
          <p:nvSpPr>
            <p:cNvPr id="7" name="object 7"/>
            <p:cNvSpPr/>
            <p:nvPr/>
          </p:nvSpPr>
          <p:spPr>
            <a:xfrm>
              <a:off x="152953" y="925639"/>
              <a:ext cx="712470" cy="288925"/>
            </a:xfrm>
            <a:custGeom>
              <a:avLst/>
              <a:gdLst/>
              <a:ahLst/>
              <a:cxnLst/>
              <a:rect l="l" t="t" r="r" b="b"/>
              <a:pathLst>
                <a:path w="712469" h="288925">
                  <a:moveTo>
                    <a:pt x="711856" y="0"/>
                  </a:moveTo>
                  <a:lnTo>
                    <a:pt x="0" y="0"/>
                  </a:lnTo>
                  <a:lnTo>
                    <a:pt x="0" y="288377"/>
                  </a:lnTo>
                  <a:lnTo>
                    <a:pt x="711856" y="288377"/>
                  </a:lnTo>
                  <a:lnTo>
                    <a:pt x="711856" y="0"/>
                  </a:lnTo>
                  <a:close/>
                </a:path>
              </a:pathLst>
            </a:custGeom>
            <a:solidFill>
              <a:srgbClr val="6E90CA"/>
            </a:solidFill>
          </p:spPr>
          <p:txBody>
            <a:bodyPr wrap="square" lIns="0" tIns="0" rIns="0" bIns="0" rtlCol="0"/>
            <a:lstStyle/>
            <a:p>
              <a:endParaRPr sz="2362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14564" y="3092361"/>
            <a:ext cx="383631" cy="3055685"/>
          </a:xfrm>
          <a:prstGeom prst="rect">
            <a:avLst/>
          </a:prstGeom>
        </p:spPr>
        <p:txBody>
          <a:bodyPr vert="vert270" wrap="square" lIns="0" tIns="26665" rIns="0" bIns="0" rtlCol="0">
            <a:spAutoFit/>
          </a:bodyPr>
          <a:lstStyle/>
          <a:p>
            <a:pPr marL="16667">
              <a:spcBef>
                <a:spcPts val="210"/>
              </a:spcBef>
            </a:pPr>
            <a:r>
              <a:rPr sz="2493" spc="-7" dirty="0" err="1">
                <a:solidFill>
                  <a:srgbClr val="FFFFFF"/>
                </a:solidFill>
                <a:latin typeface="Calibri"/>
                <a:cs typeface="Calibri"/>
              </a:rPr>
              <a:t>Propuesta</a:t>
            </a:r>
            <a:endParaRPr sz="2493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1266" y="2199328"/>
            <a:ext cx="605871" cy="3948975"/>
          </a:xfrm>
          <a:prstGeom prst="rect">
            <a:avLst/>
          </a:prstGeom>
        </p:spPr>
        <p:txBody>
          <a:bodyPr vert="vert270" wrap="square" lIns="0" tIns="35831" rIns="0" bIns="0" rtlCol="0">
            <a:spAutoFit/>
          </a:bodyPr>
          <a:lstStyle/>
          <a:p>
            <a:pPr marL="16667">
              <a:spcBef>
                <a:spcPts val="282"/>
              </a:spcBef>
            </a:pPr>
            <a:r>
              <a:rPr sz="3937" b="1" spc="-7" dirty="0">
                <a:solidFill>
                  <a:srgbClr val="FFFFFF"/>
                </a:solidFill>
                <a:latin typeface="Calibri"/>
                <a:cs typeface="Calibri"/>
              </a:rPr>
              <a:t>Diálogo</a:t>
            </a:r>
            <a:r>
              <a:rPr sz="3937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37" b="1" dirty="0">
                <a:solidFill>
                  <a:srgbClr val="FFFFFF"/>
                </a:solidFill>
                <a:latin typeface="Calibri"/>
                <a:cs typeface="Calibri"/>
              </a:rPr>
              <a:t>Ciudadano</a:t>
            </a:r>
            <a:endParaRPr sz="3937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674559" y="213822"/>
            <a:ext cx="3517441" cy="62538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5833" rIns="0" bIns="0" rtlCol="0" anchor="ctr">
            <a:spAutoFit/>
          </a:bodyPr>
          <a:lstStyle/>
          <a:p>
            <a:pPr marL="16667">
              <a:spcBef>
                <a:spcPts val="125"/>
              </a:spcBef>
            </a:pPr>
            <a:r>
              <a:rPr spc="-7" dirty="0"/>
              <a:t>10</a:t>
            </a:r>
            <a:r>
              <a:rPr spc="-85" dirty="0"/>
              <a:t> </a:t>
            </a:r>
            <a:r>
              <a:rPr spc="-20" dirty="0"/>
              <a:t>diferencias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828774" y="1148255"/>
            <a:ext cx="7188817" cy="622700"/>
          </a:xfrm>
          <a:prstGeom prst="rect">
            <a:avLst/>
          </a:prstGeom>
        </p:spPr>
        <p:txBody>
          <a:bodyPr vert="horz" wrap="square" lIns="0" tIns="16666" rIns="0" bIns="0" rtlCol="0">
            <a:spAutoFit/>
          </a:bodyPr>
          <a:lstStyle/>
          <a:p>
            <a:pPr marL="16667">
              <a:spcBef>
                <a:spcPts val="131"/>
              </a:spcBef>
            </a:pPr>
            <a:r>
              <a:rPr lang="es-ES" sz="3084" b="1" spc="-13" dirty="0">
                <a:solidFill>
                  <a:srgbClr val="3665B0"/>
                </a:solidFill>
                <a:latin typeface="Calibri"/>
                <a:cs typeface="Calibri"/>
              </a:rPr>
              <a:t>E</a:t>
            </a:r>
            <a:r>
              <a:rPr sz="3084" b="1" spc="-13" dirty="0" err="1">
                <a:solidFill>
                  <a:srgbClr val="3665B0"/>
                </a:solidFill>
                <a:latin typeface="Calibri"/>
                <a:cs typeface="Calibri"/>
              </a:rPr>
              <a:t>ntre</a:t>
            </a:r>
            <a:r>
              <a:rPr sz="3084" b="1" dirty="0">
                <a:solidFill>
                  <a:srgbClr val="3665B0"/>
                </a:solidFill>
                <a:latin typeface="Calibri"/>
                <a:cs typeface="Calibri"/>
              </a:rPr>
              <a:t> la idea </a:t>
            </a:r>
            <a:r>
              <a:rPr sz="3084" b="1" spc="-7" dirty="0">
                <a:solidFill>
                  <a:srgbClr val="3665B0"/>
                </a:solidFill>
                <a:latin typeface="Calibri"/>
                <a:cs typeface="Calibri"/>
              </a:rPr>
              <a:t>tradicional</a:t>
            </a:r>
            <a:r>
              <a:rPr sz="3084" b="1" spc="7" dirty="0">
                <a:solidFill>
                  <a:srgbClr val="3665B0"/>
                </a:solidFill>
                <a:latin typeface="Calibri"/>
                <a:cs typeface="Calibri"/>
              </a:rPr>
              <a:t> </a:t>
            </a:r>
            <a:r>
              <a:rPr sz="3084" b="1" dirty="0">
                <a:solidFill>
                  <a:srgbClr val="3665B0"/>
                </a:solidFill>
                <a:latin typeface="Calibri"/>
                <a:cs typeface="Calibri"/>
              </a:rPr>
              <a:t>de</a:t>
            </a:r>
            <a:r>
              <a:rPr sz="3084" b="1" spc="-13" dirty="0">
                <a:solidFill>
                  <a:srgbClr val="3665B0"/>
                </a:solidFill>
                <a:latin typeface="Calibri"/>
                <a:cs typeface="Calibri"/>
              </a:rPr>
              <a:t> </a:t>
            </a:r>
            <a:r>
              <a:rPr sz="3937" b="1" spc="-7" dirty="0">
                <a:solidFill>
                  <a:srgbClr val="3665B0"/>
                </a:solidFill>
                <a:latin typeface="Calibri"/>
                <a:cs typeface="Calibri"/>
              </a:rPr>
              <a:t>participación</a:t>
            </a:r>
            <a:endParaRPr sz="3937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28761" y="1619084"/>
            <a:ext cx="4533946" cy="602502"/>
          </a:xfrm>
          <a:prstGeom prst="rect">
            <a:avLst/>
          </a:prstGeom>
        </p:spPr>
        <p:txBody>
          <a:bodyPr vert="horz" wrap="square" lIns="0" tIns="16666" rIns="0" bIns="0" rtlCol="0">
            <a:spAutoFit/>
          </a:bodyPr>
          <a:lstStyle/>
          <a:p>
            <a:pPr marL="16667">
              <a:spcBef>
                <a:spcPts val="131"/>
              </a:spcBef>
            </a:pPr>
            <a:r>
              <a:rPr sz="3084" b="1" dirty="0">
                <a:solidFill>
                  <a:srgbClr val="3665B0"/>
                </a:solidFill>
                <a:latin typeface="Calibri"/>
                <a:cs typeface="Calibri"/>
              </a:rPr>
              <a:t>y</a:t>
            </a:r>
            <a:r>
              <a:rPr sz="3084" b="1" spc="-33" dirty="0">
                <a:solidFill>
                  <a:srgbClr val="3665B0"/>
                </a:solidFill>
                <a:latin typeface="Calibri"/>
                <a:cs typeface="Calibri"/>
              </a:rPr>
              <a:t> </a:t>
            </a:r>
            <a:r>
              <a:rPr sz="3084" b="1" dirty="0">
                <a:solidFill>
                  <a:srgbClr val="3665B0"/>
                </a:solidFill>
                <a:latin typeface="Calibri"/>
                <a:cs typeface="Calibri"/>
              </a:rPr>
              <a:t>el</a:t>
            </a:r>
            <a:r>
              <a:rPr sz="3084" b="1" spc="-33" dirty="0">
                <a:solidFill>
                  <a:srgbClr val="3665B0"/>
                </a:solidFill>
                <a:latin typeface="Calibri"/>
                <a:cs typeface="Calibri"/>
              </a:rPr>
              <a:t> </a:t>
            </a:r>
            <a:r>
              <a:rPr sz="3806" b="1" spc="-7" dirty="0">
                <a:solidFill>
                  <a:srgbClr val="3665B0"/>
                </a:solidFill>
                <a:latin typeface="Calibri"/>
                <a:cs typeface="Calibri"/>
              </a:rPr>
              <a:t>diálogo</a:t>
            </a:r>
            <a:r>
              <a:rPr sz="3806" b="1" spc="-46" dirty="0">
                <a:solidFill>
                  <a:srgbClr val="3665B0"/>
                </a:solidFill>
                <a:latin typeface="Calibri"/>
                <a:cs typeface="Calibri"/>
              </a:rPr>
              <a:t> </a:t>
            </a:r>
            <a:r>
              <a:rPr sz="3806" b="1" dirty="0">
                <a:solidFill>
                  <a:srgbClr val="3665B0"/>
                </a:solidFill>
                <a:latin typeface="Calibri"/>
                <a:cs typeface="Calibri"/>
              </a:rPr>
              <a:t>ciudadano!</a:t>
            </a:r>
            <a:endParaRPr sz="3806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36156" y="2683586"/>
            <a:ext cx="3705653" cy="3320682"/>
          </a:xfrm>
          <a:prstGeom prst="rect">
            <a:avLst/>
          </a:prstGeom>
        </p:spPr>
        <p:txBody>
          <a:bodyPr vert="horz" wrap="square" lIns="0" tIns="16666" rIns="0" bIns="0" rtlCol="0">
            <a:spAutoFit/>
          </a:bodyPr>
          <a:lstStyle/>
          <a:p>
            <a:pPr marL="16667">
              <a:spcBef>
                <a:spcPts val="131"/>
              </a:spcBef>
            </a:pPr>
            <a:r>
              <a:rPr sz="1969" spc="-7" dirty="0">
                <a:latin typeface="Calibri"/>
                <a:cs typeface="Calibri"/>
              </a:rPr>
              <a:t>Participación</a:t>
            </a:r>
            <a:r>
              <a:rPr sz="1969" spc="-33" dirty="0">
                <a:latin typeface="Calibri"/>
                <a:cs typeface="Calibri"/>
              </a:rPr>
              <a:t> </a:t>
            </a:r>
            <a:r>
              <a:rPr sz="1969" spc="-13" dirty="0">
                <a:latin typeface="Calibri"/>
                <a:cs typeface="Calibri"/>
              </a:rPr>
              <a:t>para</a:t>
            </a:r>
            <a:r>
              <a:rPr sz="1969" spc="-26" dirty="0">
                <a:latin typeface="Calibri"/>
                <a:cs typeface="Calibri"/>
              </a:rPr>
              <a:t> </a:t>
            </a:r>
            <a:r>
              <a:rPr sz="1969" b="1" dirty="0">
                <a:latin typeface="Calibri"/>
                <a:cs typeface="Calibri"/>
              </a:rPr>
              <a:t>cumplir</a:t>
            </a:r>
            <a:r>
              <a:rPr sz="1969" b="1" spc="-26" dirty="0">
                <a:latin typeface="Calibri"/>
                <a:cs typeface="Calibri"/>
              </a:rPr>
              <a:t> </a:t>
            </a:r>
            <a:r>
              <a:rPr sz="1969" b="1" dirty="0">
                <a:latin typeface="Calibri"/>
                <a:cs typeface="Calibri"/>
              </a:rPr>
              <a:t>la</a:t>
            </a:r>
            <a:r>
              <a:rPr sz="1969" b="1" spc="-33" dirty="0">
                <a:latin typeface="Calibri"/>
                <a:cs typeface="Calibri"/>
              </a:rPr>
              <a:t> </a:t>
            </a:r>
            <a:r>
              <a:rPr sz="1969" b="1" dirty="0">
                <a:latin typeface="Calibri"/>
                <a:cs typeface="Calibri"/>
              </a:rPr>
              <a:t>norma</a:t>
            </a:r>
            <a:endParaRPr sz="1969">
              <a:latin typeface="Calibri"/>
              <a:cs typeface="Calibri"/>
            </a:endParaRPr>
          </a:p>
          <a:p>
            <a:pPr marR="32500" algn="r">
              <a:lnSpc>
                <a:spcPts val="2205"/>
              </a:lnSpc>
              <a:spcBef>
                <a:spcPts val="1404"/>
              </a:spcBef>
            </a:pPr>
            <a:r>
              <a:rPr sz="1969" spc="-7" dirty="0">
                <a:latin typeface="Calibri"/>
                <a:cs typeface="Calibri"/>
              </a:rPr>
              <a:t>La</a:t>
            </a:r>
            <a:r>
              <a:rPr sz="1969" spc="-26" dirty="0">
                <a:latin typeface="Calibri"/>
                <a:cs typeface="Calibri"/>
              </a:rPr>
              <a:t> </a:t>
            </a:r>
            <a:r>
              <a:rPr sz="1969" spc="-7" dirty="0">
                <a:latin typeface="Calibri"/>
                <a:cs typeface="Calibri"/>
              </a:rPr>
              <a:t>Ciudadanía</a:t>
            </a:r>
            <a:r>
              <a:rPr sz="1969" spc="-26" dirty="0">
                <a:latin typeface="Calibri"/>
                <a:cs typeface="Calibri"/>
              </a:rPr>
              <a:t> </a:t>
            </a:r>
            <a:r>
              <a:rPr sz="1969" dirty="0">
                <a:latin typeface="Calibri"/>
                <a:cs typeface="Calibri"/>
              </a:rPr>
              <a:t>debe</a:t>
            </a:r>
            <a:r>
              <a:rPr sz="1969" spc="-26" dirty="0">
                <a:latin typeface="Calibri"/>
                <a:cs typeface="Calibri"/>
              </a:rPr>
              <a:t> </a:t>
            </a:r>
            <a:r>
              <a:rPr sz="1969" dirty="0">
                <a:latin typeface="Calibri"/>
                <a:cs typeface="Calibri"/>
              </a:rPr>
              <a:t>acudir:</a:t>
            </a:r>
            <a:endParaRPr sz="1969">
              <a:latin typeface="Calibri"/>
              <a:cs typeface="Calibri"/>
            </a:endParaRPr>
          </a:p>
          <a:p>
            <a:pPr marR="31666" algn="r">
              <a:lnSpc>
                <a:spcPts val="2205"/>
              </a:lnSpc>
            </a:pPr>
            <a:r>
              <a:rPr sz="1969" b="1" dirty="0">
                <a:latin typeface="Calibri"/>
                <a:cs typeface="Calibri"/>
              </a:rPr>
              <a:t>¡no</a:t>
            </a:r>
            <a:r>
              <a:rPr sz="1969" b="1" spc="-33" dirty="0">
                <a:latin typeface="Calibri"/>
                <a:cs typeface="Calibri"/>
              </a:rPr>
              <a:t> </a:t>
            </a:r>
            <a:r>
              <a:rPr sz="1969" b="1" spc="-7" dirty="0">
                <a:latin typeface="Calibri"/>
                <a:cs typeface="Calibri"/>
              </a:rPr>
              <a:t>importa</a:t>
            </a:r>
            <a:r>
              <a:rPr sz="1969" b="1" spc="-33" dirty="0">
                <a:latin typeface="Calibri"/>
                <a:cs typeface="Calibri"/>
              </a:rPr>
              <a:t> </a:t>
            </a:r>
            <a:r>
              <a:rPr sz="1969" b="1" dirty="0">
                <a:latin typeface="Calibri"/>
                <a:cs typeface="Calibri"/>
              </a:rPr>
              <a:t>el</a:t>
            </a:r>
            <a:r>
              <a:rPr sz="1969" b="1" spc="-33" dirty="0">
                <a:latin typeface="Calibri"/>
                <a:cs typeface="Calibri"/>
              </a:rPr>
              <a:t> </a:t>
            </a:r>
            <a:r>
              <a:rPr sz="1969" b="1" spc="-39" dirty="0">
                <a:latin typeface="Calibri"/>
                <a:cs typeface="Calibri"/>
              </a:rPr>
              <a:t>Tema!</a:t>
            </a:r>
            <a:endParaRPr sz="1969">
              <a:latin typeface="Calibri"/>
              <a:cs typeface="Calibri"/>
            </a:endParaRPr>
          </a:p>
          <a:p>
            <a:pPr marL="1651662" marR="15000" indent="-699165" algn="r">
              <a:lnSpc>
                <a:spcPts val="2047"/>
              </a:lnSpc>
              <a:spcBef>
                <a:spcPts val="1706"/>
              </a:spcBef>
            </a:pPr>
            <a:r>
              <a:rPr sz="1969" spc="-7" dirty="0">
                <a:latin typeface="Calibri"/>
                <a:cs typeface="Calibri"/>
              </a:rPr>
              <a:t>Participación</a:t>
            </a:r>
            <a:r>
              <a:rPr sz="1969" spc="-53" dirty="0">
                <a:latin typeface="Calibri"/>
                <a:cs typeface="Calibri"/>
              </a:rPr>
              <a:t> </a:t>
            </a:r>
            <a:r>
              <a:rPr sz="1969" b="1" spc="-13" dirty="0">
                <a:latin typeface="Calibri"/>
                <a:cs typeface="Calibri"/>
              </a:rPr>
              <a:t>para</a:t>
            </a:r>
            <a:r>
              <a:rPr sz="1969" b="1" spc="-46" dirty="0">
                <a:latin typeface="Calibri"/>
                <a:cs typeface="Calibri"/>
              </a:rPr>
              <a:t> </a:t>
            </a:r>
            <a:r>
              <a:rPr sz="1969" b="1" spc="-7" dirty="0">
                <a:latin typeface="Calibri"/>
                <a:cs typeface="Calibri"/>
              </a:rPr>
              <a:t>resolver </a:t>
            </a:r>
            <a:r>
              <a:rPr sz="1969" b="1" spc="-427" dirty="0">
                <a:latin typeface="Calibri"/>
                <a:cs typeface="Calibri"/>
              </a:rPr>
              <a:t> </a:t>
            </a:r>
            <a:r>
              <a:rPr sz="1969" b="1" dirty="0">
                <a:latin typeface="Calibri"/>
                <a:cs typeface="Calibri"/>
              </a:rPr>
              <a:t>cualquier</a:t>
            </a:r>
            <a:r>
              <a:rPr sz="1969" b="1" spc="-105" dirty="0">
                <a:latin typeface="Calibri"/>
                <a:cs typeface="Calibri"/>
              </a:rPr>
              <a:t> </a:t>
            </a:r>
            <a:r>
              <a:rPr sz="1969" b="1" spc="-7" dirty="0">
                <a:latin typeface="Calibri"/>
                <a:cs typeface="Calibri"/>
              </a:rPr>
              <a:t>problema</a:t>
            </a:r>
            <a:endParaRPr sz="1969">
              <a:latin typeface="Calibri"/>
              <a:cs typeface="Calibri"/>
            </a:endParaRPr>
          </a:p>
          <a:p>
            <a:pPr marR="23333" algn="r">
              <a:lnSpc>
                <a:spcPts val="2205"/>
              </a:lnSpc>
              <a:spcBef>
                <a:spcPts val="1404"/>
              </a:spcBef>
            </a:pPr>
            <a:r>
              <a:rPr sz="1969" spc="-7" dirty="0">
                <a:latin typeface="Calibri"/>
                <a:cs typeface="Calibri"/>
              </a:rPr>
              <a:t>La</a:t>
            </a:r>
            <a:r>
              <a:rPr sz="1969" spc="-39" dirty="0">
                <a:latin typeface="Calibri"/>
                <a:cs typeface="Calibri"/>
              </a:rPr>
              <a:t> </a:t>
            </a:r>
            <a:r>
              <a:rPr sz="1969" spc="-7" dirty="0">
                <a:latin typeface="Calibri"/>
                <a:cs typeface="Calibri"/>
              </a:rPr>
              <a:t>Participación</a:t>
            </a:r>
            <a:r>
              <a:rPr sz="1969" spc="-33" dirty="0">
                <a:latin typeface="Calibri"/>
                <a:cs typeface="Calibri"/>
              </a:rPr>
              <a:t> </a:t>
            </a:r>
            <a:r>
              <a:rPr sz="1969" dirty="0">
                <a:latin typeface="Calibri"/>
                <a:cs typeface="Calibri"/>
              </a:rPr>
              <a:t>es</a:t>
            </a:r>
            <a:r>
              <a:rPr sz="1969" spc="-33" dirty="0">
                <a:latin typeface="Calibri"/>
                <a:cs typeface="Calibri"/>
              </a:rPr>
              <a:t> </a:t>
            </a:r>
            <a:r>
              <a:rPr sz="1969" spc="-13" dirty="0">
                <a:latin typeface="Calibri"/>
                <a:cs typeface="Calibri"/>
              </a:rPr>
              <a:t>para</a:t>
            </a:r>
            <a:endParaRPr sz="1969">
              <a:latin typeface="Calibri"/>
              <a:cs typeface="Calibri"/>
            </a:endParaRPr>
          </a:p>
          <a:p>
            <a:pPr marR="21666" algn="r">
              <a:lnSpc>
                <a:spcPts val="2205"/>
              </a:lnSpc>
            </a:pPr>
            <a:r>
              <a:rPr sz="1969" b="1" dirty="0">
                <a:latin typeface="Calibri"/>
                <a:cs typeface="Calibri"/>
              </a:rPr>
              <a:t>Escuchar</a:t>
            </a:r>
            <a:r>
              <a:rPr sz="1969" b="1" spc="-72" dirty="0">
                <a:latin typeface="Calibri"/>
                <a:cs typeface="Calibri"/>
              </a:rPr>
              <a:t> </a:t>
            </a:r>
            <a:r>
              <a:rPr sz="1969" b="1" dirty="0">
                <a:latin typeface="Calibri"/>
                <a:cs typeface="Calibri"/>
              </a:rPr>
              <a:t>y</a:t>
            </a:r>
            <a:r>
              <a:rPr sz="1969" b="1" spc="-65" dirty="0">
                <a:latin typeface="Calibri"/>
                <a:cs typeface="Calibri"/>
              </a:rPr>
              <a:t> </a:t>
            </a:r>
            <a:r>
              <a:rPr sz="1969" b="1" dirty="0">
                <a:latin typeface="Calibri"/>
                <a:cs typeface="Calibri"/>
              </a:rPr>
              <a:t>Escuchar</a:t>
            </a:r>
            <a:endParaRPr sz="1969">
              <a:latin typeface="Calibri"/>
              <a:cs typeface="Calibri"/>
            </a:endParaRPr>
          </a:p>
          <a:p>
            <a:pPr marR="6666" algn="r">
              <a:lnSpc>
                <a:spcPts val="2205"/>
              </a:lnSpc>
              <a:spcBef>
                <a:spcPts val="1680"/>
              </a:spcBef>
            </a:pPr>
            <a:r>
              <a:rPr sz="1969" spc="-13" dirty="0">
                <a:latin typeface="Calibri"/>
                <a:cs typeface="Calibri"/>
              </a:rPr>
              <a:t>Hay</a:t>
            </a:r>
            <a:r>
              <a:rPr sz="1969" spc="-33" dirty="0">
                <a:latin typeface="Calibri"/>
                <a:cs typeface="Calibri"/>
              </a:rPr>
              <a:t> </a:t>
            </a:r>
            <a:r>
              <a:rPr sz="1969" spc="-7" dirty="0">
                <a:latin typeface="Calibri"/>
                <a:cs typeface="Calibri"/>
              </a:rPr>
              <a:t>que</a:t>
            </a:r>
            <a:r>
              <a:rPr sz="1969" spc="-26" dirty="0">
                <a:latin typeface="Calibri"/>
                <a:cs typeface="Calibri"/>
              </a:rPr>
              <a:t> </a:t>
            </a:r>
            <a:r>
              <a:rPr sz="1969" spc="-13" dirty="0">
                <a:latin typeface="Calibri"/>
                <a:cs typeface="Calibri"/>
              </a:rPr>
              <a:t>invitar</a:t>
            </a:r>
            <a:r>
              <a:rPr sz="1969" spc="-26" dirty="0">
                <a:latin typeface="Calibri"/>
                <a:cs typeface="Calibri"/>
              </a:rPr>
              <a:t> </a:t>
            </a:r>
            <a:r>
              <a:rPr sz="1969" dirty="0">
                <a:latin typeface="Calibri"/>
                <a:cs typeface="Calibri"/>
              </a:rPr>
              <a:t>a</a:t>
            </a:r>
            <a:r>
              <a:rPr sz="1969" spc="-26" dirty="0">
                <a:latin typeface="Calibri"/>
                <a:cs typeface="Calibri"/>
              </a:rPr>
              <a:t> </a:t>
            </a:r>
            <a:r>
              <a:rPr sz="1969" dirty="0">
                <a:latin typeface="Calibri"/>
                <a:cs typeface="Calibri"/>
              </a:rPr>
              <a:t>la</a:t>
            </a:r>
            <a:endParaRPr sz="1969">
              <a:latin typeface="Calibri"/>
              <a:cs typeface="Calibri"/>
            </a:endParaRPr>
          </a:p>
          <a:p>
            <a:pPr marR="6666" algn="r">
              <a:lnSpc>
                <a:spcPts val="2205"/>
              </a:lnSpc>
            </a:pPr>
            <a:r>
              <a:rPr sz="1969" b="1" dirty="0">
                <a:latin typeface="Calibri"/>
                <a:cs typeface="Calibri"/>
              </a:rPr>
              <a:t>Ciudadanía</a:t>
            </a:r>
            <a:r>
              <a:rPr sz="1969" b="1" spc="-53" dirty="0">
                <a:latin typeface="Calibri"/>
                <a:cs typeface="Calibri"/>
              </a:rPr>
              <a:t> </a:t>
            </a:r>
            <a:r>
              <a:rPr sz="1969" b="1" dirty="0">
                <a:latin typeface="Calibri"/>
                <a:cs typeface="Calibri"/>
              </a:rPr>
              <a:t>en</a:t>
            </a:r>
            <a:r>
              <a:rPr sz="1969" b="1" spc="-46" dirty="0">
                <a:latin typeface="Calibri"/>
                <a:cs typeface="Calibri"/>
              </a:rPr>
              <a:t> </a:t>
            </a:r>
            <a:r>
              <a:rPr sz="1969" b="1" spc="-13" dirty="0">
                <a:latin typeface="Calibri"/>
                <a:cs typeface="Calibri"/>
              </a:rPr>
              <a:t>General</a:t>
            </a:r>
            <a:endParaRPr sz="1969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54121" y="2520561"/>
            <a:ext cx="4435617" cy="3452706"/>
          </a:xfrm>
          <a:prstGeom prst="rect">
            <a:avLst/>
          </a:prstGeom>
        </p:spPr>
        <p:txBody>
          <a:bodyPr vert="horz" wrap="square" lIns="0" tIns="16666" rIns="0" bIns="0" rtlCol="0">
            <a:spAutoFit/>
          </a:bodyPr>
          <a:lstStyle/>
          <a:p>
            <a:pPr marL="16667" marR="614165" indent="8333">
              <a:lnSpc>
                <a:spcPct val="156100"/>
              </a:lnSpc>
              <a:spcBef>
                <a:spcPts val="131"/>
              </a:spcBef>
            </a:pPr>
            <a:r>
              <a:rPr sz="1969" spc="-46" dirty="0">
                <a:solidFill>
                  <a:srgbClr val="6E90CA"/>
                </a:solidFill>
                <a:latin typeface="Calibri"/>
                <a:cs typeface="Calibri"/>
              </a:rPr>
              <a:t>P</a:t>
            </a:r>
            <a:r>
              <a:rPr sz="1969" spc="-7" dirty="0">
                <a:solidFill>
                  <a:srgbClr val="6E90CA"/>
                </a:solidFill>
                <a:latin typeface="Calibri"/>
                <a:cs typeface="Calibri"/>
              </a:rPr>
              <a:t>articipación</a:t>
            </a:r>
            <a:r>
              <a:rPr sz="1969" spc="-184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dirty="0">
                <a:solidFill>
                  <a:srgbClr val="6E90CA"/>
                </a:solidFill>
                <a:latin typeface="Calibri"/>
                <a:cs typeface="Calibri"/>
              </a:rPr>
              <a:t>pa</a:t>
            </a:r>
            <a:r>
              <a:rPr sz="1969" spc="-46" dirty="0">
                <a:solidFill>
                  <a:srgbClr val="6E90CA"/>
                </a:solidFill>
                <a:latin typeface="Calibri"/>
                <a:cs typeface="Calibri"/>
              </a:rPr>
              <a:t>r</a:t>
            </a:r>
            <a:r>
              <a:rPr sz="1969" dirty="0">
                <a:solidFill>
                  <a:srgbClr val="6E90CA"/>
                </a:solidFill>
                <a:latin typeface="Calibri"/>
                <a:cs typeface="Calibri"/>
              </a:rPr>
              <a:t>a</a:t>
            </a:r>
            <a:r>
              <a:rPr sz="1969" spc="-184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b="1" dirty="0">
                <a:solidFill>
                  <a:srgbClr val="6E90CA"/>
                </a:solidFill>
                <a:latin typeface="Calibri"/>
                <a:cs typeface="Calibri"/>
              </a:rPr>
              <a:t>mejo</a:t>
            </a:r>
            <a:r>
              <a:rPr sz="1969" b="1" spc="-26" dirty="0">
                <a:solidFill>
                  <a:srgbClr val="6E90CA"/>
                </a:solidFill>
                <a:latin typeface="Calibri"/>
                <a:cs typeface="Calibri"/>
              </a:rPr>
              <a:t>r</a:t>
            </a:r>
            <a:r>
              <a:rPr sz="1969" b="1" dirty="0">
                <a:solidFill>
                  <a:srgbClr val="6E90CA"/>
                </a:solidFill>
                <a:latin typeface="Calibri"/>
                <a:cs typeface="Calibri"/>
              </a:rPr>
              <a:t>es</a:t>
            </a:r>
            <a:r>
              <a:rPr sz="1969" b="1" spc="-184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b="1" dirty="0">
                <a:solidFill>
                  <a:srgbClr val="6E90CA"/>
                </a:solidFill>
                <a:latin typeface="Calibri"/>
                <a:cs typeface="Calibri"/>
              </a:rPr>
              <a:t>decisiones  </a:t>
            </a:r>
            <a:r>
              <a:rPr sz="1969" spc="-7" dirty="0">
                <a:solidFill>
                  <a:srgbClr val="6E90CA"/>
                </a:solidFill>
                <a:latin typeface="Calibri"/>
                <a:cs typeface="Calibri"/>
              </a:rPr>
              <a:t>La</a:t>
            </a:r>
            <a:r>
              <a:rPr sz="1969" spc="-184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spc="-7" dirty="0">
                <a:solidFill>
                  <a:srgbClr val="6E90CA"/>
                </a:solidFill>
                <a:latin typeface="Calibri"/>
                <a:cs typeface="Calibri"/>
              </a:rPr>
              <a:t>Ciudadanía</a:t>
            </a:r>
            <a:r>
              <a:rPr sz="1969" spc="-177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dirty="0">
                <a:solidFill>
                  <a:srgbClr val="6E90CA"/>
                </a:solidFill>
                <a:latin typeface="Calibri"/>
                <a:cs typeface="Calibri"/>
              </a:rPr>
              <a:t>acude</a:t>
            </a:r>
            <a:r>
              <a:rPr sz="1969" spc="-184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dirty="0">
                <a:solidFill>
                  <a:srgbClr val="6E90CA"/>
                </a:solidFill>
                <a:latin typeface="Calibri"/>
                <a:cs typeface="Calibri"/>
              </a:rPr>
              <a:t>si</a:t>
            </a:r>
            <a:r>
              <a:rPr sz="1969" spc="-184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dirty="0">
                <a:solidFill>
                  <a:srgbClr val="6E90CA"/>
                </a:solidFill>
                <a:latin typeface="Calibri"/>
                <a:cs typeface="Calibri"/>
              </a:rPr>
              <a:t>se</a:t>
            </a:r>
            <a:r>
              <a:rPr sz="1969" spc="-184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dirty="0">
                <a:solidFill>
                  <a:srgbClr val="6E90CA"/>
                </a:solidFill>
                <a:latin typeface="Calibri"/>
                <a:cs typeface="Calibri"/>
              </a:rPr>
              <a:t>t</a:t>
            </a:r>
            <a:r>
              <a:rPr sz="1969" spc="-46" dirty="0">
                <a:solidFill>
                  <a:srgbClr val="6E90CA"/>
                </a:solidFill>
                <a:latin typeface="Calibri"/>
                <a:cs typeface="Calibri"/>
              </a:rPr>
              <a:t>r</a:t>
            </a:r>
            <a:r>
              <a:rPr sz="1969" spc="-20" dirty="0">
                <a:solidFill>
                  <a:srgbClr val="6E90CA"/>
                </a:solidFill>
                <a:latin typeface="Calibri"/>
                <a:cs typeface="Calibri"/>
              </a:rPr>
              <a:t>a</a:t>
            </a:r>
            <a:r>
              <a:rPr sz="1969" spc="-26" dirty="0">
                <a:solidFill>
                  <a:srgbClr val="6E90CA"/>
                </a:solidFill>
                <a:latin typeface="Calibri"/>
                <a:cs typeface="Calibri"/>
              </a:rPr>
              <a:t>t</a:t>
            </a:r>
            <a:r>
              <a:rPr sz="1969" dirty="0">
                <a:solidFill>
                  <a:srgbClr val="6E90CA"/>
                </a:solidFill>
                <a:latin typeface="Calibri"/>
                <a:cs typeface="Calibri"/>
              </a:rPr>
              <a:t>a</a:t>
            </a:r>
            <a:r>
              <a:rPr sz="1969" spc="-184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dirty="0">
                <a:solidFill>
                  <a:srgbClr val="6E90CA"/>
                </a:solidFill>
                <a:latin typeface="Calibri"/>
                <a:cs typeface="Calibri"/>
              </a:rPr>
              <a:t>de</a:t>
            </a:r>
            <a:r>
              <a:rPr sz="1969" spc="-184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spc="-7" dirty="0">
                <a:solidFill>
                  <a:srgbClr val="6E90CA"/>
                </a:solidFill>
                <a:latin typeface="Calibri"/>
                <a:cs typeface="Calibri"/>
              </a:rPr>
              <a:t>un</a:t>
            </a:r>
            <a:endParaRPr sz="1969" dirty="0">
              <a:latin typeface="Calibri"/>
              <a:cs typeface="Calibri"/>
            </a:endParaRPr>
          </a:p>
          <a:p>
            <a:pPr marL="16667">
              <a:lnSpc>
                <a:spcPts val="2047"/>
              </a:lnSpc>
            </a:pPr>
            <a:r>
              <a:rPr sz="1969" b="1" spc="-177" dirty="0">
                <a:solidFill>
                  <a:srgbClr val="6E90CA"/>
                </a:solidFill>
                <a:latin typeface="Calibri"/>
                <a:cs typeface="Calibri"/>
              </a:rPr>
              <a:t>T</a:t>
            </a:r>
            <a:r>
              <a:rPr sz="1969" b="1" dirty="0">
                <a:solidFill>
                  <a:srgbClr val="6E90CA"/>
                </a:solidFill>
                <a:latin typeface="Calibri"/>
                <a:cs typeface="Calibri"/>
              </a:rPr>
              <a:t>ema</a:t>
            </a:r>
            <a:r>
              <a:rPr sz="1969" b="1" spc="-184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b="1" dirty="0">
                <a:solidFill>
                  <a:srgbClr val="6E90CA"/>
                </a:solidFill>
                <a:latin typeface="Calibri"/>
                <a:cs typeface="Calibri"/>
              </a:rPr>
              <a:t>especiﬁ</a:t>
            </a:r>
            <a:r>
              <a:rPr sz="1969" b="1" spc="-20" dirty="0">
                <a:solidFill>
                  <a:srgbClr val="6E90CA"/>
                </a:solidFill>
                <a:latin typeface="Calibri"/>
                <a:cs typeface="Calibri"/>
              </a:rPr>
              <a:t>c</a:t>
            </a:r>
            <a:r>
              <a:rPr sz="1969" b="1" dirty="0">
                <a:solidFill>
                  <a:srgbClr val="6E90CA"/>
                </a:solidFill>
                <a:latin typeface="Calibri"/>
                <a:cs typeface="Calibri"/>
              </a:rPr>
              <a:t>o</a:t>
            </a:r>
            <a:r>
              <a:rPr sz="1969" b="1" spc="-184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b="1" dirty="0">
                <a:solidFill>
                  <a:srgbClr val="6E90CA"/>
                </a:solidFill>
                <a:latin typeface="Calibri"/>
                <a:cs typeface="Calibri"/>
              </a:rPr>
              <a:t>que</a:t>
            </a:r>
            <a:r>
              <a:rPr sz="1969" b="1" spc="-184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b="1" dirty="0">
                <a:solidFill>
                  <a:srgbClr val="6E90CA"/>
                </a:solidFill>
                <a:latin typeface="Calibri"/>
                <a:cs typeface="Calibri"/>
              </a:rPr>
              <a:t>le</a:t>
            </a:r>
            <a:r>
              <a:rPr sz="1969" b="1" spc="-184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b="1" spc="-13" dirty="0">
                <a:solidFill>
                  <a:srgbClr val="6E90CA"/>
                </a:solidFill>
                <a:latin typeface="Calibri"/>
                <a:cs typeface="Calibri"/>
              </a:rPr>
              <a:t>a</a:t>
            </a:r>
            <a:r>
              <a:rPr sz="1969" b="1" spc="-46" dirty="0">
                <a:solidFill>
                  <a:srgbClr val="6E90CA"/>
                </a:solidFill>
                <a:latin typeface="Calibri"/>
                <a:cs typeface="Calibri"/>
              </a:rPr>
              <a:t>f</a:t>
            </a:r>
            <a:r>
              <a:rPr sz="1969" b="1" dirty="0">
                <a:solidFill>
                  <a:srgbClr val="6E90CA"/>
                </a:solidFill>
                <a:latin typeface="Calibri"/>
                <a:cs typeface="Calibri"/>
              </a:rPr>
              <a:t>ec</a:t>
            </a:r>
            <a:r>
              <a:rPr sz="1969" b="1" spc="-26" dirty="0">
                <a:solidFill>
                  <a:srgbClr val="6E90CA"/>
                </a:solidFill>
                <a:latin typeface="Calibri"/>
                <a:cs typeface="Calibri"/>
              </a:rPr>
              <a:t>t</a:t>
            </a:r>
            <a:r>
              <a:rPr sz="1969" b="1" dirty="0">
                <a:solidFill>
                  <a:srgbClr val="6E90CA"/>
                </a:solidFill>
                <a:latin typeface="Calibri"/>
                <a:cs typeface="Calibri"/>
              </a:rPr>
              <a:t>a</a:t>
            </a:r>
            <a:endParaRPr sz="1969" dirty="0">
              <a:latin typeface="Calibri"/>
              <a:cs typeface="Calibri"/>
            </a:endParaRPr>
          </a:p>
          <a:p>
            <a:pPr marL="33333" marR="614165">
              <a:lnSpc>
                <a:spcPts val="2047"/>
              </a:lnSpc>
              <a:spcBef>
                <a:spcPts val="1706"/>
              </a:spcBef>
            </a:pPr>
            <a:r>
              <a:rPr sz="1969" spc="-7" dirty="0">
                <a:solidFill>
                  <a:srgbClr val="6E90CA"/>
                </a:solidFill>
                <a:latin typeface="Calibri"/>
                <a:cs typeface="Calibri"/>
              </a:rPr>
              <a:t>Participación que </a:t>
            </a:r>
            <a:r>
              <a:rPr sz="1969" b="1" spc="-7" dirty="0">
                <a:solidFill>
                  <a:srgbClr val="6E90CA"/>
                </a:solidFill>
                <a:latin typeface="Calibri"/>
                <a:cs typeface="Calibri"/>
              </a:rPr>
              <a:t>aporta </a:t>
            </a:r>
            <a:r>
              <a:rPr sz="1969" b="1" dirty="0">
                <a:solidFill>
                  <a:srgbClr val="6E90CA"/>
                </a:solidFill>
                <a:latin typeface="Calibri"/>
                <a:cs typeface="Calibri"/>
              </a:rPr>
              <a:t>en </a:t>
            </a:r>
            <a:r>
              <a:rPr sz="1969" b="1" spc="-13" dirty="0">
                <a:solidFill>
                  <a:srgbClr val="6E90CA"/>
                </a:solidFill>
                <a:latin typeface="Calibri"/>
                <a:cs typeface="Calibri"/>
              </a:rPr>
              <a:t>concreto </a:t>
            </a:r>
            <a:r>
              <a:rPr sz="1969" b="1" spc="-433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b="1" dirty="0">
                <a:solidFill>
                  <a:srgbClr val="6E90CA"/>
                </a:solidFill>
                <a:latin typeface="Calibri"/>
                <a:cs typeface="Calibri"/>
              </a:rPr>
              <a:t>a</a:t>
            </a:r>
            <a:r>
              <a:rPr sz="1969" b="1" spc="-13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b="1" dirty="0">
                <a:solidFill>
                  <a:srgbClr val="6E90CA"/>
                </a:solidFill>
                <a:latin typeface="Calibri"/>
                <a:cs typeface="Calibri"/>
              </a:rPr>
              <a:t>la</a:t>
            </a:r>
            <a:r>
              <a:rPr sz="1969" b="1" spc="-7" dirty="0">
                <a:solidFill>
                  <a:srgbClr val="6E90CA"/>
                </a:solidFill>
                <a:latin typeface="Calibri"/>
                <a:cs typeface="Calibri"/>
              </a:rPr>
              <a:t> Gestión</a:t>
            </a:r>
            <a:r>
              <a:rPr sz="1969" b="1" spc="-13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b="1" spc="-7" dirty="0">
                <a:solidFill>
                  <a:srgbClr val="6E90CA"/>
                </a:solidFill>
                <a:latin typeface="Calibri"/>
                <a:cs typeface="Calibri"/>
              </a:rPr>
              <a:t>Pública</a:t>
            </a:r>
            <a:endParaRPr sz="1969" dirty="0">
              <a:latin typeface="Calibri"/>
              <a:cs typeface="Calibri"/>
            </a:endParaRPr>
          </a:p>
          <a:p>
            <a:pPr marL="25000" marR="6666">
              <a:lnSpc>
                <a:spcPts val="2047"/>
              </a:lnSpc>
              <a:spcBef>
                <a:spcPts val="1739"/>
              </a:spcBef>
            </a:pPr>
            <a:r>
              <a:rPr sz="1969" spc="-7" dirty="0">
                <a:solidFill>
                  <a:srgbClr val="6E90CA"/>
                </a:solidFill>
                <a:latin typeface="Calibri"/>
                <a:cs typeface="Calibri"/>
              </a:rPr>
              <a:t>La</a:t>
            </a:r>
            <a:r>
              <a:rPr sz="1969" spc="-20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spc="-7" dirty="0">
                <a:solidFill>
                  <a:srgbClr val="6E90CA"/>
                </a:solidFill>
                <a:latin typeface="Calibri"/>
                <a:cs typeface="Calibri"/>
              </a:rPr>
              <a:t>Participación</a:t>
            </a:r>
            <a:r>
              <a:rPr sz="1969" spc="-13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spc="-7" dirty="0">
                <a:solidFill>
                  <a:srgbClr val="6E90CA"/>
                </a:solidFill>
                <a:latin typeface="Calibri"/>
                <a:cs typeface="Calibri"/>
              </a:rPr>
              <a:t>tiene</a:t>
            </a:r>
            <a:r>
              <a:rPr sz="1969" spc="-20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spc="-7" dirty="0">
                <a:solidFill>
                  <a:srgbClr val="6E90CA"/>
                </a:solidFill>
                <a:latin typeface="Calibri"/>
                <a:cs typeface="Calibri"/>
              </a:rPr>
              <a:t>un</a:t>
            </a:r>
            <a:r>
              <a:rPr sz="1969" spc="-13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b="1" spc="-7" dirty="0">
                <a:solidFill>
                  <a:srgbClr val="6E90CA"/>
                </a:solidFill>
                <a:latin typeface="Calibri"/>
                <a:cs typeface="Calibri"/>
              </a:rPr>
              <a:t>alcance</a:t>
            </a:r>
            <a:r>
              <a:rPr sz="1969" b="1" spc="-26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b="1" spc="-7" dirty="0">
                <a:solidFill>
                  <a:srgbClr val="6E90CA"/>
                </a:solidFill>
                <a:latin typeface="Calibri"/>
                <a:cs typeface="Calibri"/>
              </a:rPr>
              <a:t>especiﬁco </a:t>
            </a:r>
            <a:r>
              <a:rPr sz="1969" b="1" spc="-427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spc="-7" dirty="0">
                <a:solidFill>
                  <a:srgbClr val="6E90CA"/>
                </a:solidFill>
                <a:latin typeface="Calibri"/>
                <a:cs typeface="Calibri"/>
              </a:rPr>
              <a:t>que</a:t>
            </a:r>
            <a:r>
              <a:rPr sz="1969" spc="-184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spc="-20" dirty="0">
                <a:solidFill>
                  <a:srgbClr val="6E90CA"/>
                </a:solidFill>
                <a:latin typeface="Calibri"/>
                <a:cs typeface="Calibri"/>
              </a:rPr>
              <a:t>c</a:t>
            </a:r>
            <a:r>
              <a:rPr sz="1969" dirty="0">
                <a:solidFill>
                  <a:srgbClr val="6E90CA"/>
                </a:solidFill>
                <a:latin typeface="Calibri"/>
                <a:cs typeface="Calibri"/>
              </a:rPr>
              <a:t>onside</a:t>
            </a:r>
            <a:r>
              <a:rPr sz="1969" spc="-46" dirty="0">
                <a:solidFill>
                  <a:srgbClr val="6E90CA"/>
                </a:solidFill>
                <a:latin typeface="Calibri"/>
                <a:cs typeface="Calibri"/>
              </a:rPr>
              <a:t>r</a:t>
            </a:r>
            <a:r>
              <a:rPr sz="1969" dirty="0">
                <a:solidFill>
                  <a:srgbClr val="6E90CA"/>
                </a:solidFill>
                <a:latin typeface="Calibri"/>
                <a:cs typeface="Calibri"/>
              </a:rPr>
              <a:t>a</a:t>
            </a:r>
            <a:r>
              <a:rPr sz="1969" spc="-184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spc="-33" dirty="0">
                <a:solidFill>
                  <a:srgbClr val="6E90CA"/>
                </a:solidFill>
                <a:latin typeface="Calibri"/>
                <a:cs typeface="Calibri"/>
              </a:rPr>
              <a:t>r</a:t>
            </a:r>
            <a:r>
              <a:rPr sz="1969" dirty="0">
                <a:solidFill>
                  <a:srgbClr val="6E90CA"/>
                </a:solidFill>
                <a:latin typeface="Calibri"/>
                <a:cs typeface="Calibri"/>
              </a:rPr>
              <a:t>ecu</a:t>
            </a:r>
            <a:r>
              <a:rPr sz="1969" spc="-39" dirty="0">
                <a:solidFill>
                  <a:srgbClr val="6E90CA"/>
                </a:solidFill>
                <a:latin typeface="Calibri"/>
                <a:cs typeface="Calibri"/>
              </a:rPr>
              <a:t>r</a:t>
            </a:r>
            <a:r>
              <a:rPr sz="1969" spc="-7" dirty="0">
                <a:solidFill>
                  <a:srgbClr val="6E90CA"/>
                </a:solidFill>
                <a:latin typeface="Calibri"/>
                <a:cs typeface="Calibri"/>
              </a:rPr>
              <a:t>sos</a:t>
            </a:r>
            <a:r>
              <a:rPr sz="1969" spc="-177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dirty="0">
                <a:solidFill>
                  <a:srgbClr val="6E90CA"/>
                </a:solidFill>
                <a:latin typeface="Calibri"/>
                <a:cs typeface="Calibri"/>
              </a:rPr>
              <a:t>y</a:t>
            </a:r>
            <a:r>
              <a:rPr sz="1969" spc="-184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spc="-20" dirty="0">
                <a:solidFill>
                  <a:srgbClr val="6E90CA"/>
                </a:solidFill>
                <a:latin typeface="Calibri"/>
                <a:cs typeface="Calibri"/>
              </a:rPr>
              <a:t>c</a:t>
            </a:r>
            <a:r>
              <a:rPr sz="1969" dirty="0">
                <a:solidFill>
                  <a:srgbClr val="6E90CA"/>
                </a:solidFill>
                <a:latin typeface="Calibri"/>
                <a:cs typeface="Calibri"/>
              </a:rPr>
              <a:t>omp</a:t>
            </a:r>
            <a:r>
              <a:rPr sz="1969" spc="-13" dirty="0">
                <a:solidFill>
                  <a:srgbClr val="6E90CA"/>
                </a:solidFill>
                <a:latin typeface="Calibri"/>
                <a:cs typeface="Calibri"/>
              </a:rPr>
              <a:t>e</a:t>
            </a:r>
            <a:r>
              <a:rPr sz="1969" spc="-26" dirty="0">
                <a:solidFill>
                  <a:srgbClr val="6E90CA"/>
                </a:solidFill>
                <a:latin typeface="Calibri"/>
                <a:cs typeface="Calibri"/>
              </a:rPr>
              <a:t>t</a:t>
            </a:r>
            <a:r>
              <a:rPr sz="1969" dirty="0">
                <a:solidFill>
                  <a:srgbClr val="6E90CA"/>
                </a:solidFill>
                <a:latin typeface="Calibri"/>
                <a:cs typeface="Calibri"/>
              </a:rPr>
              <a:t>encias</a:t>
            </a:r>
            <a:endParaRPr sz="1969" dirty="0">
              <a:latin typeface="Calibri"/>
              <a:cs typeface="Calibri"/>
            </a:endParaRPr>
          </a:p>
          <a:p>
            <a:pPr marL="41667" marR="859164">
              <a:lnSpc>
                <a:spcPts val="2047"/>
              </a:lnSpc>
              <a:spcBef>
                <a:spcPts val="1988"/>
              </a:spcBef>
            </a:pPr>
            <a:r>
              <a:rPr sz="1969" spc="-13" dirty="0">
                <a:solidFill>
                  <a:srgbClr val="6E90CA"/>
                </a:solidFill>
                <a:latin typeface="Calibri"/>
                <a:cs typeface="Calibri"/>
              </a:rPr>
              <a:t>Hay </a:t>
            </a:r>
            <a:r>
              <a:rPr sz="1969" spc="-7" dirty="0">
                <a:solidFill>
                  <a:srgbClr val="6E90CA"/>
                </a:solidFill>
                <a:latin typeface="Calibri"/>
                <a:cs typeface="Calibri"/>
              </a:rPr>
              <a:t>que </a:t>
            </a:r>
            <a:r>
              <a:rPr sz="1969" spc="-13" dirty="0">
                <a:solidFill>
                  <a:srgbClr val="6E90CA"/>
                </a:solidFill>
                <a:latin typeface="Calibri"/>
                <a:cs typeface="Calibri"/>
              </a:rPr>
              <a:t>invitar </a:t>
            </a:r>
            <a:r>
              <a:rPr sz="1969" dirty="0">
                <a:solidFill>
                  <a:srgbClr val="6E90CA"/>
                </a:solidFill>
                <a:latin typeface="Calibri"/>
                <a:cs typeface="Calibri"/>
              </a:rPr>
              <a:t>a </a:t>
            </a:r>
            <a:r>
              <a:rPr sz="1969" b="1" dirty="0">
                <a:solidFill>
                  <a:srgbClr val="6E90CA"/>
                </a:solidFill>
                <a:latin typeface="Calibri"/>
                <a:cs typeface="Calibri"/>
              </a:rPr>
              <a:t>los </a:t>
            </a:r>
            <a:r>
              <a:rPr sz="1969" b="1" spc="-13" dirty="0">
                <a:solidFill>
                  <a:srgbClr val="6E90CA"/>
                </a:solidFill>
                <a:latin typeface="Calibri"/>
                <a:cs typeface="Calibri"/>
              </a:rPr>
              <a:t>directamente </a:t>
            </a:r>
            <a:r>
              <a:rPr sz="1969" b="1" spc="-427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b="1" spc="-13" dirty="0">
                <a:solidFill>
                  <a:srgbClr val="6E90CA"/>
                </a:solidFill>
                <a:latin typeface="Calibri"/>
                <a:cs typeface="Calibri"/>
              </a:rPr>
              <a:t>afectados </a:t>
            </a:r>
            <a:r>
              <a:rPr sz="1969" spc="-7" dirty="0">
                <a:solidFill>
                  <a:srgbClr val="6E90CA"/>
                </a:solidFill>
                <a:latin typeface="Calibri"/>
                <a:cs typeface="Calibri"/>
              </a:rPr>
              <a:t>que no </a:t>
            </a:r>
            <a:r>
              <a:rPr sz="1969" dirty="0">
                <a:solidFill>
                  <a:srgbClr val="6E90CA"/>
                </a:solidFill>
                <a:latin typeface="Calibri"/>
                <a:cs typeface="Calibri"/>
              </a:rPr>
              <a:t>suelen</a:t>
            </a:r>
            <a:r>
              <a:rPr sz="1969" spc="-7" dirty="0">
                <a:solidFill>
                  <a:srgbClr val="6E90CA"/>
                </a:solidFill>
                <a:latin typeface="Calibri"/>
                <a:cs typeface="Calibri"/>
              </a:rPr>
              <a:t> participar</a:t>
            </a:r>
            <a:endParaRPr sz="1969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2009" y="1214691"/>
            <a:ext cx="11846632" cy="5635674"/>
            <a:chOff x="152953" y="925639"/>
            <a:chExt cx="9027572" cy="4294592"/>
          </a:xfrm>
        </p:grpSpPr>
        <p:sp>
          <p:nvSpPr>
            <p:cNvPr id="4" name="object 4"/>
            <p:cNvSpPr/>
            <p:nvPr/>
          </p:nvSpPr>
          <p:spPr>
            <a:xfrm>
              <a:off x="1070797" y="1722009"/>
              <a:ext cx="8109584" cy="3300095"/>
            </a:xfrm>
            <a:custGeom>
              <a:avLst/>
              <a:gdLst/>
              <a:ahLst/>
              <a:cxnLst/>
              <a:rect l="l" t="t" r="r" b="b"/>
              <a:pathLst>
                <a:path w="8109584" h="3300095">
                  <a:moveTo>
                    <a:pt x="0" y="0"/>
                  </a:moveTo>
                  <a:lnTo>
                    <a:pt x="8109201" y="7"/>
                  </a:lnTo>
                  <a:lnTo>
                    <a:pt x="8109201" y="3300036"/>
                  </a:lnTo>
                  <a:lnTo>
                    <a:pt x="0" y="33000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>
                <a:alpha val="48999"/>
              </a:srgbClr>
            </a:solidFill>
          </p:spPr>
          <p:txBody>
            <a:bodyPr wrap="square" lIns="0" tIns="0" rIns="0" bIns="0" rtlCol="0"/>
            <a:lstStyle/>
            <a:p>
              <a:endParaRPr sz="2362"/>
            </a:p>
          </p:txBody>
        </p:sp>
        <p:sp>
          <p:nvSpPr>
            <p:cNvPr id="5" name="object 5"/>
            <p:cNvSpPr/>
            <p:nvPr/>
          </p:nvSpPr>
          <p:spPr>
            <a:xfrm>
              <a:off x="1220800" y="1872010"/>
              <a:ext cx="7959725" cy="3000375"/>
            </a:xfrm>
            <a:custGeom>
              <a:avLst/>
              <a:gdLst/>
              <a:ahLst/>
              <a:cxnLst/>
              <a:rect l="l" t="t" r="r" b="b"/>
              <a:pathLst>
                <a:path w="7959725" h="3000375">
                  <a:moveTo>
                    <a:pt x="0" y="0"/>
                  </a:moveTo>
                  <a:lnTo>
                    <a:pt x="7959199" y="0"/>
                  </a:lnTo>
                  <a:lnTo>
                    <a:pt x="7959199" y="3000027"/>
                  </a:lnTo>
                  <a:lnTo>
                    <a:pt x="0" y="30000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362"/>
            </a:p>
          </p:txBody>
        </p:sp>
        <p:sp>
          <p:nvSpPr>
            <p:cNvPr id="6" name="object 6"/>
            <p:cNvSpPr/>
            <p:nvPr/>
          </p:nvSpPr>
          <p:spPr>
            <a:xfrm>
              <a:off x="152953" y="1214016"/>
              <a:ext cx="712470" cy="4006215"/>
            </a:xfrm>
            <a:custGeom>
              <a:avLst/>
              <a:gdLst/>
              <a:ahLst/>
              <a:cxnLst/>
              <a:rect l="l" t="t" r="r" b="b"/>
              <a:pathLst>
                <a:path w="712469" h="4006215">
                  <a:moveTo>
                    <a:pt x="0" y="4005982"/>
                  </a:moveTo>
                  <a:lnTo>
                    <a:pt x="711856" y="4005982"/>
                  </a:lnTo>
                  <a:lnTo>
                    <a:pt x="711856" y="0"/>
                  </a:lnTo>
                  <a:lnTo>
                    <a:pt x="0" y="0"/>
                  </a:lnTo>
                  <a:lnTo>
                    <a:pt x="0" y="4005982"/>
                  </a:lnTo>
                  <a:close/>
                </a:path>
              </a:pathLst>
            </a:custGeom>
            <a:solidFill>
              <a:srgbClr val="3665B0"/>
            </a:solidFill>
          </p:spPr>
          <p:txBody>
            <a:bodyPr wrap="square" lIns="0" tIns="0" rIns="0" bIns="0" rtlCol="0"/>
            <a:lstStyle/>
            <a:p>
              <a:endParaRPr sz="2362"/>
            </a:p>
          </p:txBody>
        </p:sp>
        <p:sp>
          <p:nvSpPr>
            <p:cNvPr id="7" name="object 7"/>
            <p:cNvSpPr/>
            <p:nvPr/>
          </p:nvSpPr>
          <p:spPr>
            <a:xfrm>
              <a:off x="152953" y="925639"/>
              <a:ext cx="712470" cy="288925"/>
            </a:xfrm>
            <a:custGeom>
              <a:avLst/>
              <a:gdLst/>
              <a:ahLst/>
              <a:cxnLst/>
              <a:rect l="l" t="t" r="r" b="b"/>
              <a:pathLst>
                <a:path w="712469" h="288925">
                  <a:moveTo>
                    <a:pt x="711856" y="0"/>
                  </a:moveTo>
                  <a:lnTo>
                    <a:pt x="0" y="0"/>
                  </a:lnTo>
                  <a:lnTo>
                    <a:pt x="0" y="288377"/>
                  </a:lnTo>
                  <a:lnTo>
                    <a:pt x="711856" y="288377"/>
                  </a:lnTo>
                  <a:lnTo>
                    <a:pt x="711856" y="0"/>
                  </a:lnTo>
                  <a:close/>
                </a:path>
              </a:pathLst>
            </a:custGeom>
            <a:solidFill>
              <a:srgbClr val="6E90CA"/>
            </a:solidFill>
          </p:spPr>
          <p:txBody>
            <a:bodyPr wrap="square" lIns="0" tIns="0" rIns="0" bIns="0" rtlCol="0"/>
            <a:lstStyle/>
            <a:p>
              <a:endParaRPr sz="2362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14564" y="3092361"/>
            <a:ext cx="383631" cy="3055685"/>
          </a:xfrm>
          <a:prstGeom prst="rect">
            <a:avLst/>
          </a:prstGeom>
        </p:spPr>
        <p:txBody>
          <a:bodyPr vert="vert270" wrap="square" lIns="0" tIns="26665" rIns="0" bIns="0" rtlCol="0">
            <a:spAutoFit/>
          </a:bodyPr>
          <a:lstStyle/>
          <a:p>
            <a:pPr marL="16667">
              <a:spcBef>
                <a:spcPts val="210"/>
              </a:spcBef>
            </a:pPr>
            <a:r>
              <a:rPr sz="2493" spc="-7" dirty="0" err="1">
                <a:solidFill>
                  <a:srgbClr val="FFFFFF"/>
                </a:solidFill>
                <a:latin typeface="Calibri"/>
                <a:cs typeface="Calibri"/>
              </a:rPr>
              <a:t>Propuesta</a:t>
            </a:r>
            <a:endParaRPr sz="2493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1266" y="2199328"/>
            <a:ext cx="605871" cy="3948975"/>
          </a:xfrm>
          <a:prstGeom prst="rect">
            <a:avLst/>
          </a:prstGeom>
        </p:spPr>
        <p:txBody>
          <a:bodyPr vert="vert270" wrap="square" lIns="0" tIns="35831" rIns="0" bIns="0" rtlCol="0">
            <a:spAutoFit/>
          </a:bodyPr>
          <a:lstStyle/>
          <a:p>
            <a:pPr marL="16667">
              <a:spcBef>
                <a:spcPts val="282"/>
              </a:spcBef>
            </a:pPr>
            <a:r>
              <a:rPr sz="3937" b="1" spc="-7" dirty="0">
                <a:solidFill>
                  <a:srgbClr val="FFFFFF"/>
                </a:solidFill>
                <a:latin typeface="Calibri"/>
                <a:cs typeface="Calibri"/>
              </a:rPr>
              <a:t>Diálogo</a:t>
            </a:r>
            <a:r>
              <a:rPr sz="3937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37" b="1" dirty="0">
                <a:solidFill>
                  <a:srgbClr val="FFFFFF"/>
                </a:solidFill>
                <a:latin typeface="Calibri"/>
                <a:cs typeface="Calibri"/>
              </a:rPr>
              <a:t>Ciudadano</a:t>
            </a:r>
            <a:endParaRPr sz="3937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28774" y="1148255"/>
            <a:ext cx="7188817" cy="622700"/>
          </a:xfrm>
          <a:prstGeom prst="rect">
            <a:avLst/>
          </a:prstGeom>
        </p:spPr>
        <p:txBody>
          <a:bodyPr vert="horz" wrap="square" lIns="0" tIns="16666" rIns="0" bIns="0" rtlCol="0">
            <a:spAutoFit/>
          </a:bodyPr>
          <a:lstStyle/>
          <a:p>
            <a:pPr marL="16667">
              <a:spcBef>
                <a:spcPts val="131"/>
              </a:spcBef>
            </a:pPr>
            <a:r>
              <a:rPr lang="es-ES" sz="3084" b="1" spc="-13" dirty="0">
                <a:solidFill>
                  <a:srgbClr val="3665B0"/>
                </a:solidFill>
                <a:latin typeface="Calibri"/>
                <a:cs typeface="Calibri"/>
              </a:rPr>
              <a:t>E</a:t>
            </a:r>
            <a:r>
              <a:rPr sz="3084" b="1" spc="-13" dirty="0" err="1">
                <a:solidFill>
                  <a:srgbClr val="3665B0"/>
                </a:solidFill>
                <a:latin typeface="Calibri"/>
                <a:cs typeface="Calibri"/>
              </a:rPr>
              <a:t>ntre</a:t>
            </a:r>
            <a:r>
              <a:rPr sz="3084" b="1" dirty="0">
                <a:solidFill>
                  <a:srgbClr val="3665B0"/>
                </a:solidFill>
                <a:latin typeface="Calibri"/>
                <a:cs typeface="Calibri"/>
              </a:rPr>
              <a:t> la idea </a:t>
            </a:r>
            <a:r>
              <a:rPr sz="3084" b="1" spc="-7" dirty="0">
                <a:solidFill>
                  <a:srgbClr val="3665B0"/>
                </a:solidFill>
                <a:latin typeface="Calibri"/>
                <a:cs typeface="Calibri"/>
              </a:rPr>
              <a:t>tradicional</a:t>
            </a:r>
            <a:r>
              <a:rPr sz="3084" b="1" spc="7" dirty="0">
                <a:solidFill>
                  <a:srgbClr val="3665B0"/>
                </a:solidFill>
                <a:latin typeface="Calibri"/>
                <a:cs typeface="Calibri"/>
              </a:rPr>
              <a:t> </a:t>
            </a:r>
            <a:r>
              <a:rPr sz="3084" b="1" dirty="0">
                <a:solidFill>
                  <a:srgbClr val="3665B0"/>
                </a:solidFill>
                <a:latin typeface="Calibri"/>
                <a:cs typeface="Calibri"/>
              </a:rPr>
              <a:t>de</a:t>
            </a:r>
            <a:r>
              <a:rPr sz="3084" b="1" spc="-13" dirty="0">
                <a:solidFill>
                  <a:srgbClr val="3665B0"/>
                </a:solidFill>
                <a:latin typeface="Calibri"/>
                <a:cs typeface="Calibri"/>
              </a:rPr>
              <a:t> </a:t>
            </a:r>
            <a:r>
              <a:rPr sz="3937" b="1" spc="-7" dirty="0">
                <a:solidFill>
                  <a:srgbClr val="3665B0"/>
                </a:solidFill>
                <a:latin typeface="Calibri"/>
                <a:cs typeface="Calibri"/>
              </a:rPr>
              <a:t>participación</a:t>
            </a:r>
            <a:endParaRPr sz="3937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28761" y="1619084"/>
            <a:ext cx="4533946" cy="602502"/>
          </a:xfrm>
          <a:prstGeom prst="rect">
            <a:avLst/>
          </a:prstGeom>
        </p:spPr>
        <p:txBody>
          <a:bodyPr vert="horz" wrap="square" lIns="0" tIns="16666" rIns="0" bIns="0" rtlCol="0">
            <a:spAutoFit/>
          </a:bodyPr>
          <a:lstStyle/>
          <a:p>
            <a:pPr marL="16667">
              <a:spcBef>
                <a:spcPts val="131"/>
              </a:spcBef>
            </a:pPr>
            <a:r>
              <a:rPr sz="3084" b="1" dirty="0">
                <a:solidFill>
                  <a:srgbClr val="3665B0"/>
                </a:solidFill>
                <a:latin typeface="Calibri"/>
                <a:cs typeface="Calibri"/>
              </a:rPr>
              <a:t>y</a:t>
            </a:r>
            <a:r>
              <a:rPr sz="3084" b="1" spc="-33" dirty="0">
                <a:solidFill>
                  <a:srgbClr val="3665B0"/>
                </a:solidFill>
                <a:latin typeface="Calibri"/>
                <a:cs typeface="Calibri"/>
              </a:rPr>
              <a:t> </a:t>
            </a:r>
            <a:r>
              <a:rPr sz="3084" b="1" dirty="0">
                <a:solidFill>
                  <a:srgbClr val="3665B0"/>
                </a:solidFill>
                <a:latin typeface="Calibri"/>
                <a:cs typeface="Calibri"/>
              </a:rPr>
              <a:t>el</a:t>
            </a:r>
            <a:r>
              <a:rPr sz="3084" b="1" spc="-33" dirty="0">
                <a:solidFill>
                  <a:srgbClr val="3665B0"/>
                </a:solidFill>
                <a:latin typeface="Calibri"/>
                <a:cs typeface="Calibri"/>
              </a:rPr>
              <a:t> </a:t>
            </a:r>
            <a:r>
              <a:rPr sz="3806" b="1" spc="-7" dirty="0">
                <a:solidFill>
                  <a:srgbClr val="3665B0"/>
                </a:solidFill>
                <a:latin typeface="Calibri"/>
                <a:cs typeface="Calibri"/>
              </a:rPr>
              <a:t>diálogo</a:t>
            </a:r>
            <a:r>
              <a:rPr sz="3806" b="1" spc="-46" dirty="0">
                <a:solidFill>
                  <a:srgbClr val="3665B0"/>
                </a:solidFill>
                <a:latin typeface="Calibri"/>
                <a:cs typeface="Calibri"/>
              </a:rPr>
              <a:t> </a:t>
            </a:r>
            <a:r>
              <a:rPr sz="3806" b="1" dirty="0">
                <a:solidFill>
                  <a:srgbClr val="3665B0"/>
                </a:solidFill>
                <a:latin typeface="Calibri"/>
                <a:cs typeface="Calibri"/>
              </a:rPr>
              <a:t>ciudadano!</a:t>
            </a:r>
            <a:endParaRPr sz="3806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77636" y="2683587"/>
            <a:ext cx="3163179" cy="3284711"/>
          </a:xfrm>
          <a:prstGeom prst="rect">
            <a:avLst/>
          </a:prstGeom>
        </p:spPr>
        <p:txBody>
          <a:bodyPr vert="horz" wrap="square" lIns="0" tIns="16666" rIns="0" bIns="0" rtlCol="0">
            <a:spAutoFit/>
          </a:bodyPr>
          <a:lstStyle/>
          <a:p>
            <a:pPr marL="664165">
              <a:spcBef>
                <a:spcPts val="131"/>
              </a:spcBef>
            </a:pPr>
            <a:r>
              <a:rPr sz="1969" spc="-7" dirty="0">
                <a:latin typeface="Calibri"/>
                <a:cs typeface="Calibri"/>
              </a:rPr>
              <a:t>¡Hagamos</a:t>
            </a:r>
            <a:r>
              <a:rPr sz="1969" spc="-53" dirty="0">
                <a:latin typeface="Calibri"/>
                <a:cs typeface="Calibri"/>
              </a:rPr>
              <a:t> </a:t>
            </a:r>
            <a:r>
              <a:rPr sz="1969" spc="-7" dirty="0">
                <a:latin typeface="Calibri"/>
                <a:cs typeface="Calibri"/>
              </a:rPr>
              <a:t>una</a:t>
            </a:r>
            <a:r>
              <a:rPr sz="1969" spc="-39" dirty="0">
                <a:latin typeface="Calibri"/>
                <a:cs typeface="Calibri"/>
              </a:rPr>
              <a:t> </a:t>
            </a:r>
            <a:r>
              <a:rPr sz="1969" b="1" spc="-7" dirty="0">
                <a:latin typeface="Calibri"/>
                <a:cs typeface="Calibri"/>
              </a:rPr>
              <a:t>Reunión</a:t>
            </a:r>
            <a:r>
              <a:rPr sz="1969" spc="-7" dirty="0">
                <a:latin typeface="Calibri"/>
                <a:cs typeface="Calibri"/>
              </a:rPr>
              <a:t>!</a:t>
            </a:r>
            <a:endParaRPr sz="1969">
              <a:latin typeface="Calibri"/>
              <a:cs typeface="Calibri"/>
            </a:endParaRPr>
          </a:p>
          <a:p>
            <a:pPr marL="384166" marR="11667" indent="603331" algn="r">
              <a:lnSpc>
                <a:spcPts val="2047"/>
              </a:lnSpc>
              <a:spcBef>
                <a:spcPts val="2047"/>
              </a:spcBef>
            </a:pPr>
            <a:r>
              <a:rPr sz="1969" b="1" spc="-13" dirty="0">
                <a:latin typeface="Calibri"/>
                <a:cs typeface="Calibri"/>
              </a:rPr>
              <a:t>Preguntas generales</a:t>
            </a:r>
            <a:r>
              <a:rPr sz="1969" spc="-13" dirty="0">
                <a:latin typeface="Calibri"/>
                <a:cs typeface="Calibri"/>
              </a:rPr>
              <a:t>, </a:t>
            </a:r>
            <a:r>
              <a:rPr sz="1969" spc="-427" dirty="0">
                <a:latin typeface="Calibri"/>
                <a:cs typeface="Calibri"/>
              </a:rPr>
              <a:t> </a:t>
            </a:r>
            <a:r>
              <a:rPr sz="1969" spc="-13" dirty="0">
                <a:latin typeface="Calibri"/>
                <a:cs typeface="Calibri"/>
              </a:rPr>
              <a:t>lista</a:t>
            </a:r>
            <a:r>
              <a:rPr sz="1969" spc="-39" dirty="0">
                <a:latin typeface="Calibri"/>
                <a:cs typeface="Calibri"/>
              </a:rPr>
              <a:t> </a:t>
            </a:r>
            <a:r>
              <a:rPr sz="1969" dirty="0">
                <a:latin typeface="Calibri"/>
                <a:cs typeface="Calibri"/>
              </a:rPr>
              <a:t>de</a:t>
            </a:r>
            <a:r>
              <a:rPr sz="1969" spc="-39" dirty="0">
                <a:latin typeface="Calibri"/>
                <a:cs typeface="Calibri"/>
              </a:rPr>
              <a:t> </a:t>
            </a:r>
            <a:r>
              <a:rPr sz="1969" dirty="0">
                <a:latin typeface="Calibri"/>
                <a:cs typeface="Calibri"/>
              </a:rPr>
              <a:t>deseos</a:t>
            </a:r>
            <a:r>
              <a:rPr sz="1969" spc="-39" dirty="0">
                <a:latin typeface="Calibri"/>
                <a:cs typeface="Calibri"/>
              </a:rPr>
              <a:t> </a:t>
            </a:r>
            <a:r>
              <a:rPr sz="1969" spc="-7" dirty="0">
                <a:latin typeface="Calibri"/>
                <a:cs typeface="Calibri"/>
              </a:rPr>
              <a:t>irrealizables</a:t>
            </a:r>
            <a:endParaRPr sz="1969">
              <a:latin typeface="Calibri"/>
              <a:cs typeface="Calibri"/>
            </a:endParaRPr>
          </a:p>
          <a:p>
            <a:pPr marL="407499" marR="22500" indent="451665" algn="r">
              <a:lnSpc>
                <a:spcPts val="2047"/>
              </a:lnSpc>
              <a:spcBef>
                <a:spcPts val="1719"/>
              </a:spcBef>
            </a:pPr>
            <a:r>
              <a:rPr sz="1969" b="1" spc="-20" dirty="0">
                <a:latin typeface="Calibri"/>
                <a:cs typeface="Calibri"/>
              </a:rPr>
              <a:t>Terminada</a:t>
            </a:r>
            <a:r>
              <a:rPr sz="1969" b="1" spc="-53" dirty="0">
                <a:latin typeface="Calibri"/>
                <a:cs typeface="Calibri"/>
              </a:rPr>
              <a:t> </a:t>
            </a:r>
            <a:r>
              <a:rPr sz="1969" b="1" dirty="0">
                <a:latin typeface="Calibri"/>
                <a:cs typeface="Calibri"/>
              </a:rPr>
              <a:t>la</a:t>
            </a:r>
            <a:r>
              <a:rPr sz="1969" b="1" spc="-53" dirty="0">
                <a:latin typeface="Calibri"/>
                <a:cs typeface="Calibri"/>
              </a:rPr>
              <a:t> </a:t>
            </a:r>
            <a:r>
              <a:rPr sz="1969" b="1" spc="-7" dirty="0">
                <a:latin typeface="Calibri"/>
                <a:cs typeface="Calibri"/>
              </a:rPr>
              <a:t>reunión, </a:t>
            </a:r>
            <a:r>
              <a:rPr sz="1969" b="1" spc="-420" dirty="0">
                <a:latin typeface="Calibri"/>
                <a:cs typeface="Calibri"/>
              </a:rPr>
              <a:t> </a:t>
            </a:r>
            <a:r>
              <a:rPr sz="1969" b="1" spc="-7" dirty="0">
                <a:latin typeface="Calibri"/>
                <a:cs typeface="Calibri"/>
              </a:rPr>
              <a:t>terminada</a:t>
            </a:r>
            <a:r>
              <a:rPr sz="1969" b="1" spc="-39" dirty="0">
                <a:latin typeface="Calibri"/>
                <a:cs typeface="Calibri"/>
              </a:rPr>
              <a:t> </a:t>
            </a:r>
            <a:r>
              <a:rPr sz="1969" b="1" dirty="0">
                <a:latin typeface="Calibri"/>
                <a:cs typeface="Calibri"/>
              </a:rPr>
              <a:t>la</a:t>
            </a:r>
            <a:r>
              <a:rPr sz="1969" b="1" spc="-33" dirty="0">
                <a:latin typeface="Calibri"/>
                <a:cs typeface="Calibri"/>
              </a:rPr>
              <a:t> </a:t>
            </a:r>
            <a:r>
              <a:rPr sz="1969" b="1" spc="-7" dirty="0">
                <a:latin typeface="Calibri"/>
                <a:cs typeface="Calibri"/>
              </a:rPr>
              <a:t>Participación</a:t>
            </a:r>
            <a:endParaRPr sz="1969">
              <a:latin typeface="Calibri"/>
              <a:cs typeface="Calibri"/>
            </a:endParaRPr>
          </a:p>
          <a:p>
            <a:pPr marL="288332" marR="6666" indent="-245833" algn="r">
              <a:lnSpc>
                <a:spcPts val="2047"/>
              </a:lnSpc>
              <a:spcBef>
                <a:spcPts val="1693"/>
              </a:spcBef>
            </a:pPr>
            <a:r>
              <a:rPr sz="1969" spc="-7" dirty="0">
                <a:latin typeface="Calibri"/>
                <a:cs typeface="Calibri"/>
              </a:rPr>
              <a:t>La</a:t>
            </a:r>
            <a:r>
              <a:rPr sz="1969" spc="-13" dirty="0">
                <a:latin typeface="Calibri"/>
                <a:cs typeface="Calibri"/>
              </a:rPr>
              <a:t> </a:t>
            </a:r>
            <a:r>
              <a:rPr sz="1969" spc="-7" dirty="0">
                <a:latin typeface="Calibri"/>
                <a:cs typeface="Calibri"/>
              </a:rPr>
              <a:t>Ciudadanía</a:t>
            </a:r>
            <a:r>
              <a:rPr sz="1969" dirty="0">
                <a:latin typeface="Calibri"/>
                <a:cs typeface="Calibri"/>
              </a:rPr>
              <a:t> </a:t>
            </a:r>
            <a:r>
              <a:rPr sz="1969" b="1" dirty="0">
                <a:latin typeface="Calibri"/>
                <a:cs typeface="Calibri"/>
              </a:rPr>
              <a:t>debe</a:t>
            </a:r>
            <a:r>
              <a:rPr sz="1969" b="1" spc="-7" dirty="0">
                <a:latin typeface="Calibri"/>
                <a:cs typeface="Calibri"/>
              </a:rPr>
              <a:t> </a:t>
            </a:r>
            <a:r>
              <a:rPr sz="1969" b="1" spc="-13" dirty="0">
                <a:latin typeface="Calibri"/>
                <a:cs typeface="Calibri"/>
              </a:rPr>
              <a:t>atender</a:t>
            </a:r>
            <a:r>
              <a:rPr sz="1969" b="1" spc="-7" dirty="0">
                <a:latin typeface="Calibri"/>
                <a:cs typeface="Calibri"/>
              </a:rPr>
              <a:t> </a:t>
            </a:r>
            <a:r>
              <a:rPr sz="1969" b="1" dirty="0">
                <a:latin typeface="Calibri"/>
                <a:cs typeface="Calibri"/>
              </a:rPr>
              <a:t>al </a:t>
            </a:r>
            <a:r>
              <a:rPr sz="1969" b="1" spc="-427" dirty="0">
                <a:latin typeface="Calibri"/>
                <a:cs typeface="Calibri"/>
              </a:rPr>
              <a:t> </a:t>
            </a:r>
            <a:r>
              <a:rPr sz="1969" b="1" dirty="0">
                <a:latin typeface="Calibri"/>
                <a:cs typeface="Calibri"/>
              </a:rPr>
              <a:t>llamado</a:t>
            </a:r>
            <a:r>
              <a:rPr sz="1969" b="1" spc="-26" dirty="0">
                <a:latin typeface="Calibri"/>
                <a:cs typeface="Calibri"/>
              </a:rPr>
              <a:t> </a:t>
            </a:r>
            <a:r>
              <a:rPr sz="1969" b="1" dirty="0">
                <a:latin typeface="Calibri"/>
                <a:cs typeface="Calibri"/>
              </a:rPr>
              <a:t>y</a:t>
            </a:r>
            <a:r>
              <a:rPr sz="1969" b="1" spc="-20" dirty="0">
                <a:latin typeface="Calibri"/>
                <a:cs typeface="Calibri"/>
              </a:rPr>
              <a:t> </a:t>
            </a:r>
            <a:r>
              <a:rPr sz="1969" b="1" spc="-7" dirty="0">
                <a:latin typeface="Calibri"/>
                <a:cs typeface="Calibri"/>
              </a:rPr>
              <a:t>venir</a:t>
            </a:r>
            <a:r>
              <a:rPr sz="1969" b="1" spc="-26" dirty="0">
                <a:latin typeface="Calibri"/>
                <a:cs typeface="Calibri"/>
              </a:rPr>
              <a:t> </a:t>
            </a:r>
            <a:r>
              <a:rPr sz="1969" dirty="0">
                <a:latin typeface="Calibri"/>
                <a:cs typeface="Calibri"/>
              </a:rPr>
              <a:t>a</a:t>
            </a:r>
            <a:r>
              <a:rPr sz="1969" spc="-20" dirty="0">
                <a:latin typeface="Calibri"/>
                <a:cs typeface="Calibri"/>
              </a:rPr>
              <a:t> </a:t>
            </a:r>
            <a:r>
              <a:rPr sz="1969" dirty="0">
                <a:latin typeface="Calibri"/>
                <a:cs typeface="Calibri"/>
              </a:rPr>
              <a:t>la</a:t>
            </a:r>
            <a:r>
              <a:rPr sz="1969" spc="-20" dirty="0">
                <a:latin typeface="Calibri"/>
                <a:cs typeface="Calibri"/>
              </a:rPr>
              <a:t> </a:t>
            </a:r>
            <a:r>
              <a:rPr sz="1969" spc="-7" dirty="0">
                <a:latin typeface="Calibri"/>
                <a:cs typeface="Calibri"/>
              </a:rPr>
              <a:t>Alcaldía</a:t>
            </a:r>
            <a:endParaRPr sz="1969">
              <a:latin typeface="Calibri"/>
              <a:cs typeface="Calibri"/>
            </a:endParaRPr>
          </a:p>
          <a:p>
            <a:pPr marL="757498" marR="14167" indent="-741664" algn="r">
              <a:lnSpc>
                <a:spcPts val="2047"/>
              </a:lnSpc>
              <a:spcBef>
                <a:spcPts val="1739"/>
              </a:spcBef>
            </a:pPr>
            <a:r>
              <a:rPr sz="1969" spc="-7" dirty="0">
                <a:latin typeface="Calibri"/>
                <a:cs typeface="Calibri"/>
              </a:rPr>
              <a:t>Las</a:t>
            </a:r>
            <a:r>
              <a:rPr sz="1969" spc="-26" dirty="0">
                <a:latin typeface="Calibri"/>
                <a:cs typeface="Calibri"/>
              </a:rPr>
              <a:t> </a:t>
            </a:r>
            <a:r>
              <a:rPr sz="1969" b="1" spc="-7" dirty="0">
                <a:latin typeface="Calibri"/>
                <a:cs typeface="Calibri"/>
              </a:rPr>
              <a:t>diferencias</a:t>
            </a:r>
            <a:r>
              <a:rPr sz="1969" b="1" spc="-26" dirty="0">
                <a:latin typeface="Calibri"/>
                <a:cs typeface="Calibri"/>
              </a:rPr>
              <a:t> </a:t>
            </a:r>
            <a:r>
              <a:rPr sz="1969" b="1" spc="-13" dirty="0">
                <a:latin typeface="Calibri"/>
                <a:cs typeface="Calibri"/>
              </a:rPr>
              <a:t>entre</a:t>
            </a:r>
            <a:r>
              <a:rPr sz="1969" b="1" spc="-26" dirty="0">
                <a:latin typeface="Calibri"/>
                <a:cs typeface="Calibri"/>
              </a:rPr>
              <a:t> </a:t>
            </a:r>
            <a:r>
              <a:rPr sz="1969" b="1" spc="-7" dirty="0">
                <a:latin typeface="Calibri"/>
                <a:cs typeface="Calibri"/>
              </a:rPr>
              <a:t>Hombres </a:t>
            </a:r>
            <a:r>
              <a:rPr sz="1969" b="1" spc="-420" dirty="0">
                <a:latin typeface="Calibri"/>
                <a:cs typeface="Calibri"/>
              </a:rPr>
              <a:t> </a:t>
            </a:r>
            <a:r>
              <a:rPr sz="1969" b="1" dirty="0">
                <a:latin typeface="Calibri"/>
                <a:cs typeface="Calibri"/>
              </a:rPr>
              <a:t>y</a:t>
            </a:r>
            <a:r>
              <a:rPr sz="1969" b="1" spc="-33" dirty="0">
                <a:latin typeface="Calibri"/>
                <a:cs typeface="Calibri"/>
              </a:rPr>
              <a:t> </a:t>
            </a:r>
            <a:r>
              <a:rPr sz="1969" b="1" spc="-7" dirty="0">
                <a:latin typeface="Calibri"/>
                <a:cs typeface="Calibri"/>
              </a:rPr>
              <a:t>Mujeres</a:t>
            </a:r>
            <a:r>
              <a:rPr sz="1969" b="1" spc="-33" dirty="0">
                <a:latin typeface="Calibri"/>
                <a:cs typeface="Calibri"/>
              </a:rPr>
              <a:t> </a:t>
            </a:r>
            <a:r>
              <a:rPr sz="1969" b="1" dirty="0">
                <a:latin typeface="Calibri"/>
                <a:cs typeface="Calibri"/>
              </a:rPr>
              <a:t>no</a:t>
            </a:r>
            <a:r>
              <a:rPr sz="1969" b="1" spc="-33" dirty="0">
                <a:latin typeface="Calibri"/>
                <a:cs typeface="Calibri"/>
              </a:rPr>
              <a:t> </a:t>
            </a:r>
            <a:r>
              <a:rPr sz="1969" b="1" spc="-7" dirty="0">
                <a:latin typeface="Calibri"/>
                <a:cs typeface="Calibri"/>
              </a:rPr>
              <a:t>Importan</a:t>
            </a:r>
            <a:endParaRPr sz="1969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61379" y="2688836"/>
            <a:ext cx="4468948" cy="3284711"/>
          </a:xfrm>
          <a:prstGeom prst="rect">
            <a:avLst/>
          </a:prstGeom>
        </p:spPr>
        <p:txBody>
          <a:bodyPr vert="horz" wrap="square" lIns="0" tIns="16666" rIns="0" bIns="0" rtlCol="0">
            <a:spAutoFit/>
          </a:bodyPr>
          <a:lstStyle/>
          <a:p>
            <a:pPr marL="17500">
              <a:spcBef>
                <a:spcPts val="131"/>
              </a:spcBef>
            </a:pPr>
            <a:r>
              <a:rPr sz="1969" dirty="0">
                <a:solidFill>
                  <a:srgbClr val="6E90CA"/>
                </a:solidFill>
                <a:latin typeface="Calibri"/>
                <a:cs typeface="Calibri"/>
              </a:rPr>
              <a:t>¡Diseñemos</a:t>
            </a:r>
            <a:r>
              <a:rPr sz="1969" spc="-184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spc="-7" dirty="0">
                <a:solidFill>
                  <a:srgbClr val="6E90CA"/>
                </a:solidFill>
                <a:latin typeface="Calibri"/>
                <a:cs typeface="Calibri"/>
              </a:rPr>
              <a:t>una</a:t>
            </a:r>
            <a:r>
              <a:rPr sz="1969" spc="-177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b="1" spc="-7" dirty="0">
                <a:solidFill>
                  <a:srgbClr val="6E90CA"/>
                </a:solidFill>
                <a:latin typeface="Calibri"/>
                <a:cs typeface="Calibri"/>
              </a:rPr>
              <a:t>Actividad</a:t>
            </a:r>
            <a:r>
              <a:rPr sz="1969" b="1" spc="-184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b="1" dirty="0">
                <a:solidFill>
                  <a:srgbClr val="6E90CA"/>
                </a:solidFill>
                <a:latin typeface="Calibri"/>
                <a:cs typeface="Calibri"/>
              </a:rPr>
              <a:t>Inno</a:t>
            </a:r>
            <a:r>
              <a:rPr sz="1969" b="1" spc="-39" dirty="0">
                <a:solidFill>
                  <a:srgbClr val="6E90CA"/>
                </a:solidFill>
                <a:latin typeface="Calibri"/>
                <a:cs typeface="Calibri"/>
              </a:rPr>
              <a:t>v</a:t>
            </a:r>
            <a:r>
              <a:rPr sz="1969" b="1" dirty="0">
                <a:solidFill>
                  <a:srgbClr val="6E90CA"/>
                </a:solidFill>
                <a:latin typeface="Calibri"/>
                <a:cs typeface="Calibri"/>
              </a:rPr>
              <a:t>ado</a:t>
            </a:r>
            <a:r>
              <a:rPr sz="1969" b="1" spc="-53" dirty="0">
                <a:solidFill>
                  <a:srgbClr val="6E90CA"/>
                </a:solidFill>
                <a:latin typeface="Calibri"/>
                <a:cs typeface="Calibri"/>
              </a:rPr>
              <a:t>r</a:t>
            </a:r>
            <a:r>
              <a:rPr sz="1969" b="1" spc="-7" dirty="0">
                <a:solidFill>
                  <a:srgbClr val="6E90CA"/>
                </a:solidFill>
                <a:latin typeface="Calibri"/>
                <a:cs typeface="Calibri"/>
              </a:rPr>
              <a:t>a</a:t>
            </a:r>
            <a:r>
              <a:rPr sz="1969" dirty="0">
                <a:solidFill>
                  <a:srgbClr val="6E90CA"/>
                </a:solidFill>
                <a:latin typeface="Calibri"/>
                <a:cs typeface="Calibri"/>
              </a:rPr>
              <a:t>!</a:t>
            </a:r>
            <a:endParaRPr sz="1969">
              <a:latin typeface="Calibri"/>
              <a:cs typeface="Calibri"/>
            </a:endParaRPr>
          </a:p>
          <a:p>
            <a:pPr marL="27500" marR="2280827">
              <a:lnSpc>
                <a:spcPts val="2047"/>
              </a:lnSpc>
              <a:spcBef>
                <a:spcPts val="1969"/>
              </a:spcBef>
            </a:pPr>
            <a:r>
              <a:rPr sz="1969" b="1" spc="-13" dirty="0">
                <a:solidFill>
                  <a:srgbClr val="6E90CA"/>
                </a:solidFill>
                <a:latin typeface="Calibri"/>
                <a:cs typeface="Calibri"/>
              </a:rPr>
              <a:t>Preguntas concretas</a:t>
            </a:r>
            <a:r>
              <a:rPr sz="1969" spc="-13" dirty="0">
                <a:solidFill>
                  <a:srgbClr val="6E90CA"/>
                </a:solidFill>
                <a:latin typeface="Calibri"/>
                <a:cs typeface="Calibri"/>
              </a:rPr>
              <a:t>, </a:t>
            </a:r>
            <a:r>
              <a:rPr sz="1969" spc="-427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spc="-13" dirty="0">
                <a:solidFill>
                  <a:srgbClr val="6E90CA"/>
                </a:solidFill>
                <a:latin typeface="Calibri"/>
                <a:cs typeface="Calibri"/>
              </a:rPr>
              <a:t>respuestas</a:t>
            </a:r>
            <a:r>
              <a:rPr sz="1969" spc="-20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spc="-13" dirty="0">
                <a:solidFill>
                  <a:srgbClr val="6E90CA"/>
                </a:solidFill>
                <a:latin typeface="Calibri"/>
                <a:cs typeface="Calibri"/>
              </a:rPr>
              <a:t>realistas</a:t>
            </a:r>
            <a:endParaRPr sz="1969">
              <a:latin typeface="Calibri"/>
              <a:cs typeface="Calibri"/>
            </a:endParaRPr>
          </a:p>
          <a:p>
            <a:pPr marL="16667" marR="881664">
              <a:lnSpc>
                <a:spcPts val="2047"/>
              </a:lnSpc>
              <a:spcBef>
                <a:spcPts val="1719"/>
              </a:spcBef>
            </a:pPr>
            <a:r>
              <a:rPr sz="1969" spc="-184" dirty="0">
                <a:solidFill>
                  <a:srgbClr val="6E90CA"/>
                </a:solidFill>
                <a:latin typeface="Calibri"/>
                <a:cs typeface="Calibri"/>
              </a:rPr>
              <a:t>T</a:t>
            </a:r>
            <a:r>
              <a:rPr sz="1969" dirty="0">
                <a:solidFill>
                  <a:srgbClr val="6E90CA"/>
                </a:solidFill>
                <a:latin typeface="Calibri"/>
                <a:cs typeface="Calibri"/>
              </a:rPr>
              <a:t>erminamos</a:t>
            </a:r>
            <a:r>
              <a:rPr sz="1969" spc="-184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dirty="0">
                <a:solidFill>
                  <a:srgbClr val="6E90CA"/>
                </a:solidFill>
                <a:latin typeface="Calibri"/>
                <a:cs typeface="Calibri"/>
              </a:rPr>
              <a:t>la</a:t>
            </a:r>
            <a:r>
              <a:rPr sz="1969" spc="-184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spc="-46" dirty="0">
                <a:solidFill>
                  <a:srgbClr val="6E90CA"/>
                </a:solidFill>
                <a:latin typeface="Calibri"/>
                <a:cs typeface="Calibri"/>
              </a:rPr>
              <a:t>P</a:t>
            </a:r>
            <a:r>
              <a:rPr sz="1969" spc="-7" dirty="0">
                <a:solidFill>
                  <a:srgbClr val="6E90CA"/>
                </a:solidFill>
                <a:latin typeface="Calibri"/>
                <a:cs typeface="Calibri"/>
              </a:rPr>
              <a:t>articipación  cuando</a:t>
            </a:r>
            <a:r>
              <a:rPr sz="1969" spc="-177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b="1" dirty="0">
                <a:solidFill>
                  <a:srgbClr val="6E90CA"/>
                </a:solidFill>
                <a:latin typeface="Calibri"/>
                <a:cs typeface="Calibri"/>
              </a:rPr>
              <a:t>se</a:t>
            </a:r>
            <a:r>
              <a:rPr sz="1969" b="1" spc="-184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b="1" dirty="0">
                <a:solidFill>
                  <a:srgbClr val="6E90CA"/>
                </a:solidFill>
                <a:latin typeface="Calibri"/>
                <a:cs typeface="Calibri"/>
              </a:rPr>
              <a:t>e</a:t>
            </a:r>
            <a:r>
              <a:rPr sz="1969" b="1" spc="-26" dirty="0">
                <a:solidFill>
                  <a:srgbClr val="6E90CA"/>
                </a:solidFill>
                <a:latin typeface="Calibri"/>
                <a:cs typeface="Calibri"/>
              </a:rPr>
              <a:t>n</a:t>
            </a:r>
            <a:r>
              <a:rPr sz="1969" b="1" dirty="0">
                <a:solidFill>
                  <a:srgbClr val="6E90CA"/>
                </a:solidFill>
                <a:latin typeface="Calibri"/>
                <a:cs typeface="Calibri"/>
              </a:rPr>
              <a:t>t</a:t>
            </a:r>
            <a:r>
              <a:rPr sz="1969" b="1" spc="-26" dirty="0">
                <a:solidFill>
                  <a:srgbClr val="6E90CA"/>
                </a:solidFill>
                <a:latin typeface="Calibri"/>
                <a:cs typeface="Calibri"/>
              </a:rPr>
              <a:t>r</a:t>
            </a:r>
            <a:r>
              <a:rPr sz="1969" b="1" dirty="0">
                <a:solidFill>
                  <a:srgbClr val="6E90CA"/>
                </a:solidFill>
                <a:latin typeface="Calibri"/>
                <a:cs typeface="Calibri"/>
              </a:rPr>
              <a:t>eguen</a:t>
            </a:r>
            <a:r>
              <a:rPr sz="1969" b="1" spc="-184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b="1" dirty="0">
                <a:solidFill>
                  <a:srgbClr val="6E90CA"/>
                </a:solidFill>
                <a:latin typeface="Calibri"/>
                <a:cs typeface="Calibri"/>
              </a:rPr>
              <a:t>los</a:t>
            </a:r>
            <a:r>
              <a:rPr sz="1969" b="1" spc="-184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b="1" spc="-26" dirty="0">
                <a:solidFill>
                  <a:srgbClr val="6E90CA"/>
                </a:solidFill>
                <a:latin typeface="Calibri"/>
                <a:cs typeface="Calibri"/>
              </a:rPr>
              <a:t>r</a:t>
            </a:r>
            <a:r>
              <a:rPr sz="1969" b="1" dirty="0">
                <a:solidFill>
                  <a:srgbClr val="6E90CA"/>
                </a:solidFill>
                <a:latin typeface="Calibri"/>
                <a:cs typeface="Calibri"/>
              </a:rPr>
              <a:t>esul</a:t>
            </a:r>
            <a:r>
              <a:rPr sz="1969" b="1" spc="-26" dirty="0">
                <a:solidFill>
                  <a:srgbClr val="6E90CA"/>
                </a:solidFill>
                <a:latin typeface="Calibri"/>
                <a:cs typeface="Calibri"/>
              </a:rPr>
              <a:t>t</a:t>
            </a:r>
            <a:r>
              <a:rPr sz="1969" b="1" dirty="0">
                <a:solidFill>
                  <a:srgbClr val="6E90CA"/>
                </a:solidFill>
                <a:latin typeface="Calibri"/>
                <a:cs typeface="Calibri"/>
              </a:rPr>
              <a:t>ados</a:t>
            </a:r>
            <a:endParaRPr sz="1969">
              <a:latin typeface="Calibri"/>
              <a:cs typeface="Calibri"/>
            </a:endParaRPr>
          </a:p>
          <a:p>
            <a:pPr marL="32500" marR="1770829">
              <a:lnSpc>
                <a:spcPts val="2047"/>
              </a:lnSpc>
              <a:spcBef>
                <a:spcPts val="1693"/>
              </a:spcBef>
            </a:pPr>
            <a:r>
              <a:rPr sz="1969" spc="-7" dirty="0">
                <a:solidFill>
                  <a:srgbClr val="6E90CA"/>
                </a:solidFill>
                <a:latin typeface="Calibri"/>
                <a:cs typeface="Calibri"/>
              </a:rPr>
              <a:t>La</a:t>
            </a:r>
            <a:r>
              <a:rPr sz="1969" spc="-20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spc="-7" dirty="0">
                <a:solidFill>
                  <a:srgbClr val="6E90CA"/>
                </a:solidFill>
                <a:latin typeface="Calibri"/>
                <a:cs typeface="Calibri"/>
              </a:rPr>
              <a:t>Alcaldía</a:t>
            </a:r>
            <a:r>
              <a:rPr sz="1969" spc="-20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b="1" dirty="0">
                <a:solidFill>
                  <a:srgbClr val="6E90CA"/>
                </a:solidFill>
                <a:latin typeface="Calibri"/>
                <a:cs typeface="Calibri"/>
              </a:rPr>
              <a:t>debe</a:t>
            </a:r>
            <a:r>
              <a:rPr sz="1969" b="1" spc="-20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b="1" dirty="0">
                <a:solidFill>
                  <a:srgbClr val="6E90CA"/>
                </a:solidFill>
                <a:latin typeface="Calibri"/>
                <a:cs typeface="Calibri"/>
              </a:rPr>
              <a:t>ir</a:t>
            </a:r>
            <a:r>
              <a:rPr sz="1969" b="1" spc="-20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b="1" dirty="0">
                <a:solidFill>
                  <a:srgbClr val="6E90CA"/>
                </a:solidFill>
                <a:latin typeface="Calibri"/>
                <a:cs typeface="Calibri"/>
              </a:rPr>
              <a:t>a</a:t>
            </a:r>
            <a:r>
              <a:rPr sz="1969" b="1" spc="-20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b="1" spc="-13" dirty="0">
                <a:solidFill>
                  <a:srgbClr val="6E90CA"/>
                </a:solidFill>
                <a:latin typeface="Calibri"/>
                <a:cs typeface="Calibri"/>
              </a:rPr>
              <a:t>hasta </a:t>
            </a:r>
            <a:r>
              <a:rPr sz="1969" b="1" spc="-427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b="1" dirty="0">
                <a:solidFill>
                  <a:srgbClr val="6E90CA"/>
                </a:solidFill>
                <a:latin typeface="Calibri"/>
                <a:cs typeface="Calibri"/>
              </a:rPr>
              <a:t>donde</a:t>
            </a:r>
            <a:r>
              <a:rPr sz="1969" b="1" spc="-33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b="1" spc="-20" dirty="0">
                <a:solidFill>
                  <a:srgbClr val="6E90CA"/>
                </a:solidFill>
                <a:latin typeface="Calibri"/>
                <a:cs typeface="Calibri"/>
              </a:rPr>
              <a:t>está</a:t>
            </a:r>
            <a:r>
              <a:rPr sz="1969" b="1" spc="-33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b="1" dirty="0">
                <a:solidFill>
                  <a:srgbClr val="6E90CA"/>
                </a:solidFill>
                <a:latin typeface="Calibri"/>
                <a:cs typeface="Calibri"/>
              </a:rPr>
              <a:t>la</a:t>
            </a:r>
            <a:r>
              <a:rPr sz="1969" b="1" spc="-33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b="1" dirty="0">
                <a:solidFill>
                  <a:srgbClr val="6E90CA"/>
                </a:solidFill>
                <a:latin typeface="Calibri"/>
                <a:cs typeface="Calibri"/>
              </a:rPr>
              <a:t>Ciudadanía</a:t>
            </a:r>
            <a:endParaRPr sz="1969">
              <a:latin typeface="Calibri"/>
              <a:cs typeface="Calibri"/>
            </a:endParaRPr>
          </a:p>
          <a:p>
            <a:pPr marL="25000" marR="6666">
              <a:lnSpc>
                <a:spcPts val="2047"/>
              </a:lnSpc>
              <a:spcBef>
                <a:spcPts val="1739"/>
              </a:spcBef>
            </a:pPr>
            <a:r>
              <a:rPr sz="1969" dirty="0">
                <a:solidFill>
                  <a:srgbClr val="6E90CA"/>
                </a:solidFill>
                <a:latin typeface="Calibri"/>
                <a:cs typeface="Calibri"/>
              </a:rPr>
              <a:t>Sólo</a:t>
            </a:r>
            <a:r>
              <a:rPr sz="1969" spc="-149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dirty="0">
                <a:solidFill>
                  <a:srgbClr val="6E90CA"/>
                </a:solidFill>
                <a:latin typeface="Calibri"/>
                <a:cs typeface="Calibri"/>
              </a:rPr>
              <a:t>si</a:t>
            </a:r>
            <a:r>
              <a:rPr sz="1969" spc="-149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b="1" dirty="0">
                <a:solidFill>
                  <a:srgbClr val="6E90CA"/>
                </a:solidFill>
                <a:latin typeface="Calibri"/>
                <a:cs typeface="Calibri"/>
              </a:rPr>
              <a:t>se</a:t>
            </a:r>
            <a:r>
              <a:rPr sz="1969" b="1" spc="-149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b="1" spc="-7" dirty="0">
                <a:solidFill>
                  <a:srgbClr val="6E90CA"/>
                </a:solidFill>
                <a:latin typeface="Calibri"/>
                <a:cs typeface="Calibri"/>
              </a:rPr>
              <a:t>tienen</a:t>
            </a:r>
            <a:r>
              <a:rPr sz="1969" b="1" spc="-157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b="1" dirty="0">
                <a:solidFill>
                  <a:srgbClr val="6E90CA"/>
                </a:solidFill>
                <a:latin typeface="Calibri"/>
                <a:cs typeface="Calibri"/>
              </a:rPr>
              <a:t>en</a:t>
            </a:r>
            <a:r>
              <a:rPr sz="1969" b="1" spc="-149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b="1" dirty="0">
                <a:solidFill>
                  <a:srgbClr val="6E90CA"/>
                </a:solidFill>
                <a:latin typeface="Calibri"/>
                <a:cs typeface="Calibri"/>
              </a:rPr>
              <a:t>cue</a:t>
            </a:r>
            <a:r>
              <a:rPr sz="1969" b="1" spc="-26" dirty="0">
                <a:solidFill>
                  <a:srgbClr val="6E90CA"/>
                </a:solidFill>
                <a:latin typeface="Calibri"/>
                <a:cs typeface="Calibri"/>
              </a:rPr>
              <a:t>nt</a:t>
            </a:r>
            <a:r>
              <a:rPr sz="1969" b="1" dirty="0">
                <a:solidFill>
                  <a:srgbClr val="6E90CA"/>
                </a:solidFill>
                <a:latin typeface="Calibri"/>
                <a:cs typeface="Calibri"/>
              </a:rPr>
              <a:t>a</a:t>
            </a:r>
            <a:r>
              <a:rPr sz="1969" b="1" spc="-149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b="1" dirty="0">
                <a:solidFill>
                  <a:srgbClr val="6E90CA"/>
                </a:solidFill>
                <a:latin typeface="Calibri"/>
                <a:cs typeface="Calibri"/>
              </a:rPr>
              <a:t>las</a:t>
            </a:r>
            <a:r>
              <a:rPr sz="1969" b="1" spc="-149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b="1" dirty="0">
                <a:solidFill>
                  <a:srgbClr val="6E90CA"/>
                </a:solidFill>
                <a:latin typeface="Calibri"/>
                <a:cs typeface="Calibri"/>
              </a:rPr>
              <a:t>di</a:t>
            </a:r>
            <a:r>
              <a:rPr sz="1969" b="1" spc="-39" dirty="0">
                <a:solidFill>
                  <a:srgbClr val="6E90CA"/>
                </a:solidFill>
                <a:latin typeface="Calibri"/>
                <a:cs typeface="Calibri"/>
              </a:rPr>
              <a:t>f</a:t>
            </a:r>
            <a:r>
              <a:rPr sz="1969" b="1" dirty="0">
                <a:solidFill>
                  <a:srgbClr val="6E90CA"/>
                </a:solidFill>
                <a:latin typeface="Calibri"/>
                <a:cs typeface="Calibri"/>
              </a:rPr>
              <a:t>e</a:t>
            </a:r>
            <a:r>
              <a:rPr sz="1969" b="1" spc="-26" dirty="0">
                <a:solidFill>
                  <a:srgbClr val="6E90CA"/>
                </a:solidFill>
                <a:latin typeface="Calibri"/>
                <a:cs typeface="Calibri"/>
              </a:rPr>
              <a:t>r</a:t>
            </a:r>
            <a:r>
              <a:rPr sz="1969" b="1" dirty="0">
                <a:solidFill>
                  <a:srgbClr val="6E90CA"/>
                </a:solidFill>
                <a:latin typeface="Calibri"/>
                <a:cs typeface="Calibri"/>
              </a:rPr>
              <a:t>encias</a:t>
            </a:r>
            <a:r>
              <a:rPr sz="1969" b="1" spc="-149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b="1" dirty="0">
                <a:solidFill>
                  <a:srgbClr val="6E90CA"/>
                </a:solidFill>
                <a:latin typeface="Calibri"/>
                <a:cs typeface="Calibri"/>
              </a:rPr>
              <a:t>de  </a:t>
            </a:r>
            <a:r>
              <a:rPr sz="1969" b="1" spc="-20" dirty="0">
                <a:solidFill>
                  <a:srgbClr val="6E90CA"/>
                </a:solidFill>
                <a:latin typeface="Calibri"/>
                <a:cs typeface="Calibri"/>
              </a:rPr>
              <a:t>sexo</a:t>
            </a:r>
            <a:r>
              <a:rPr sz="1969" spc="-20" dirty="0">
                <a:solidFill>
                  <a:srgbClr val="6E90CA"/>
                </a:solidFill>
                <a:latin typeface="Calibri"/>
                <a:cs typeface="Calibri"/>
              </a:rPr>
              <a:t>,</a:t>
            </a:r>
            <a:r>
              <a:rPr sz="1969" spc="-184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dirty="0">
                <a:solidFill>
                  <a:srgbClr val="6E90CA"/>
                </a:solidFill>
                <a:latin typeface="Calibri"/>
                <a:cs typeface="Calibri"/>
              </a:rPr>
              <a:t>se</a:t>
            </a:r>
            <a:r>
              <a:rPr sz="1969" spc="-184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spc="-13" dirty="0">
                <a:solidFill>
                  <a:srgbClr val="6E90CA"/>
                </a:solidFill>
                <a:latin typeface="Calibri"/>
                <a:cs typeface="Calibri"/>
              </a:rPr>
              <a:t>facilita</a:t>
            </a:r>
            <a:r>
              <a:rPr sz="1969" spc="-184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dirty="0">
                <a:solidFill>
                  <a:srgbClr val="6E90CA"/>
                </a:solidFill>
                <a:latin typeface="Calibri"/>
                <a:cs typeface="Calibri"/>
              </a:rPr>
              <a:t>la</a:t>
            </a:r>
            <a:r>
              <a:rPr sz="1969" spc="-184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spc="-7" dirty="0">
                <a:solidFill>
                  <a:srgbClr val="6E90CA"/>
                </a:solidFill>
                <a:latin typeface="Calibri"/>
                <a:cs typeface="Calibri"/>
              </a:rPr>
              <a:t>participación</a:t>
            </a:r>
            <a:r>
              <a:rPr sz="1969" spc="-184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dirty="0">
                <a:solidFill>
                  <a:srgbClr val="6E90CA"/>
                </a:solidFill>
                <a:latin typeface="Calibri"/>
                <a:cs typeface="Calibri"/>
              </a:rPr>
              <a:t>de</a:t>
            </a:r>
            <a:r>
              <a:rPr sz="1969" spc="-184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1969" spc="-7" dirty="0">
                <a:solidFill>
                  <a:srgbClr val="6E90CA"/>
                </a:solidFill>
                <a:latin typeface="Calibri"/>
                <a:cs typeface="Calibri"/>
              </a:rPr>
              <a:t>mujeres</a:t>
            </a:r>
            <a:endParaRPr sz="1969">
              <a:latin typeface="Calibri"/>
              <a:cs typeface="Calibri"/>
            </a:endParaRPr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79BBD43C-4C84-9544-BB2B-B66B2183C8CE}"/>
              </a:ext>
            </a:extLst>
          </p:cNvPr>
          <p:cNvSpPr txBox="1">
            <a:spLocks/>
          </p:cNvSpPr>
          <p:nvPr/>
        </p:nvSpPr>
        <p:spPr>
          <a:xfrm>
            <a:off x="8674559" y="213822"/>
            <a:ext cx="3517441" cy="62538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5833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667">
              <a:spcBef>
                <a:spcPts val="125"/>
              </a:spcBef>
            </a:pPr>
            <a:r>
              <a:rPr lang="es-CO" spc="-7"/>
              <a:t>10</a:t>
            </a:r>
            <a:r>
              <a:rPr lang="es-CO" spc="-85"/>
              <a:t> </a:t>
            </a:r>
            <a:r>
              <a:rPr lang="es-CO" spc="-20"/>
              <a:t>diferencias</a:t>
            </a:r>
            <a:endParaRPr lang="es-CO" spc="-2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120" y="0"/>
            <a:ext cx="12046797" cy="6849957"/>
            <a:chOff x="106679" y="0"/>
            <a:chExt cx="18070195" cy="102749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79" y="0"/>
              <a:ext cx="18070068" cy="1027480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03376" y="973836"/>
              <a:ext cx="6800215" cy="2625725"/>
            </a:xfrm>
            <a:custGeom>
              <a:avLst/>
              <a:gdLst/>
              <a:ahLst/>
              <a:cxnLst/>
              <a:rect l="l" t="t" r="r" b="b"/>
              <a:pathLst>
                <a:path w="6800215" h="2625725">
                  <a:moveTo>
                    <a:pt x="6799707" y="0"/>
                  </a:moveTo>
                  <a:lnTo>
                    <a:pt x="0" y="0"/>
                  </a:lnTo>
                  <a:lnTo>
                    <a:pt x="0" y="2625598"/>
                  </a:lnTo>
                  <a:lnTo>
                    <a:pt x="6799707" y="2625598"/>
                  </a:lnTo>
                  <a:lnTo>
                    <a:pt x="6799707" y="0"/>
                  </a:lnTo>
                  <a:close/>
                </a:path>
              </a:pathLst>
            </a:custGeom>
            <a:solidFill>
              <a:srgbClr val="3664A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00895" y="569688"/>
            <a:ext cx="2882477" cy="1624398"/>
          </a:xfrm>
          <a:prstGeom prst="rect">
            <a:avLst/>
          </a:prstGeom>
        </p:spPr>
        <p:txBody>
          <a:bodyPr vert="horz" wrap="square" lIns="0" tIns="8043" rIns="0" bIns="0" rtlCol="0" anchor="ctr">
            <a:spAutoFit/>
          </a:bodyPr>
          <a:lstStyle/>
          <a:p>
            <a:pPr marL="38525">
              <a:lnSpc>
                <a:spcPts val="7337"/>
              </a:lnSpc>
              <a:spcBef>
                <a:spcPts val="63"/>
              </a:spcBef>
            </a:pPr>
            <a:r>
              <a:rPr sz="6700" spc="-3" dirty="0"/>
              <a:t>Diálogo</a:t>
            </a:r>
            <a:endParaRPr sz="6700"/>
          </a:p>
          <a:p>
            <a:pPr marL="8467">
              <a:lnSpc>
                <a:spcPts val="5337"/>
              </a:lnSpc>
            </a:pPr>
            <a:r>
              <a:rPr sz="5034" b="1" spc="17" dirty="0"/>
              <a:t>Ciudadano</a:t>
            </a:r>
            <a:endParaRPr sz="5034"/>
          </a:p>
        </p:txBody>
      </p:sp>
      <p:sp>
        <p:nvSpPr>
          <p:cNvPr id="6" name="object 6"/>
          <p:cNvSpPr/>
          <p:nvPr/>
        </p:nvSpPr>
        <p:spPr>
          <a:xfrm>
            <a:off x="71120" y="649224"/>
            <a:ext cx="665479" cy="1749213"/>
          </a:xfrm>
          <a:custGeom>
            <a:avLst/>
            <a:gdLst/>
            <a:ahLst/>
            <a:cxnLst/>
            <a:rect l="l" t="t" r="r" b="b"/>
            <a:pathLst>
              <a:path w="998219" h="2623820">
                <a:moveTo>
                  <a:pt x="997953" y="0"/>
                </a:moveTo>
                <a:lnTo>
                  <a:pt x="0" y="0"/>
                </a:lnTo>
                <a:lnTo>
                  <a:pt x="0" y="2623566"/>
                </a:lnTo>
                <a:lnTo>
                  <a:pt x="997953" y="2623566"/>
                </a:lnTo>
                <a:lnTo>
                  <a:pt x="997953" y="0"/>
                </a:lnTo>
                <a:close/>
              </a:path>
            </a:pathLst>
          </a:custGeom>
          <a:solidFill>
            <a:srgbClr val="6D90C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121" y="2219959"/>
            <a:ext cx="8329084" cy="3622040"/>
            <a:chOff x="106680" y="3329939"/>
            <a:chExt cx="12493625" cy="5433060"/>
          </a:xfrm>
        </p:grpSpPr>
        <p:sp>
          <p:nvSpPr>
            <p:cNvPr id="4" name="object 4"/>
            <p:cNvSpPr/>
            <p:nvPr/>
          </p:nvSpPr>
          <p:spPr>
            <a:xfrm>
              <a:off x="106680" y="3329939"/>
              <a:ext cx="12493625" cy="5433060"/>
            </a:xfrm>
            <a:custGeom>
              <a:avLst/>
              <a:gdLst/>
              <a:ahLst/>
              <a:cxnLst/>
              <a:rect l="l" t="t" r="r" b="b"/>
              <a:pathLst>
                <a:path w="12493625" h="5433059">
                  <a:moveTo>
                    <a:pt x="12493625" y="0"/>
                  </a:moveTo>
                  <a:lnTo>
                    <a:pt x="8454060" y="0"/>
                  </a:lnTo>
                  <a:lnTo>
                    <a:pt x="8454060" y="747014"/>
                  </a:lnTo>
                  <a:lnTo>
                    <a:pt x="7885176" y="747014"/>
                  </a:lnTo>
                  <a:lnTo>
                    <a:pt x="7885176" y="0"/>
                  </a:lnTo>
                  <a:lnTo>
                    <a:pt x="0" y="0"/>
                  </a:lnTo>
                  <a:lnTo>
                    <a:pt x="0" y="747014"/>
                  </a:lnTo>
                  <a:lnTo>
                    <a:pt x="0" y="5432679"/>
                  </a:lnTo>
                  <a:lnTo>
                    <a:pt x="12493625" y="5432679"/>
                  </a:lnTo>
                  <a:lnTo>
                    <a:pt x="12493625" y="747014"/>
                  </a:lnTo>
                  <a:lnTo>
                    <a:pt x="12493625" y="0"/>
                  </a:lnTo>
                  <a:close/>
                </a:path>
              </a:pathLst>
            </a:custGeom>
            <a:solidFill>
              <a:srgbClr val="221F1F">
                <a:alpha val="49018"/>
              </a:srgbClr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5" name="object 5"/>
            <p:cNvSpPr/>
            <p:nvPr/>
          </p:nvSpPr>
          <p:spPr>
            <a:xfrm>
              <a:off x="106680" y="3576827"/>
              <a:ext cx="12246610" cy="4939030"/>
            </a:xfrm>
            <a:custGeom>
              <a:avLst/>
              <a:gdLst/>
              <a:ahLst/>
              <a:cxnLst/>
              <a:rect l="l" t="t" r="r" b="b"/>
              <a:pathLst>
                <a:path w="12246610" h="4939030">
                  <a:moveTo>
                    <a:pt x="12246102" y="0"/>
                  </a:moveTo>
                  <a:lnTo>
                    <a:pt x="8454060" y="0"/>
                  </a:lnTo>
                  <a:lnTo>
                    <a:pt x="8454060" y="500126"/>
                  </a:lnTo>
                  <a:lnTo>
                    <a:pt x="7885176" y="500126"/>
                  </a:lnTo>
                  <a:lnTo>
                    <a:pt x="7885176" y="0"/>
                  </a:lnTo>
                  <a:lnTo>
                    <a:pt x="0" y="0"/>
                  </a:lnTo>
                  <a:lnTo>
                    <a:pt x="0" y="500126"/>
                  </a:lnTo>
                  <a:lnTo>
                    <a:pt x="0" y="4938903"/>
                  </a:lnTo>
                  <a:lnTo>
                    <a:pt x="12246102" y="4938903"/>
                  </a:lnTo>
                  <a:lnTo>
                    <a:pt x="12246102" y="500126"/>
                  </a:lnTo>
                  <a:lnTo>
                    <a:pt x="122461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54287" y="3059430"/>
            <a:ext cx="6537113" cy="21764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67" marR="3387" algn="just">
              <a:lnSpc>
                <a:spcPct val="98600"/>
              </a:lnSpc>
              <a:spcBef>
                <a:spcPts val="100"/>
              </a:spcBef>
            </a:pPr>
            <a:r>
              <a:rPr sz="2367" spc="-67" dirty="0">
                <a:latin typeface="Calibri"/>
                <a:cs typeface="Calibri"/>
              </a:rPr>
              <a:t>“el </a:t>
            </a:r>
            <a:r>
              <a:rPr sz="2367" b="1" spc="-13" dirty="0">
                <a:solidFill>
                  <a:srgbClr val="3664AF"/>
                </a:solidFill>
                <a:latin typeface="Calibri"/>
                <a:cs typeface="Calibri"/>
              </a:rPr>
              <a:t>Diálogo </a:t>
            </a:r>
            <a:r>
              <a:rPr sz="2367" b="1" spc="-7" dirty="0">
                <a:solidFill>
                  <a:srgbClr val="3664AF"/>
                </a:solidFill>
                <a:latin typeface="Calibri"/>
                <a:cs typeface="Calibri"/>
              </a:rPr>
              <a:t>Ciudadano </a:t>
            </a:r>
            <a:r>
              <a:rPr sz="2367" spc="-27" dirty="0">
                <a:latin typeface="Calibri"/>
                <a:cs typeface="Calibri"/>
              </a:rPr>
              <a:t>promueve </a:t>
            </a:r>
            <a:r>
              <a:rPr sz="2367" spc="-7" dirty="0">
                <a:latin typeface="Calibri"/>
                <a:cs typeface="Calibri"/>
              </a:rPr>
              <a:t>una </a:t>
            </a:r>
            <a:r>
              <a:rPr sz="2367" spc="-23" dirty="0">
                <a:latin typeface="Calibri"/>
                <a:cs typeface="Calibri"/>
              </a:rPr>
              <a:t>nueva </a:t>
            </a:r>
            <a:r>
              <a:rPr sz="2367" spc="-27" dirty="0">
                <a:latin typeface="Calibri"/>
                <a:cs typeface="Calibri"/>
              </a:rPr>
              <a:t>forma </a:t>
            </a:r>
            <a:r>
              <a:rPr sz="2367" dirty="0">
                <a:latin typeface="Calibri"/>
                <a:cs typeface="Calibri"/>
              </a:rPr>
              <a:t>de </a:t>
            </a:r>
            <a:r>
              <a:rPr sz="2367" spc="-527" dirty="0">
                <a:latin typeface="Calibri"/>
                <a:cs typeface="Calibri"/>
              </a:rPr>
              <a:t> </a:t>
            </a:r>
            <a:r>
              <a:rPr sz="2367" spc="-7" dirty="0">
                <a:latin typeface="Calibri"/>
                <a:cs typeface="Calibri"/>
              </a:rPr>
              <a:t>pensa</a:t>
            </a:r>
            <a:r>
              <a:rPr sz="2367" spc="-3" dirty="0">
                <a:latin typeface="Calibri"/>
                <a:cs typeface="Calibri"/>
              </a:rPr>
              <a:t>r</a:t>
            </a:r>
            <a:r>
              <a:rPr sz="2367" spc="-73" dirty="0">
                <a:latin typeface="Calibri"/>
                <a:cs typeface="Calibri"/>
              </a:rPr>
              <a:t> </a:t>
            </a:r>
            <a:r>
              <a:rPr sz="2367" spc="-3" dirty="0">
                <a:latin typeface="Calibri"/>
                <a:cs typeface="Calibri"/>
              </a:rPr>
              <a:t>y</a:t>
            </a:r>
            <a:r>
              <a:rPr sz="2367" spc="-87" dirty="0">
                <a:latin typeface="Calibri"/>
                <a:cs typeface="Calibri"/>
              </a:rPr>
              <a:t> </a:t>
            </a:r>
            <a:r>
              <a:rPr sz="2367" spc="-7" dirty="0">
                <a:latin typeface="Calibri"/>
                <a:cs typeface="Calibri"/>
              </a:rPr>
              <a:t>hace</a:t>
            </a:r>
            <a:r>
              <a:rPr sz="2367" spc="-3" dirty="0">
                <a:latin typeface="Calibri"/>
                <a:cs typeface="Calibri"/>
              </a:rPr>
              <a:t>r</a:t>
            </a:r>
            <a:r>
              <a:rPr sz="2367" spc="-76" dirty="0">
                <a:latin typeface="Calibri"/>
                <a:cs typeface="Calibri"/>
              </a:rPr>
              <a:t> </a:t>
            </a:r>
            <a:r>
              <a:rPr sz="2367" spc="-3" dirty="0">
                <a:latin typeface="Calibri"/>
                <a:cs typeface="Calibri"/>
              </a:rPr>
              <a:t>la</a:t>
            </a:r>
            <a:r>
              <a:rPr sz="2367" spc="-93" dirty="0">
                <a:latin typeface="Calibri"/>
                <a:cs typeface="Calibri"/>
              </a:rPr>
              <a:t> </a:t>
            </a:r>
            <a:r>
              <a:rPr sz="2367" spc="-13" dirty="0">
                <a:latin typeface="Calibri"/>
                <a:cs typeface="Calibri"/>
              </a:rPr>
              <a:t>p</a:t>
            </a:r>
            <a:r>
              <a:rPr sz="2367" spc="-17" dirty="0">
                <a:latin typeface="Calibri"/>
                <a:cs typeface="Calibri"/>
              </a:rPr>
              <a:t>a</a:t>
            </a:r>
            <a:r>
              <a:rPr sz="2367" spc="-10" dirty="0">
                <a:latin typeface="Calibri"/>
                <a:cs typeface="Calibri"/>
              </a:rPr>
              <a:t>r</a:t>
            </a:r>
            <a:r>
              <a:rPr sz="2367" spc="-13" dirty="0">
                <a:latin typeface="Calibri"/>
                <a:cs typeface="Calibri"/>
              </a:rPr>
              <a:t>t</a:t>
            </a:r>
            <a:r>
              <a:rPr sz="2367" spc="-10" dirty="0">
                <a:latin typeface="Calibri"/>
                <a:cs typeface="Calibri"/>
              </a:rPr>
              <a:t>i</a:t>
            </a:r>
            <a:r>
              <a:rPr sz="2367" spc="-3" dirty="0">
                <a:latin typeface="Calibri"/>
                <a:cs typeface="Calibri"/>
              </a:rPr>
              <a:t>c</a:t>
            </a:r>
            <a:r>
              <a:rPr sz="2367" spc="-20" dirty="0">
                <a:latin typeface="Calibri"/>
                <a:cs typeface="Calibri"/>
              </a:rPr>
              <a:t>i</a:t>
            </a:r>
            <a:r>
              <a:rPr sz="2367" spc="-7" dirty="0">
                <a:latin typeface="Calibri"/>
                <a:cs typeface="Calibri"/>
              </a:rPr>
              <a:t>p</a:t>
            </a:r>
            <a:r>
              <a:rPr sz="2367" spc="-17" dirty="0">
                <a:latin typeface="Calibri"/>
                <a:cs typeface="Calibri"/>
              </a:rPr>
              <a:t>a</a:t>
            </a:r>
            <a:r>
              <a:rPr sz="2367" spc="-3" dirty="0">
                <a:latin typeface="Calibri"/>
                <a:cs typeface="Calibri"/>
              </a:rPr>
              <a:t>c</a:t>
            </a:r>
            <a:r>
              <a:rPr sz="2367" spc="-20" dirty="0">
                <a:latin typeface="Calibri"/>
                <a:cs typeface="Calibri"/>
              </a:rPr>
              <a:t>i</a:t>
            </a:r>
            <a:r>
              <a:rPr sz="2367" spc="-7" dirty="0">
                <a:latin typeface="Calibri"/>
                <a:cs typeface="Calibri"/>
              </a:rPr>
              <a:t>ón</a:t>
            </a:r>
            <a:r>
              <a:rPr sz="2367" spc="-3" dirty="0">
                <a:latin typeface="Calibri"/>
                <a:cs typeface="Calibri"/>
              </a:rPr>
              <a:t>.</a:t>
            </a:r>
            <a:r>
              <a:rPr sz="2367" spc="-93" dirty="0">
                <a:latin typeface="Calibri"/>
                <a:cs typeface="Calibri"/>
              </a:rPr>
              <a:t> </a:t>
            </a:r>
            <a:r>
              <a:rPr sz="2367" spc="-23" dirty="0">
                <a:latin typeface="Calibri"/>
                <a:cs typeface="Calibri"/>
              </a:rPr>
              <a:t>E</a:t>
            </a:r>
            <a:r>
              <a:rPr sz="2367" spc="-57" dirty="0">
                <a:latin typeface="Calibri"/>
                <a:cs typeface="Calibri"/>
              </a:rPr>
              <a:t>s</a:t>
            </a:r>
            <a:r>
              <a:rPr sz="2367" spc="-53" dirty="0">
                <a:latin typeface="Calibri"/>
                <a:cs typeface="Calibri"/>
              </a:rPr>
              <a:t>t</a:t>
            </a:r>
            <a:r>
              <a:rPr sz="2367" spc="-3" dirty="0">
                <a:latin typeface="Calibri"/>
                <a:cs typeface="Calibri"/>
              </a:rPr>
              <a:t>a</a:t>
            </a:r>
            <a:r>
              <a:rPr sz="2367" spc="-100" dirty="0">
                <a:latin typeface="Calibri"/>
                <a:cs typeface="Calibri"/>
              </a:rPr>
              <a:t> </a:t>
            </a:r>
            <a:r>
              <a:rPr sz="2367" spc="-23" dirty="0">
                <a:latin typeface="Calibri"/>
                <a:cs typeface="Calibri"/>
              </a:rPr>
              <a:t>p</a:t>
            </a:r>
            <a:r>
              <a:rPr sz="2367" spc="-60" dirty="0">
                <a:latin typeface="Calibri"/>
                <a:cs typeface="Calibri"/>
              </a:rPr>
              <a:t>r</a:t>
            </a:r>
            <a:r>
              <a:rPr sz="2367" spc="-17" dirty="0">
                <a:latin typeface="Calibri"/>
                <a:cs typeface="Calibri"/>
              </a:rPr>
              <a:t>o</a:t>
            </a:r>
            <a:r>
              <a:rPr sz="2367" spc="-23" dirty="0">
                <a:latin typeface="Calibri"/>
                <a:cs typeface="Calibri"/>
              </a:rPr>
              <a:t>p</a:t>
            </a:r>
            <a:r>
              <a:rPr sz="2367" spc="-13" dirty="0">
                <a:latin typeface="Calibri"/>
                <a:cs typeface="Calibri"/>
              </a:rPr>
              <a:t>u</a:t>
            </a:r>
            <a:r>
              <a:rPr sz="2367" spc="-20" dirty="0">
                <a:latin typeface="Calibri"/>
                <a:cs typeface="Calibri"/>
              </a:rPr>
              <a:t>e</a:t>
            </a:r>
            <a:r>
              <a:rPr sz="2367" spc="-40" dirty="0">
                <a:latin typeface="Calibri"/>
                <a:cs typeface="Calibri"/>
              </a:rPr>
              <a:t>s</a:t>
            </a:r>
            <a:r>
              <a:rPr sz="2367" spc="-47" dirty="0">
                <a:latin typeface="Calibri"/>
                <a:cs typeface="Calibri"/>
              </a:rPr>
              <a:t>t</a:t>
            </a:r>
            <a:r>
              <a:rPr sz="2367" spc="-3" dirty="0">
                <a:latin typeface="Calibri"/>
                <a:cs typeface="Calibri"/>
              </a:rPr>
              <a:t>a</a:t>
            </a:r>
            <a:r>
              <a:rPr sz="2367" spc="-97" dirty="0">
                <a:latin typeface="Calibri"/>
                <a:cs typeface="Calibri"/>
              </a:rPr>
              <a:t> </a:t>
            </a:r>
            <a:r>
              <a:rPr sz="2367" spc="-13" dirty="0">
                <a:latin typeface="Calibri"/>
                <a:cs typeface="Calibri"/>
              </a:rPr>
              <a:t>t</a:t>
            </a:r>
            <a:r>
              <a:rPr sz="2367" spc="-10" dirty="0">
                <a:latin typeface="Calibri"/>
                <a:cs typeface="Calibri"/>
              </a:rPr>
              <a:t>ie</a:t>
            </a:r>
            <a:r>
              <a:rPr sz="2367" spc="-13" dirty="0">
                <a:latin typeface="Calibri"/>
                <a:cs typeface="Calibri"/>
              </a:rPr>
              <a:t>n</a:t>
            </a:r>
            <a:r>
              <a:rPr sz="2367" spc="-3" dirty="0">
                <a:latin typeface="Calibri"/>
                <a:cs typeface="Calibri"/>
              </a:rPr>
              <a:t>e</a:t>
            </a:r>
            <a:r>
              <a:rPr sz="2367" spc="-87" dirty="0">
                <a:latin typeface="Calibri"/>
                <a:cs typeface="Calibri"/>
              </a:rPr>
              <a:t> </a:t>
            </a:r>
            <a:r>
              <a:rPr sz="2367" spc="-3" dirty="0">
                <a:latin typeface="Calibri"/>
                <a:cs typeface="Calibri"/>
              </a:rPr>
              <a:t>el  </a:t>
            </a:r>
            <a:r>
              <a:rPr sz="2367" spc="-23" dirty="0">
                <a:latin typeface="Calibri"/>
                <a:cs typeface="Calibri"/>
              </a:rPr>
              <a:t>objetivo </a:t>
            </a:r>
            <a:r>
              <a:rPr sz="2367" spc="-7" dirty="0">
                <a:latin typeface="Calibri"/>
                <a:cs typeface="Calibri"/>
              </a:rPr>
              <a:t>de </a:t>
            </a:r>
            <a:r>
              <a:rPr sz="2367" spc="-17" dirty="0">
                <a:latin typeface="Calibri"/>
                <a:cs typeface="Calibri"/>
              </a:rPr>
              <a:t>contribuir </a:t>
            </a:r>
            <a:r>
              <a:rPr sz="2367" spc="-3" dirty="0">
                <a:latin typeface="Calibri"/>
                <a:cs typeface="Calibri"/>
              </a:rPr>
              <a:t>a </a:t>
            </a:r>
            <a:r>
              <a:rPr sz="2367" spc="-7" dirty="0">
                <a:latin typeface="Calibri"/>
                <a:cs typeface="Calibri"/>
              </a:rPr>
              <a:t>la </a:t>
            </a:r>
            <a:r>
              <a:rPr sz="2367" b="1" spc="-13" dirty="0">
                <a:solidFill>
                  <a:srgbClr val="3664AF"/>
                </a:solidFill>
                <a:latin typeface="Calibri"/>
                <a:cs typeface="Calibri"/>
              </a:rPr>
              <a:t>construcción </a:t>
            </a:r>
            <a:r>
              <a:rPr sz="2367" b="1" spc="-7" dirty="0">
                <a:solidFill>
                  <a:srgbClr val="3664AF"/>
                </a:solidFill>
                <a:latin typeface="Calibri"/>
                <a:cs typeface="Calibri"/>
              </a:rPr>
              <a:t>de un vínculo </a:t>
            </a:r>
            <a:r>
              <a:rPr sz="2367" b="1" spc="-527" dirty="0">
                <a:solidFill>
                  <a:srgbClr val="3664AF"/>
                </a:solidFill>
                <a:latin typeface="Calibri"/>
                <a:cs typeface="Calibri"/>
              </a:rPr>
              <a:t> </a:t>
            </a:r>
            <a:r>
              <a:rPr sz="2367" b="1" spc="-27" dirty="0">
                <a:solidFill>
                  <a:srgbClr val="3664AF"/>
                </a:solidFill>
                <a:latin typeface="Calibri"/>
                <a:cs typeface="Calibri"/>
              </a:rPr>
              <a:t>entre </a:t>
            </a:r>
            <a:r>
              <a:rPr sz="2367" b="1" spc="-13" dirty="0">
                <a:solidFill>
                  <a:srgbClr val="3664AF"/>
                </a:solidFill>
                <a:latin typeface="Calibri"/>
                <a:cs typeface="Calibri"/>
              </a:rPr>
              <a:t>gobiernos </a:t>
            </a:r>
            <a:r>
              <a:rPr sz="2367" b="1" spc="-7" dirty="0">
                <a:solidFill>
                  <a:srgbClr val="3664AF"/>
                </a:solidFill>
                <a:latin typeface="Calibri"/>
                <a:cs typeface="Calibri"/>
              </a:rPr>
              <a:t>municipales </a:t>
            </a:r>
            <a:r>
              <a:rPr sz="2367" b="1" spc="-3" dirty="0">
                <a:solidFill>
                  <a:srgbClr val="3664AF"/>
                </a:solidFill>
                <a:latin typeface="Calibri"/>
                <a:cs typeface="Calibri"/>
              </a:rPr>
              <a:t>y </a:t>
            </a:r>
            <a:r>
              <a:rPr sz="2367" b="1" spc="-7" dirty="0">
                <a:solidFill>
                  <a:srgbClr val="3664AF"/>
                </a:solidFill>
                <a:latin typeface="Calibri"/>
                <a:cs typeface="Calibri"/>
              </a:rPr>
              <a:t>ciudadanía que </a:t>
            </a:r>
            <a:r>
              <a:rPr sz="2367" b="1" spc="-33" dirty="0">
                <a:solidFill>
                  <a:srgbClr val="3664AF"/>
                </a:solidFill>
                <a:latin typeface="Calibri"/>
                <a:cs typeface="Calibri"/>
              </a:rPr>
              <a:t>esté </a:t>
            </a:r>
            <a:r>
              <a:rPr sz="2367" b="1" spc="-30" dirty="0">
                <a:solidFill>
                  <a:srgbClr val="3664AF"/>
                </a:solidFill>
                <a:latin typeface="Calibri"/>
                <a:cs typeface="Calibri"/>
              </a:rPr>
              <a:t> </a:t>
            </a:r>
            <a:r>
              <a:rPr sz="2367" b="1" spc="-23" dirty="0">
                <a:solidFill>
                  <a:srgbClr val="3664AF"/>
                </a:solidFill>
                <a:latin typeface="Calibri"/>
                <a:cs typeface="Calibri"/>
              </a:rPr>
              <a:t>verdaderamente</a:t>
            </a:r>
            <a:r>
              <a:rPr sz="2367" b="1" spc="-20" dirty="0">
                <a:solidFill>
                  <a:srgbClr val="3664AF"/>
                </a:solidFill>
                <a:latin typeface="Calibri"/>
                <a:cs typeface="Calibri"/>
              </a:rPr>
              <a:t> </a:t>
            </a:r>
            <a:r>
              <a:rPr sz="2367" b="1" dirty="0">
                <a:solidFill>
                  <a:srgbClr val="3664AF"/>
                </a:solidFill>
                <a:latin typeface="Calibri"/>
                <a:cs typeface="Calibri"/>
              </a:rPr>
              <a:t>mediado</a:t>
            </a:r>
            <a:r>
              <a:rPr sz="2367" b="1" spc="3" dirty="0">
                <a:solidFill>
                  <a:srgbClr val="3664AF"/>
                </a:solidFill>
                <a:latin typeface="Calibri"/>
                <a:cs typeface="Calibri"/>
              </a:rPr>
              <a:t> </a:t>
            </a:r>
            <a:r>
              <a:rPr sz="2367" b="1" spc="-10" dirty="0">
                <a:solidFill>
                  <a:srgbClr val="3664AF"/>
                </a:solidFill>
                <a:latin typeface="Calibri"/>
                <a:cs typeface="Calibri"/>
              </a:rPr>
              <a:t>por</a:t>
            </a:r>
            <a:r>
              <a:rPr sz="2367" b="1" spc="-7" dirty="0">
                <a:solidFill>
                  <a:srgbClr val="3664AF"/>
                </a:solidFill>
                <a:latin typeface="Calibri"/>
                <a:cs typeface="Calibri"/>
              </a:rPr>
              <a:t> la</a:t>
            </a:r>
            <a:r>
              <a:rPr sz="2367" b="1" spc="-3" dirty="0">
                <a:solidFill>
                  <a:srgbClr val="3664AF"/>
                </a:solidFill>
                <a:latin typeface="Calibri"/>
                <a:cs typeface="Calibri"/>
              </a:rPr>
              <a:t> legitimidad</a:t>
            </a:r>
            <a:r>
              <a:rPr sz="2367" b="1" dirty="0">
                <a:solidFill>
                  <a:srgbClr val="3664AF"/>
                </a:solidFill>
                <a:latin typeface="Calibri"/>
                <a:cs typeface="Calibri"/>
              </a:rPr>
              <a:t> </a:t>
            </a:r>
            <a:r>
              <a:rPr sz="2367" b="1" spc="-3" dirty="0">
                <a:solidFill>
                  <a:srgbClr val="3664AF"/>
                </a:solidFill>
                <a:latin typeface="Calibri"/>
                <a:cs typeface="Calibri"/>
              </a:rPr>
              <a:t>y</a:t>
            </a:r>
            <a:r>
              <a:rPr sz="2367" b="1" dirty="0">
                <a:solidFill>
                  <a:srgbClr val="3664AF"/>
                </a:solidFill>
                <a:latin typeface="Calibri"/>
                <a:cs typeface="Calibri"/>
              </a:rPr>
              <a:t> </a:t>
            </a:r>
            <a:r>
              <a:rPr sz="2367" b="1" spc="-10" dirty="0">
                <a:solidFill>
                  <a:srgbClr val="3664AF"/>
                </a:solidFill>
                <a:latin typeface="Calibri"/>
                <a:cs typeface="Calibri"/>
              </a:rPr>
              <a:t>la </a:t>
            </a:r>
            <a:r>
              <a:rPr sz="2367" b="1" spc="-7" dirty="0">
                <a:solidFill>
                  <a:srgbClr val="3664AF"/>
                </a:solidFill>
                <a:latin typeface="Calibri"/>
                <a:cs typeface="Calibri"/>
              </a:rPr>
              <a:t> </a:t>
            </a:r>
            <a:r>
              <a:rPr sz="2367" b="1" spc="-33" dirty="0">
                <a:solidFill>
                  <a:srgbClr val="3664AF"/>
                </a:solidFill>
                <a:latin typeface="Calibri"/>
                <a:cs typeface="Calibri"/>
              </a:rPr>
              <a:t>c</a:t>
            </a:r>
            <a:r>
              <a:rPr sz="2367" b="1" spc="-3" dirty="0">
                <a:solidFill>
                  <a:srgbClr val="3664AF"/>
                </a:solidFill>
                <a:latin typeface="Calibri"/>
                <a:cs typeface="Calibri"/>
              </a:rPr>
              <a:t>o</a:t>
            </a:r>
            <a:r>
              <a:rPr sz="2367" b="1" spc="-40" dirty="0">
                <a:solidFill>
                  <a:srgbClr val="3664AF"/>
                </a:solidFill>
                <a:latin typeface="Calibri"/>
                <a:cs typeface="Calibri"/>
              </a:rPr>
              <a:t>n</a:t>
            </a:r>
            <a:r>
              <a:rPr sz="2367" b="1" spc="-7" dirty="0">
                <a:solidFill>
                  <a:srgbClr val="3664AF"/>
                </a:solidFill>
                <a:latin typeface="Calibri"/>
                <a:cs typeface="Calibri"/>
              </a:rPr>
              <a:t>ﬁan</a:t>
            </a:r>
            <a:r>
              <a:rPr sz="2367" b="1" spc="-70" dirty="0">
                <a:solidFill>
                  <a:srgbClr val="3664AF"/>
                </a:solidFill>
                <a:latin typeface="Calibri"/>
                <a:cs typeface="Calibri"/>
              </a:rPr>
              <a:t>z</a:t>
            </a:r>
            <a:r>
              <a:rPr sz="2367" b="1" spc="-10" dirty="0">
                <a:solidFill>
                  <a:srgbClr val="3664AF"/>
                </a:solidFill>
                <a:latin typeface="Calibri"/>
                <a:cs typeface="Calibri"/>
              </a:rPr>
              <a:t>a</a:t>
            </a:r>
            <a:r>
              <a:rPr sz="2367" i="1" spc="-3" dirty="0">
                <a:latin typeface="Calibri"/>
                <a:cs typeface="Calibri"/>
              </a:rPr>
              <a:t>”</a:t>
            </a:r>
            <a:r>
              <a:rPr sz="2367" i="1" spc="-197" dirty="0">
                <a:latin typeface="Calibri"/>
                <a:cs typeface="Calibri"/>
              </a:rPr>
              <a:t> </a:t>
            </a:r>
            <a:r>
              <a:rPr sz="2367" spc="-10" dirty="0">
                <a:latin typeface="Calibri"/>
                <a:cs typeface="Calibri"/>
              </a:rPr>
              <a:t>(</a:t>
            </a:r>
            <a:r>
              <a:rPr sz="2367" spc="-73" dirty="0">
                <a:latin typeface="Calibri"/>
                <a:cs typeface="Calibri"/>
              </a:rPr>
              <a:t>F</a:t>
            </a:r>
            <a:r>
              <a:rPr sz="2367" spc="-7" dirty="0">
                <a:latin typeface="Calibri"/>
                <a:cs typeface="Calibri"/>
              </a:rPr>
              <a:t>oincide</a:t>
            </a:r>
            <a:r>
              <a:rPr sz="2367" spc="-3" dirty="0">
                <a:latin typeface="Calibri"/>
                <a:cs typeface="Calibri"/>
              </a:rPr>
              <a:t>,</a:t>
            </a:r>
            <a:r>
              <a:rPr sz="2367" spc="-217" dirty="0">
                <a:latin typeface="Calibri"/>
                <a:cs typeface="Calibri"/>
              </a:rPr>
              <a:t> </a:t>
            </a:r>
            <a:r>
              <a:rPr sz="2367" spc="-3" dirty="0">
                <a:latin typeface="Calibri"/>
                <a:cs typeface="Calibri"/>
              </a:rPr>
              <a:t>2021</a:t>
            </a:r>
            <a:r>
              <a:rPr sz="2367" spc="-10" dirty="0">
                <a:latin typeface="Calibri"/>
                <a:cs typeface="Calibri"/>
              </a:rPr>
              <a:t>)</a:t>
            </a:r>
            <a:r>
              <a:rPr sz="2367" spc="-3" dirty="0">
                <a:latin typeface="Calibri"/>
                <a:cs typeface="Calibri"/>
              </a:rPr>
              <a:t>.</a:t>
            </a:r>
            <a:endParaRPr sz="2367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1119" y="1784012"/>
            <a:ext cx="5636260" cy="934297"/>
            <a:chOff x="106679" y="2676017"/>
            <a:chExt cx="8454390" cy="1401445"/>
          </a:xfrm>
        </p:grpSpPr>
        <p:sp>
          <p:nvSpPr>
            <p:cNvPr id="8" name="object 8"/>
            <p:cNvSpPr/>
            <p:nvPr/>
          </p:nvSpPr>
          <p:spPr>
            <a:xfrm>
              <a:off x="106679" y="2676017"/>
              <a:ext cx="7886700" cy="1401445"/>
            </a:xfrm>
            <a:custGeom>
              <a:avLst/>
              <a:gdLst/>
              <a:ahLst/>
              <a:cxnLst/>
              <a:rect l="l" t="t" r="r" b="b"/>
              <a:pathLst>
                <a:path w="7886700" h="1401445">
                  <a:moveTo>
                    <a:pt x="7886192" y="0"/>
                  </a:moveTo>
                  <a:lnTo>
                    <a:pt x="0" y="0"/>
                  </a:lnTo>
                  <a:lnTo>
                    <a:pt x="0" y="1400936"/>
                  </a:lnTo>
                  <a:lnTo>
                    <a:pt x="7886192" y="1400936"/>
                  </a:lnTo>
                  <a:lnTo>
                    <a:pt x="7886192" y="0"/>
                  </a:lnTo>
                  <a:close/>
                </a:path>
              </a:pathLst>
            </a:custGeom>
            <a:solidFill>
              <a:srgbClr val="3664A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9" name="object 9"/>
            <p:cNvSpPr/>
            <p:nvPr/>
          </p:nvSpPr>
          <p:spPr>
            <a:xfrm>
              <a:off x="7991856" y="2676017"/>
              <a:ext cx="568960" cy="1401445"/>
            </a:xfrm>
            <a:custGeom>
              <a:avLst/>
              <a:gdLst/>
              <a:ahLst/>
              <a:cxnLst/>
              <a:rect l="l" t="t" r="r" b="b"/>
              <a:pathLst>
                <a:path w="568959" h="1401445">
                  <a:moveTo>
                    <a:pt x="568896" y="0"/>
                  </a:moveTo>
                  <a:lnTo>
                    <a:pt x="0" y="0"/>
                  </a:lnTo>
                  <a:lnTo>
                    <a:pt x="0" y="1400936"/>
                  </a:lnTo>
                  <a:lnTo>
                    <a:pt x="568896" y="1400936"/>
                  </a:lnTo>
                  <a:lnTo>
                    <a:pt x="568896" y="0"/>
                  </a:lnTo>
                  <a:close/>
                </a:path>
              </a:pathLst>
            </a:custGeom>
            <a:solidFill>
              <a:srgbClr val="6D90C9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18786" y="1893846"/>
            <a:ext cx="3910330" cy="614399"/>
          </a:xfrm>
          <a:prstGeom prst="rect">
            <a:avLst/>
          </a:prstGeom>
        </p:spPr>
        <p:txBody>
          <a:bodyPr vert="horz" wrap="square" lIns="0" tIns="8890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70"/>
              </a:spcBef>
            </a:pPr>
            <a:r>
              <a:rPr sz="3934" b="1" spc="-13" dirty="0">
                <a:solidFill>
                  <a:schemeClr val="bg1"/>
                </a:solidFill>
                <a:latin typeface="Calibri"/>
                <a:cs typeface="Calibri"/>
              </a:rPr>
              <a:t>Diálogo</a:t>
            </a:r>
            <a:r>
              <a:rPr sz="3934" b="1" spc="-143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934" b="1" spc="-3" dirty="0">
                <a:solidFill>
                  <a:schemeClr val="bg1"/>
                </a:solidFill>
                <a:latin typeface="Calibri"/>
                <a:cs typeface="Calibri"/>
              </a:rPr>
              <a:t>Ciudadano</a:t>
            </a:r>
            <a:endParaRPr sz="3934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73A1A95-CA2D-3749-A424-21705938A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169" y="-72417"/>
            <a:ext cx="12382338" cy="129737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3305" y="728860"/>
            <a:ext cx="11846390" cy="6352865"/>
            <a:chOff x="409956" y="1146047"/>
            <a:chExt cx="17769586" cy="9128760"/>
          </a:xfrm>
        </p:grpSpPr>
        <p:sp>
          <p:nvSpPr>
            <p:cNvPr id="4" name="object 4"/>
            <p:cNvSpPr/>
            <p:nvPr/>
          </p:nvSpPr>
          <p:spPr>
            <a:xfrm>
              <a:off x="2092452" y="1146047"/>
              <a:ext cx="16087090" cy="9128760"/>
            </a:xfrm>
            <a:custGeom>
              <a:avLst/>
              <a:gdLst/>
              <a:ahLst/>
              <a:cxnLst/>
              <a:rect l="l" t="t" r="r" b="b"/>
              <a:pathLst>
                <a:path w="16087090" h="9128760">
                  <a:moveTo>
                    <a:pt x="16086709" y="0"/>
                  </a:moveTo>
                  <a:lnTo>
                    <a:pt x="0" y="0"/>
                  </a:lnTo>
                  <a:lnTo>
                    <a:pt x="0" y="9128733"/>
                  </a:lnTo>
                  <a:lnTo>
                    <a:pt x="16086709" y="9128733"/>
                  </a:lnTo>
                  <a:lnTo>
                    <a:pt x="16086709" y="0"/>
                  </a:lnTo>
                  <a:close/>
                </a:path>
              </a:pathLst>
            </a:custGeom>
            <a:solidFill>
              <a:srgbClr val="221F1F">
                <a:alpha val="49018"/>
              </a:srgbClr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5" name="object 5"/>
            <p:cNvSpPr/>
            <p:nvPr/>
          </p:nvSpPr>
          <p:spPr>
            <a:xfrm>
              <a:off x="2511552" y="1565173"/>
              <a:ext cx="15667355" cy="8383270"/>
            </a:xfrm>
            <a:custGeom>
              <a:avLst/>
              <a:gdLst/>
              <a:ahLst/>
              <a:cxnLst/>
              <a:rect l="l" t="t" r="r" b="b"/>
              <a:pathLst>
                <a:path w="15667355" h="8383270">
                  <a:moveTo>
                    <a:pt x="15667228" y="0"/>
                  </a:moveTo>
                  <a:lnTo>
                    <a:pt x="0" y="0"/>
                  </a:lnTo>
                  <a:lnTo>
                    <a:pt x="0" y="8383143"/>
                  </a:lnTo>
                  <a:lnTo>
                    <a:pt x="15667228" y="8383143"/>
                  </a:lnTo>
                  <a:lnTo>
                    <a:pt x="156672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6" name="object 6"/>
            <p:cNvSpPr/>
            <p:nvPr/>
          </p:nvSpPr>
          <p:spPr>
            <a:xfrm>
              <a:off x="409956" y="2389680"/>
              <a:ext cx="1400810" cy="7884795"/>
            </a:xfrm>
            <a:custGeom>
              <a:avLst/>
              <a:gdLst/>
              <a:ahLst/>
              <a:cxnLst/>
              <a:rect l="l" t="t" r="r" b="b"/>
              <a:pathLst>
                <a:path w="1400810" h="7884795">
                  <a:moveTo>
                    <a:pt x="1400809" y="0"/>
                  </a:moveTo>
                  <a:lnTo>
                    <a:pt x="0" y="0"/>
                  </a:lnTo>
                  <a:lnTo>
                    <a:pt x="0" y="7884668"/>
                  </a:lnTo>
                  <a:lnTo>
                    <a:pt x="1400809" y="7884668"/>
                  </a:lnTo>
                  <a:lnTo>
                    <a:pt x="1400809" y="0"/>
                  </a:lnTo>
                  <a:close/>
                </a:path>
              </a:pathLst>
            </a:custGeom>
            <a:solidFill>
              <a:srgbClr val="3664A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7" name="object 7"/>
            <p:cNvSpPr/>
            <p:nvPr/>
          </p:nvSpPr>
          <p:spPr>
            <a:xfrm>
              <a:off x="409956" y="1822767"/>
              <a:ext cx="1400810" cy="567690"/>
            </a:xfrm>
            <a:custGeom>
              <a:avLst/>
              <a:gdLst/>
              <a:ahLst/>
              <a:cxnLst/>
              <a:rect l="l" t="t" r="r" b="b"/>
              <a:pathLst>
                <a:path w="1400810" h="567689">
                  <a:moveTo>
                    <a:pt x="1400809" y="0"/>
                  </a:moveTo>
                  <a:lnTo>
                    <a:pt x="0" y="0"/>
                  </a:lnTo>
                  <a:lnTo>
                    <a:pt x="0" y="567372"/>
                  </a:lnTo>
                  <a:lnTo>
                    <a:pt x="1400809" y="567372"/>
                  </a:lnTo>
                  <a:lnTo>
                    <a:pt x="1400809" y="0"/>
                  </a:lnTo>
                  <a:close/>
                </a:path>
              </a:pathLst>
            </a:custGeom>
            <a:solidFill>
              <a:srgbClr val="6D90C9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65015" y="2196010"/>
            <a:ext cx="758349" cy="39103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8467">
              <a:lnSpc>
                <a:spcPts val="1830"/>
              </a:lnSpc>
            </a:pPr>
            <a:r>
              <a:rPr sz="2500" spc="-23" dirty="0" err="1">
                <a:solidFill>
                  <a:srgbClr val="FFFFFF"/>
                </a:solidFill>
                <a:latin typeface="Calibri"/>
                <a:cs typeface="Calibri"/>
              </a:rPr>
              <a:t>Propuesta</a:t>
            </a:r>
            <a:endParaRPr sz="2500" dirty="0">
              <a:latin typeface="Calibri"/>
              <a:cs typeface="Calibri"/>
            </a:endParaRPr>
          </a:p>
          <a:p>
            <a:pPr marL="8467">
              <a:lnSpc>
                <a:spcPts val="4110"/>
              </a:lnSpc>
            </a:pPr>
            <a:r>
              <a:rPr sz="3934" b="1" spc="-13" dirty="0">
                <a:solidFill>
                  <a:srgbClr val="FFFFFF"/>
                </a:solidFill>
                <a:latin typeface="Calibri"/>
                <a:cs typeface="Calibri"/>
              </a:rPr>
              <a:t>Diálogo</a:t>
            </a:r>
            <a:r>
              <a:rPr sz="3934" b="1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34" b="1" spc="-3" dirty="0">
                <a:solidFill>
                  <a:srgbClr val="FFFFFF"/>
                </a:solidFill>
                <a:latin typeface="Calibri"/>
                <a:cs typeface="Calibri"/>
              </a:rPr>
              <a:t>Ciudadano</a:t>
            </a:r>
            <a:endParaRPr sz="3934" dirty="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057400" y="1437014"/>
            <a:ext cx="6156113" cy="4491989"/>
            <a:chOff x="3086100" y="2208276"/>
            <a:chExt cx="9234170" cy="6737984"/>
          </a:xfrm>
        </p:grpSpPr>
        <p:sp>
          <p:nvSpPr>
            <p:cNvPr id="11" name="object 11"/>
            <p:cNvSpPr/>
            <p:nvPr/>
          </p:nvSpPr>
          <p:spPr>
            <a:xfrm>
              <a:off x="3086100" y="4538472"/>
              <a:ext cx="1805939" cy="1490345"/>
            </a:xfrm>
            <a:custGeom>
              <a:avLst/>
              <a:gdLst/>
              <a:ahLst/>
              <a:cxnLst/>
              <a:rect l="l" t="t" r="r" b="b"/>
              <a:pathLst>
                <a:path w="1805939" h="1490345">
                  <a:moveTo>
                    <a:pt x="1473835" y="0"/>
                  </a:moveTo>
                  <a:lnTo>
                    <a:pt x="1346835" y="1269"/>
                  </a:lnTo>
                  <a:lnTo>
                    <a:pt x="1168653" y="5079"/>
                  </a:lnTo>
                  <a:lnTo>
                    <a:pt x="1039876" y="2031"/>
                  </a:lnTo>
                  <a:lnTo>
                    <a:pt x="950595" y="1015"/>
                  </a:lnTo>
                  <a:lnTo>
                    <a:pt x="820292" y="52831"/>
                  </a:lnTo>
                  <a:lnTo>
                    <a:pt x="746760" y="129920"/>
                  </a:lnTo>
                  <a:lnTo>
                    <a:pt x="744474" y="171957"/>
                  </a:lnTo>
                  <a:lnTo>
                    <a:pt x="748029" y="248538"/>
                  </a:lnTo>
                  <a:lnTo>
                    <a:pt x="744601" y="384301"/>
                  </a:lnTo>
                  <a:lnTo>
                    <a:pt x="634491" y="386333"/>
                  </a:lnTo>
                  <a:lnTo>
                    <a:pt x="648080" y="331469"/>
                  </a:lnTo>
                  <a:lnTo>
                    <a:pt x="674751" y="292226"/>
                  </a:lnTo>
                  <a:lnTo>
                    <a:pt x="697357" y="247395"/>
                  </a:lnTo>
                  <a:lnTo>
                    <a:pt x="698753" y="176402"/>
                  </a:lnTo>
                  <a:lnTo>
                    <a:pt x="667765" y="103124"/>
                  </a:lnTo>
                  <a:lnTo>
                    <a:pt x="611759" y="59054"/>
                  </a:lnTo>
                  <a:lnTo>
                    <a:pt x="543051" y="43687"/>
                  </a:lnTo>
                  <a:lnTo>
                    <a:pt x="473710" y="56641"/>
                  </a:lnTo>
                  <a:lnTo>
                    <a:pt x="415925" y="97281"/>
                  </a:lnTo>
                  <a:lnTo>
                    <a:pt x="381635" y="165480"/>
                  </a:lnTo>
                  <a:lnTo>
                    <a:pt x="379349" y="240918"/>
                  </a:lnTo>
                  <a:lnTo>
                    <a:pt x="401954" y="289305"/>
                  </a:lnTo>
                  <a:lnTo>
                    <a:pt x="430149" y="330453"/>
                  </a:lnTo>
                  <a:lnTo>
                    <a:pt x="444500" y="383666"/>
                  </a:lnTo>
                  <a:lnTo>
                    <a:pt x="314960" y="390016"/>
                  </a:lnTo>
                  <a:lnTo>
                    <a:pt x="229108" y="383539"/>
                  </a:lnTo>
                  <a:lnTo>
                    <a:pt x="161798" y="390016"/>
                  </a:lnTo>
                  <a:lnTo>
                    <a:pt x="88264" y="434720"/>
                  </a:lnTo>
                  <a:lnTo>
                    <a:pt x="57150" y="455294"/>
                  </a:lnTo>
                  <a:lnTo>
                    <a:pt x="32638" y="470407"/>
                  </a:lnTo>
                  <a:lnTo>
                    <a:pt x="15493" y="498220"/>
                  </a:lnTo>
                  <a:lnTo>
                    <a:pt x="6731" y="556640"/>
                  </a:lnTo>
                  <a:lnTo>
                    <a:pt x="4699" y="607187"/>
                  </a:lnTo>
                  <a:lnTo>
                    <a:pt x="4699" y="660018"/>
                  </a:lnTo>
                  <a:lnTo>
                    <a:pt x="7747" y="710691"/>
                  </a:lnTo>
                  <a:lnTo>
                    <a:pt x="15239" y="754888"/>
                  </a:lnTo>
                  <a:lnTo>
                    <a:pt x="83057" y="768476"/>
                  </a:lnTo>
                  <a:lnTo>
                    <a:pt x="127762" y="750442"/>
                  </a:lnTo>
                  <a:lnTo>
                    <a:pt x="166624" y="719708"/>
                  </a:lnTo>
                  <a:lnTo>
                    <a:pt x="216915" y="695198"/>
                  </a:lnTo>
                  <a:lnTo>
                    <a:pt x="289560" y="692785"/>
                  </a:lnTo>
                  <a:lnTo>
                    <a:pt x="341757" y="719581"/>
                  </a:lnTo>
                  <a:lnTo>
                    <a:pt x="373507" y="766063"/>
                  </a:lnTo>
                  <a:lnTo>
                    <a:pt x="384810" y="822705"/>
                  </a:lnTo>
                  <a:lnTo>
                    <a:pt x="375792" y="880110"/>
                  </a:lnTo>
                  <a:lnTo>
                    <a:pt x="346075" y="928877"/>
                  </a:lnTo>
                  <a:lnTo>
                    <a:pt x="296037" y="959357"/>
                  </a:lnTo>
                  <a:lnTo>
                    <a:pt x="225425" y="962151"/>
                  </a:lnTo>
                  <a:lnTo>
                    <a:pt x="173862" y="939545"/>
                  </a:lnTo>
                  <a:lnTo>
                    <a:pt x="124713" y="908557"/>
                  </a:lnTo>
                  <a:lnTo>
                    <a:pt x="73660" y="895223"/>
                  </a:lnTo>
                  <a:lnTo>
                    <a:pt x="16001" y="925702"/>
                  </a:lnTo>
                  <a:lnTo>
                    <a:pt x="9398" y="962660"/>
                  </a:lnTo>
                  <a:lnTo>
                    <a:pt x="0" y="1052829"/>
                  </a:lnTo>
                  <a:lnTo>
                    <a:pt x="3175" y="1164970"/>
                  </a:lnTo>
                  <a:lnTo>
                    <a:pt x="34289" y="1268094"/>
                  </a:lnTo>
                  <a:lnTo>
                    <a:pt x="108712" y="1330960"/>
                  </a:lnTo>
                  <a:lnTo>
                    <a:pt x="186689" y="1342516"/>
                  </a:lnTo>
                  <a:lnTo>
                    <a:pt x="294639" y="1344167"/>
                  </a:lnTo>
                  <a:lnTo>
                    <a:pt x="415036" y="1341374"/>
                  </a:lnTo>
                  <a:lnTo>
                    <a:pt x="530225" y="1339468"/>
                  </a:lnTo>
                  <a:lnTo>
                    <a:pt x="622553" y="1343532"/>
                  </a:lnTo>
                  <a:lnTo>
                    <a:pt x="624332" y="1384935"/>
                  </a:lnTo>
                  <a:lnTo>
                    <a:pt x="625094" y="1422400"/>
                  </a:lnTo>
                  <a:lnTo>
                    <a:pt x="629665" y="1457070"/>
                  </a:lnTo>
                  <a:lnTo>
                    <a:pt x="642747" y="1490090"/>
                  </a:lnTo>
                  <a:lnTo>
                    <a:pt x="714755" y="1469136"/>
                  </a:lnTo>
                  <a:lnTo>
                    <a:pt x="767461" y="1399286"/>
                  </a:lnTo>
                  <a:lnTo>
                    <a:pt x="814324" y="1322197"/>
                  </a:lnTo>
                  <a:lnTo>
                    <a:pt x="869314" y="1279398"/>
                  </a:lnTo>
                  <a:lnTo>
                    <a:pt x="974471" y="1273555"/>
                  </a:lnTo>
                  <a:lnTo>
                    <a:pt x="1034669" y="1251965"/>
                  </a:lnTo>
                  <a:lnTo>
                    <a:pt x="1062101" y="1208658"/>
                  </a:lnTo>
                  <a:lnTo>
                    <a:pt x="1069339" y="1137539"/>
                  </a:lnTo>
                  <a:lnTo>
                    <a:pt x="1068832" y="1032637"/>
                  </a:lnTo>
                  <a:lnTo>
                    <a:pt x="1372235" y="1034161"/>
                  </a:lnTo>
                  <a:lnTo>
                    <a:pt x="1419860" y="1079245"/>
                  </a:lnTo>
                  <a:lnTo>
                    <a:pt x="1452626" y="1133728"/>
                  </a:lnTo>
                  <a:lnTo>
                    <a:pt x="1491361" y="1175892"/>
                  </a:lnTo>
                  <a:lnTo>
                    <a:pt x="1556765" y="1183766"/>
                  </a:lnTo>
                  <a:lnTo>
                    <a:pt x="1566164" y="1137792"/>
                  </a:lnTo>
                  <a:lnTo>
                    <a:pt x="1569085" y="1085341"/>
                  </a:lnTo>
                  <a:lnTo>
                    <a:pt x="1567688" y="977773"/>
                  </a:lnTo>
                  <a:lnTo>
                    <a:pt x="1635252" y="973074"/>
                  </a:lnTo>
                  <a:lnTo>
                    <a:pt x="1745614" y="958976"/>
                  </a:lnTo>
                  <a:lnTo>
                    <a:pt x="1803146" y="866901"/>
                  </a:lnTo>
                  <a:lnTo>
                    <a:pt x="1805813" y="800988"/>
                  </a:lnTo>
                  <a:lnTo>
                    <a:pt x="1796034" y="738124"/>
                  </a:lnTo>
                  <a:lnTo>
                    <a:pt x="1776729" y="692530"/>
                  </a:lnTo>
                  <a:lnTo>
                    <a:pt x="1711705" y="687958"/>
                  </a:lnTo>
                  <a:lnTo>
                    <a:pt x="1675638" y="710438"/>
                  </a:lnTo>
                  <a:lnTo>
                    <a:pt x="1639951" y="738504"/>
                  </a:lnTo>
                  <a:lnTo>
                    <a:pt x="1576197" y="750697"/>
                  </a:lnTo>
                  <a:lnTo>
                    <a:pt x="1522476" y="738504"/>
                  </a:lnTo>
                  <a:lnTo>
                    <a:pt x="1480058" y="707898"/>
                  </a:lnTo>
                  <a:lnTo>
                    <a:pt x="1452879" y="662558"/>
                  </a:lnTo>
                  <a:lnTo>
                    <a:pt x="1445260" y="606170"/>
                  </a:lnTo>
                  <a:lnTo>
                    <a:pt x="1457705" y="552703"/>
                  </a:lnTo>
                  <a:lnTo>
                    <a:pt x="1486789" y="511555"/>
                  </a:lnTo>
                  <a:lnTo>
                    <a:pt x="1530350" y="485648"/>
                  </a:lnTo>
                  <a:lnTo>
                    <a:pt x="1586484" y="477900"/>
                  </a:lnTo>
                  <a:lnTo>
                    <a:pt x="1644014" y="492632"/>
                  </a:lnTo>
                  <a:lnTo>
                    <a:pt x="1679955" y="518922"/>
                  </a:lnTo>
                  <a:lnTo>
                    <a:pt x="1718945" y="539623"/>
                  </a:lnTo>
                  <a:lnTo>
                    <a:pt x="1785620" y="537337"/>
                  </a:lnTo>
                  <a:lnTo>
                    <a:pt x="1795399" y="505967"/>
                  </a:lnTo>
                  <a:lnTo>
                    <a:pt x="1802129" y="468122"/>
                  </a:lnTo>
                  <a:lnTo>
                    <a:pt x="1802129" y="428243"/>
                  </a:lnTo>
                  <a:lnTo>
                    <a:pt x="1791462" y="390905"/>
                  </a:lnTo>
                  <a:lnTo>
                    <a:pt x="1777364" y="413385"/>
                  </a:lnTo>
                  <a:lnTo>
                    <a:pt x="1774189" y="437388"/>
                  </a:lnTo>
                  <a:lnTo>
                    <a:pt x="1773427" y="465074"/>
                  </a:lnTo>
                  <a:lnTo>
                    <a:pt x="1766189" y="498475"/>
                  </a:lnTo>
                  <a:lnTo>
                    <a:pt x="1738884" y="516254"/>
                  </a:lnTo>
                  <a:lnTo>
                    <a:pt x="1693290" y="493902"/>
                  </a:lnTo>
                  <a:lnTo>
                    <a:pt x="1631441" y="462152"/>
                  </a:lnTo>
                  <a:lnTo>
                    <a:pt x="1555496" y="452247"/>
                  </a:lnTo>
                  <a:lnTo>
                    <a:pt x="1483105" y="481456"/>
                  </a:lnTo>
                  <a:lnTo>
                    <a:pt x="1437259" y="537337"/>
                  </a:lnTo>
                  <a:lnTo>
                    <a:pt x="1419098" y="607187"/>
                  </a:lnTo>
                  <a:lnTo>
                    <a:pt x="1429765" y="678179"/>
                  </a:lnTo>
                  <a:lnTo>
                    <a:pt x="1470278" y="737869"/>
                  </a:lnTo>
                  <a:lnTo>
                    <a:pt x="1541907" y="773429"/>
                  </a:lnTo>
                  <a:lnTo>
                    <a:pt x="1623187" y="775207"/>
                  </a:lnTo>
                  <a:lnTo>
                    <a:pt x="1669796" y="749553"/>
                  </a:lnTo>
                  <a:lnTo>
                    <a:pt x="1707896" y="721867"/>
                  </a:lnTo>
                  <a:lnTo>
                    <a:pt x="1763649" y="716914"/>
                  </a:lnTo>
                  <a:lnTo>
                    <a:pt x="1772030" y="758698"/>
                  </a:lnTo>
                  <a:lnTo>
                    <a:pt x="1775587" y="816737"/>
                  </a:lnTo>
                  <a:lnTo>
                    <a:pt x="1771141" y="874649"/>
                  </a:lnTo>
                  <a:lnTo>
                    <a:pt x="1755394" y="916051"/>
                  </a:lnTo>
                  <a:lnTo>
                    <a:pt x="1716277" y="940435"/>
                  </a:lnTo>
                  <a:lnTo>
                    <a:pt x="1662302" y="948563"/>
                  </a:lnTo>
                  <a:lnTo>
                    <a:pt x="1602739" y="948436"/>
                  </a:lnTo>
                  <a:lnTo>
                    <a:pt x="1546860" y="947674"/>
                  </a:lnTo>
                  <a:lnTo>
                    <a:pt x="1542669" y="973454"/>
                  </a:lnTo>
                  <a:lnTo>
                    <a:pt x="1541017" y="997712"/>
                  </a:lnTo>
                  <a:lnTo>
                    <a:pt x="1540890" y="1022095"/>
                  </a:lnTo>
                  <a:lnTo>
                    <a:pt x="1541399" y="1048639"/>
                  </a:lnTo>
                  <a:lnTo>
                    <a:pt x="1538224" y="1130935"/>
                  </a:lnTo>
                  <a:lnTo>
                    <a:pt x="1533778" y="1148841"/>
                  </a:lnTo>
                  <a:lnTo>
                    <a:pt x="1526666" y="1159002"/>
                  </a:lnTo>
                  <a:lnTo>
                    <a:pt x="1489837" y="1133093"/>
                  </a:lnTo>
                  <a:lnTo>
                    <a:pt x="1441450" y="1069213"/>
                  </a:lnTo>
                  <a:lnTo>
                    <a:pt x="1392301" y="997457"/>
                  </a:lnTo>
                  <a:lnTo>
                    <a:pt x="1353185" y="947927"/>
                  </a:lnTo>
                  <a:lnTo>
                    <a:pt x="1260094" y="947292"/>
                  </a:lnTo>
                  <a:lnTo>
                    <a:pt x="1149477" y="949070"/>
                  </a:lnTo>
                  <a:lnTo>
                    <a:pt x="1035176" y="949832"/>
                  </a:lnTo>
                  <a:lnTo>
                    <a:pt x="931163" y="945641"/>
                  </a:lnTo>
                  <a:lnTo>
                    <a:pt x="851408" y="932941"/>
                  </a:lnTo>
                  <a:lnTo>
                    <a:pt x="835405" y="884808"/>
                  </a:lnTo>
                  <a:lnTo>
                    <a:pt x="828675" y="831341"/>
                  </a:lnTo>
                  <a:lnTo>
                    <a:pt x="828801" y="773556"/>
                  </a:lnTo>
                  <a:lnTo>
                    <a:pt x="833374" y="712724"/>
                  </a:lnTo>
                  <a:lnTo>
                    <a:pt x="891794" y="725551"/>
                  </a:lnTo>
                  <a:lnTo>
                    <a:pt x="929004" y="752855"/>
                  </a:lnTo>
                  <a:lnTo>
                    <a:pt x="971803" y="775588"/>
                  </a:lnTo>
                  <a:lnTo>
                    <a:pt x="1047369" y="774191"/>
                  </a:lnTo>
                  <a:lnTo>
                    <a:pt x="1118870" y="740790"/>
                  </a:lnTo>
                  <a:lnTo>
                    <a:pt x="1161034" y="683132"/>
                  </a:lnTo>
                  <a:lnTo>
                    <a:pt x="1174114" y="613282"/>
                  </a:lnTo>
                  <a:lnTo>
                    <a:pt x="1158621" y="543687"/>
                  </a:lnTo>
                  <a:lnTo>
                    <a:pt x="1115187" y="486537"/>
                  </a:lnTo>
                  <a:lnTo>
                    <a:pt x="1044194" y="454151"/>
                  </a:lnTo>
                  <a:lnTo>
                    <a:pt x="970534" y="454787"/>
                  </a:lnTo>
                  <a:lnTo>
                    <a:pt x="924433" y="478408"/>
                  </a:lnTo>
                  <a:lnTo>
                    <a:pt x="886967" y="505332"/>
                  </a:lnTo>
                  <a:lnTo>
                    <a:pt x="839088" y="515238"/>
                  </a:lnTo>
                  <a:lnTo>
                    <a:pt x="828928" y="431291"/>
                  </a:lnTo>
                  <a:lnTo>
                    <a:pt x="826388" y="299847"/>
                  </a:lnTo>
                  <a:lnTo>
                    <a:pt x="829183" y="165988"/>
                  </a:lnTo>
                  <a:lnTo>
                    <a:pt x="835151" y="74294"/>
                  </a:lnTo>
                  <a:lnTo>
                    <a:pt x="885825" y="42037"/>
                  </a:lnTo>
                  <a:lnTo>
                    <a:pt x="934085" y="30733"/>
                  </a:lnTo>
                  <a:lnTo>
                    <a:pt x="989457" y="31114"/>
                  </a:lnTo>
                  <a:lnTo>
                    <a:pt x="1060830" y="33274"/>
                  </a:lnTo>
                  <a:lnTo>
                    <a:pt x="1636395" y="32892"/>
                  </a:lnTo>
                  <a:lnTo>
                    <a:pt x="1733169" y="42925"/>
                  </a:lnTo>
                  <a:lnTo>
                    <a:pt x="1780286" y="143763"/>
                  </a:lnTo>
                  <a:lnTo>
                    <a:pt x="1783969" y="149860"/>
                  </a:lnTo>
                  <a:lnTo>
                    <a:pt x="1793621" y="158876"/>
                  </a:lnTo>
                  <a:lnTo>
                    <a:pt x="1801495" y="120014"/>
                  </a:lnTo>
                  <a:lnTo>
                    <a:pt x="1796923" y="83312"/>
                  </a:lnTo>
                  <a:lnTo>
                    <a:pt x="1781810" y="51307"/>
                  </a:lnTo>
                  <a:lnTo>
                    <a:pt x="1757934" y="26797"/>
                  </a:lnTo>
                  <a:lnTo>
                    <a:pt x="1700022" y="10413"/>
                  </a:lnTo>
                  <a:lnTo>
                    <a:pt x="1598422" y="2286"/>
                  </a:lnTo>
                  <a:lnTo>
                    <a:pt x="1473835" y="0"/>
                  </a:lnTo>
                  <a:close/>
                </a:path>
              </a:pathLst>
            </a:custGeom>
            <a:solidFill>
              <a:srgbClr val="69A3D9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3119628" y="4607051"/>
              <a:ext cx="1325245" cy="1397000"/>
            </a:xfrm>
            <a:custGeom>
              <a:avLst/>
              <a:gdLst/>
              <a:ahLst/>
              <a:cxnLst/>
              <a:rect l="l" t="t" r="r" b="b"/>
              <a:pathLst>
                <a:path w="1325245" h="1397000">
                  <a:moveTo>
                    <a:pt x="49530" y="671830"/>
                  </a:moveTo>
                  <a:lnTo>
                    <a:pt x="42545" y="551815"/>
                  </a:lnTo>
                  <a:lnTo>
                    <a:pt x="39751" y="484124"/>
                  </a:lnTo>
                  <a:lnTo>
                    <a:pt x="38735" y="413639"/>
                  </a:lnTo>
                  <a:lnTo>
                    <a:pt x="26162" y="417068"/>
                  </a:lnTo>
                  <a:lnTo>
                    <a:pt x="1143" y="512318"/>
                  </a:lnTo>
                  <a:lnTo>
                    <a:pt x="0" y="605536"/>
                  </a:lnTo>
                  <a:lnTo>
                    <a:pt x="2159" y="654431"/>
                  </a:lnTo>
                  <a:lnTo>
                    <a:pt x="15875" y="672084"/>
                  </a:lnTo>
                  <a:lnTo>
                    <a:pt x="49530" y="671830"/>
                  </a:lnTo>
                  <a:close/>
                </a:path>
                <a:path w="1325245" h="1397000">
                  <a:moveTo>
                    <a:pt x="590931" y="1219581"/>
                  </a:moveTo>
                  <a:lnTo>
                    <a:pt x="534035" y="1209167"/>
                  </a:lnTo>
                  <a:lnTo>
                    <a:pt x="436499" y="1207008"/>
                  </a:lnTo>
                  <a:lnTo>
                    <a:pt x="215646" y="1211453"/>
                  </a:lnTo>
                  <a:lnTo>
                    <a:pt x="140462" y="1209929"/>
                  </a:lnTo>
                  <a:lnTo>
                    <a:pt x="66294" y="1175639"/>
                  </a:lnTo>
                  <a:lnTo>
                    <a:pt x="38862" y="1102233"/>
                  </a:lnTo>
                  <a:lnTo>
                    <a:pt x="37211" y="1004697"/>
                  </a:lnTo>
                  <a:lnTo>
                    <a:pt x="40513" y="898017"/>
                  </a:lnTo>
                  <a:lnTo>
                    <a:pt x="33274" y="856361"/>
                  </a:lnTo>
                  <a:lnTo>
                    <a:pt x="635" y="994918"/>
                  </a:lnTo>
                  <a:lnTo>
                    <a:pt x="1016" y="1073531"/>
                  </a:lnTo>
                  <a:lnTo>
                    <a:pt x="16764" y="1178814"/>
                  </a:lnTo>
                  <a:lnTo>
                    <a:pt x="72898" y="1230376"/>
                  </a:lnTo>
                  <a:lnTo>
                    <a:pt x="193421" y="1246505"/>
                  </a:lnTo>
                  <a:lnTo>
                    <a:pt x="285623" y="1247013"/>
                  </a:lnTo>
                  <a:lnTo>
                    <a:pt x="402971" y="1245616"/>
                  </a:lnTo>
                  <a:lnTo>
                    <a:pt x="578231" y="1244219"/>
                  </a:lnTo>
                  <a:lnTo>
                    <a:pt x="588518" y="1241298"/>
                  </a:lnTo>
                  <a:lnTo>
                    <a:pt x="590931" y="1219581"/>
                  </a:lnTo>
                  <a:close/>
                </a:path>
                <a:path w="1325245" h="1397000">
                  <a:moveTo>
                    <a:pt x="773684" y="260858"/>
                  </a:moveTo>
                  <a:lnTo>
                    <a:pt x="772160" y="222885"/>
                  </a:lnTo>
                  <a:lnTo>
                    <a:pt x="770382" y="188722"/>
                  </a:lnTo>
                  <a:lnTo>
                    <a:pt x="772414" y="108077"/>
                  </a:lnTo>
                  <a:lnTo>
                    <a:pt x="770890" y="68326"/>
                  </a:lnTo>
                  <a:lnTo>
                    <a:pt x="764286" y="35179"/>
                  </a:lnTo>
                  <a:lnTo>
                    <a:pt x="741680" y="87630"/>
                  </a:lnTo>
                  <a:lnTo>
                    <a:pt x="732282" y="172974"/>
                  </a:lnTo>
                  <a:lnTo>
                    <a:pt x="735965" y="259969"/>
                  </a:lnTo>
                  <a:lnTo>
                    <a:pt x="752348" y="316992"/>
                  </a:lnTo>
                  <a:lnTo>
                    <a:pt x="768985" y="294894"/>
                  </a:lnTo>
                  <a:lnTo>
                    <a:pt x="773684" y="260858"/>
                  </a:lnTo>
                  <a:close/>
                </a:path>
                <a:path w="1325245" h="1397000">
                  <a:moveTo>
                    <a:pt x="1115441" y="550672"/>
                  </a:moveTo>
                  <a:lnTo>
                    <a:pt x="1103122" y="495554"/>
                  </a:lnTo>
                  <a:lnTo>
                    <a:pt x="1073150" y="447675"/>
                  </a:lnTo>
                  <a:lnTo>
                    <a:pt x="1028573" y="415290"/>
                  </a:lnTo>
                  <a:lnTo>
                    <a:pt x="972820" y="406400"/>
                  </a:lnTo>
                  <a:lnTo>
                    <a:pt x="909320" y="429133"/>
                  </a:lnTo>
                  <a:lnTo>
                    <a:pt x="848614" y="466471"/>
                  </a:lnTo>
                  <a:lnTo>
                    <a:pt x="804926" y="478917"/>
                  </a:lnTo>
                  <a:lnTo>
                    <a:pt x="778764" y="446659"/>
                  </a:lnTo>
                  <a:lnTo>
                    <a:pt x="770509" y="349631"/>
                  </a:lnTo>
                  <a:lnTo>
                    <a:pt x="573659" y="344805"/>
                  </a:lnTo>
                  <a:lnTo>
                    <a:pt x="584327" y="265811"/>
                  </a:lnTo>
                  <a:lnTo>
                    <a:pt x="607441" y="225171"/>
                  </a:lnTo>
                  <a:lnTo>
                    <a:pt x="630682" y="193294"/>
                  </a:lnTo>
                  <a:lnTo>
                    <a:pt x="641858" y="140335"/>
                  </a:lnTo>
                  <a:lnTo>
                    <a:pt x="623570" y="64262"/>
                  </a:lnTo>
                  <a:lnTo>
                    <a:pt x="575183" y="17272"/>
                  </a:lnTo>
                  <a:lnTo>
                    <a:pt x="511302" y="0"/>
                  </a:lnTo>
                  <a:lnTo>
                    <a:pt x="446405" y="12700"/>
                  </a:lnTo>
                  <a:lnTo>
                    <a:pt x="394843" y="55753"/>
                  </a:lnTo>
                  <a:lnTo>
                    <a:pt x="371348" y="129794"/>
                  </a:lnTo>
                  <a:lnTo>
                    <a:pt x="379476" y="188468"/>
                  </a:lnTo>
                  <a:lnTo>
                    <a:pt x="402844" y="223139"/>
                  </a:lnTo>
                  <a:lnTo>
                    <a:pt x="427355" y="264541"/>
                  </a:lnTo>
                  <a:lnTo>
                    <a:pt x="438658" y="343281"/>
                  </a:lnTo>
                  <a:lnTo>
                    <a:pt x="340741" y="346837"/>
                  </a:lnTo>
                  <a:lnTo>
                    <a:pt x="258699" y="344678"/>
                  </a:lnTo>
                  <a:lnTo>
                    <a:pt x="192024" y="342265"/>
                  </a:lnTo>
                  <a:lnTo>
                    <a:pt x="139814" y="345440"/>
                  </a:lnTo>
                  <a:lnTo>
                    <a:pt x="101346" y="360045"/>
                  </a:lnTo>
                  <a:lnTo>
                    <a:pt x="75692" y="391541"/>
                  </a:lnTo>
                  <a:lnTo>
                    <a:pt x="62230" y="445770"/>
                  </a:lnTo>
                  <a:lnTo>
                    <a:pt x="60071" y="528574"/>
                  </a:lnTo>
                  <a:lnTo>
                    <a:pt x="68580" y="645414"/>
                  </a:lnTo>
                  <a:lnTo>
                    <a:pt x="114808" y="633730"/>
                  </a:lnTo>
                  <a:lnTo>
                    <a:pt x="152781" y="611632"/>
                  </a:lnTo>
                  <a:lnTo>
                    <a:pt x="198120" y="595630"/>
                  </a:lnTo>
                  <a:lnTo>
                    <a:pt x="266573" y="602361"/>
                  </a:lnTo>
                  <a:lnTo>
                    <a:pt x="338074" y="645541"/>
                  </a:lnTo>
                  <a:lnTo>
                    <a:pt x="374269" y="714502"/>
                  </a:lnTo>
                  <a:lnTo>
                    <a:pt x="375793" y="792861"/>
                  </a:lnTo>
                  <a:lnTo>
                    <a:pt x="343281" y="864362"/>
                  </a:lnTo>
                  <a:lnTo>
                    <a:pt x="277241" y="912368"/>
                  </a:lnTo>
                  <a:lnTo>
                    <a:pt x="207518" y="924052"/>
                  </a:lnTo>
                  <a:lnTo>
                    <a:pt x="158369" y="908685"/>
                  </a:lnTo>
                  <a:lnTo>
                    <a:pt x="116840" y="885317"/>
                  </a:lnTo>
                  <a:lnTo>
                    <a:pt x="70231" y="872871"/>
                  </a:lnTo>
                  <a:lnTo>
                    <a:pt x="65405" y="920877"/>
                  </a:lnTo>
                  <a:lnTo>
                    <a:pt x="63119" y="979932"/>
                  </a:lnTo>
                  <a:lnTo>
                    <a:pt x="62992" y="1039368"/>
                  </a:lnTo>
                  <a:lnTo>
                    <a:pt x="64770" y="1088644"/>
                  </a:lnTo>
                  <a:lnTo>
                    <a:pt x="79883" y="1144016"/>
                  </a:lnTo>
                  <a:lnTo>
                    <a:pt x="116332" y="1174623"/>
                  </a:lnTo>
                  <a:lnTo>
                    <a:pt x="173977" y="1186942"/>
                  </a:lnTo>
                  <a:lnTo>
                    <a:pt x="253111" y="1187577"/>
                  </a:lnTo>
                  <a:lnTo>
                    <a:pt x="353441" y="1183259"/>
                  </a:lnTo>
                  <a:lnTo>
                    <a:pt x="475107" y="1180465"/>
                  </a:lnTo>
                  <a:lnTo>
                    <a:pt x="617982" y="1186053"/>
                  </a:lnTo>
                  <a:lnTo>
                    <a:pt x="619760" y="1396746"/>
                  </a:lnTo>
                  <a:lnTo>
                    <a:pt x="650494" y="1390396"/>
                  </a:lnTo>
                  <a:lnTo>
                    <a:pt x="671322" y="1373886"/>
                  </a:lnTo>
                  <a:lnTo>
                    <a:pt x="690753" y="1345692"/>
                  </a:lnTo>
                  <a:lnTo>
                    <a:pt x="717169" y="1304163"/>
                  </a:lnTo>
                  <a:lnTo>
                    <a:pt x="740283" y="1272286"/>
                  </a:lnTo>
                  <a:lnTo>
                    <a:pt x="762508" y="1243330"/>
                  </a:lnTo>
                  <a:lnTo>
                    <a:pt x="782574" y="1214755"/>
                  </a:lnTo>
                  <a:lnTo>
                    <a:pt x="799211" y="1184148"/>
                  </a:lnTo>
                  <a:lnTo>
                    <a:pt x="895731" y="1182751"/>
                  </a:lnTo>
                  <a:lnTo>
                    <a:pt x="991235" y="1153922"/>
                  </a:lnTo>
                  <a:lnTo>
                    <a:pt x="1009650" y="1027557"/>
                  </a:lnTo>
                  <a:lnTo>
                    <a:pt x="1010031" y="904494"/>
                  </a:lnTo>
                  <a:lnTo>
                    <a:pt x="949833" y="905891"/>
                  </a:lnTo>
                  <a:lnTo>
                    <a:pt x="889254" y="905129"/>
                  </a:lnTo>
                  <a:lnTo>
                    <a:pt x="835152" y="894334"/>
                  </a:lnTo>
                  <a:lnTo>
                    <a:pt x="794639" y="865759"/>
                  </a:lnTo>
                  <a:lnTo>
                    <a:pt x="773176" y="815086"/>
                  </a:lnTo>
                  <a:lnTo>
                    <a:pt x="765175" y="747141"/>
                  </a:lnTo>
                  <a:lnTo>
                    <a:pt x="769620" y="679323"/>
                  </a:lnTo>
                  <a:lnTo>
                    <a:pt x="785495" y="629539"/>
                  </a:lnTo>
                  <a:lnTo>
                    <a:pt x="841756" y="615950"/>
                  </a:lnTo>
                  <a:lnTo>
                    <a:pt x="931545" y="675005"/>
                  </a:lnTo>
                  <a:lnTo>
                    <a:pt x="1012698" y="678053"/>
                  </a:lnTo>
                  <a:lnTo>
                    <a:pt x="1073531" y="650113"/>
                  </a:lnTo>
                  <a:lnTo>
                    <a:pt x="1106678" y="604901"/>
                  </a:lnTo>
                  <a:lnTo>
                    <a:pt x="1115441" y="550672"/>
                  </a:lnTo>
                  <a:close/>
                </a:path>
                <a:path w="1325245" h="1397000">
                  <a:moveTo>
                    <a:pt x="1325245" y="931799"/>
                  </a:moveTo>
                  <a:lnTo>
                    <a:pt x="1317371" y="912622"/>
                  </a:lnTo>
                  <a:lnTo>
                    <a:pt x="1316355" y="906272"/>
                  </a:lnTo>
                  <a:lnTo>
                    <a:pt x="1280795" y="903859"/>
                  </a:lnTo>
                  <a:lnTo>
                    <a:pt x="1035939" y="904494"/>
                  </a:lnTo>
                  <a:lnTo>
                    <a:pt x="1041146" y="928878"/>
                  </a:lnTo>
                  <a:lnTo>
                    <a:pt x="1051179" y="937895"/>
                  </a:lnTo>
                  <a:lnTo>
                    <a:pt x="1087501" y="938403"/>
                  </a:lnTo>
                  <a:lnTo>
                    <a:pt x="1171702" y="937514"/>
                  </a:lnTo>
                  <a:lnTo>
                    <a:pt x="1252855" y="940054"/>
                  </a:lnTo>
                  <a:lnTo>
                    <a:pt x="1292860" y="938657"/>
                  </a:lnTo>
                  <a:lnTo>
                    <a:pt x="1325245" y="931799"/>
                  </a:lnTo>
                  <a:close/>
                </a:path>
              </a:pathLst>
            </a:custGeom>
            <a:solidFill>
              <a:srgbClr val="FDFD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0533888" y="4587240"/>
              <a:ext cx="1786889" cy="1612265"/>
            </a:xfrm>
            <a:custGeom>
              <a:avLst/>
              <a:gdLst/>
              <a:ahLst/>
              <a:cxnLst/>
              <a:rect l="l" t="t" r="r" b="b"/>
              <a:pathLst>
                <a:path w="1786890" h="1612264">
                  <a:moveTo>
                    <a:pt x="1593595" y="0"/>
                  </a:moveTo>
                  <a:lnTo>
                    <a:pt x="1551685" y="19050"/>
                  </a:lnTo>
                  <a:lnTo>
                    <a:pt x="1543050" y="69342"/>
                  </a:lnTo>
                  <a:lnTo>
                    <a:pt x="1546352" y="146685"/>
                  </a:lnTo>
                  <a:lnTo>
                    <a:pt x="1540636" y="246761"/>
                  </a:lnTo>
                  <a:lnTo>
                    <a:pt x="1485010" y="248412"/>
                  </a:lnTo>
                  <a:lnTo>
                    <a:pt x="1402841" y="249047"/>
                  </a:lnTo>
                  <a:lnTo>
                    <a:pt x="924178" y="246507"/>
                  </a:lnTo>
                  <a:lnTo>
                    <a:pt x="796289" y="246125"/>
                  </a:lnTo>
                  <a:lnTo>
                    <a:pt x="676782" y="246634"/>
                  </a:lnTo>
                  <a:lnTo>
                    <a:pt x="571500" y="248158"/>
                  </a:lnTo>
                  <a:lnTo>
                    <a:pt x="486282" y="251079"/>
                  </a:lnTo>
                  <a:lnTo>
                    <a:pt x="399541" y="262127"/>
                  </a:lnTo>
                  <a:lnTo>
                    <a:pt x="369950" y="415544"/>
                  </a:lnTo>
                  <a:lnTo>
                    <a:pt x="366902" y="521970"/>
                  </a:lnTo>
                  <a:lnTo>
                    <a:pt x="368045" y="632333"/>
                  </a:lnTo>
                  <a:lnTo>
                    <a:pt x="370712" y="734695"/>
                  </a:lnTo>
                  <a:lnTo>
                    <a:pt x="372236" y="817118"/>
                  </a:lnTo>
                  <a:lnTo>
                    <a:pt x="316102" y="793242"/>
                  </a:lnTo>
                  <a:lnTo>
                    <a:pt x="270890" y="761619"/>
                  </a:lnTo>
                  <a:lnTo>
                    <a:pt x="216915" y="739521"/>
                  </a:lnTo>
                  <a:lnTo>
                    <a:pt x="135000" y="744347"/>
                  </a:lnTo>
                  <a:lnTo>
                    <a:pt x="59816" y="782827"/>
                  </a:lnTo>
                  <a:lnTo>
                    <a:pt x="14858" y="847344"/>
                  </a:lnTo>
                  <a:lnTo>
                    <a:pt x="0" y="924940"/>
                  </a:lnTo>
                  <a:lnTo>
                    <a:pt x="15112" y="1002664"/>
                  </a:lnTo>
                  <a:lnTo>
                    <a:pt x="59943" y="1067689"/>
                  </a:lnTo>
                  <a:lnTo>
                    <a:pt x="134746" y="1107059"/>
                  </a:lnTo>
                  <a:lnTo>
                    <a:pt x="216407" y="1112265"/>
                  </a:lnTo>
                  <a:lnTo>
                    <a:pt x="271017" y="1089787"/>
                  </a:lnTo>
                  <a:lnTo>
                    <a:pt x="316483" y="1057783"/>
                  </a:lnTo>
                  <a:lnTo>
                    <a:pt x="370712" y="1034161"/>
                  </a:lnTo>
                  <a:lnTo>
                    <a:pt x="368680" y="1371600"/>
                  </a:lnTo>
                  <a:lnTo>
                    <a:pt x="366013" y="1504696"/>
                  </a:lnTo>
                  <a:lnTo>
                    <a:pt x="370077" y="1547495"/>
                  </a:lnTo>
                  <a:lnTo>
                    <a:pt x="456945" y="1607185"/>
                  </a:lnTo>
                  <a:lnTo>
                    <a:pt x="620902" y="1612011"/>
                  </a:lnTo>
                  <a:lnTo>
                    <a:pt x="747776" y="1610740"/>
                  </a:lnTo>
                  <a:lnTo>
                    <a:pt x="910589" y="1609725"/>
                  </a:lnTo>
                  <a:lnTo>
                    <a:pt x="969771" y="1590548"/>
                  </a:lnTo>
                  <a:lnTo>
                    <a:pt x="960501" y="1543304"/>
                  </a:lnTo>
                  <a:lnTo>
                    <a:pt x="922019" y="1484122"/>
                  </a:lnTo>
                  <a:lnTo>
                    <a:pt x="893571" y="1428623"/>
                  </a:lnTo>
                  <a:lnTo>
                    <a:pt x="892809" y="1359535"/>
                  </a:lnTo>
                  <a:lnTo>
                    <a:pt x="917447" y="1303401"/>
                  </a:lnTo>
                  <a:lnTo>
                    <a:pt x="960119" y="1263142"/>
                  </a:lnTo>
                  <a:lnTo>
                    <a:pt x="1014094" y="1241806"/>
                  </a:lnTo>
                  <a:lnTo>
                    <a:pt x="1096898" y="1245743"/>
                  </a:lnTo>
                  <a:lnTo>
                    <a:pt x="1159255" y="1284605"/>
                  </a:lnTo>
                  <a:lnTo>
                    <a:pt x="1196212" y="1346073"/>
                  </a:lnTo>
                  <a:lnTo>
                    <a:pt x="1202689" y="1417320"/>
                  </a:lnTo>
                  <a:lnTo>
                    <a:pt x="1173860" y="1486154"/>
                  </a:lnTo>
                  <a:lnTo>
                    <a:pt x="1164716" y="1496949"/>
                  </a:lnTo>
                  <a:lnTo>
                    <a:pt x="1153794" y="1508887"/>
                  </a:lnTo>
                  <a:lnTo>
                    <a:pt x="1143507" y="1521206"/>
                  </a:lnTo>
                  <a:lnTo>
                    <a:pt x="1136141" y="1533525"/>
                  </a:lnTo>
                  <a:lnTo>
                    <a:pt x="1127125" y="1556893"/>
                  </a:lnTo>
                  <a:lnTo>
                    <a:pt x="1125092" y="1572640"/>
                  </a:lnTo>
                  <a:lnTo>
                    <a:pt x="1128902" y="1586357"/>
                  </a:lnTo>
                  <a:lnTo>
                    <a:pt x="1136903" y="1603756"/>
                  </a:lnTo>
                  <a:lnTo>
                    <a:pt x="1233169" y="1610740"/>
                  </a:lnTo>
                  <a:lnTo>
                    <a:pt x="1344802" y="1612138"/>
                  </a:lnTo>
                  <a:lnTo>
                    <a:pt x="1559052" y="1609725"/>
                  </a:lnTo>
                  <a:lnTo>
                    <a:pt x="1654555" y="1598168"/>
                  </a:lnTo>
                  <a:lnTo>
                    <a:pt x="1756663" y="1512951"/>
                  </a:lnTo>
                  <a:lnTo>
                    <a:pt x="1783206" y="1360424"/>
                  </a:lnTo>
                  <a:lnTo>
                    <a:pt x="1786254" y="786384"/>
                  </a:lnTo>
                  <a:lnTo>
                    <a:pt x="1786381" y="521843"/>
                  </a:lnTo>
                  <a:lnTo>
                    <a:pt x="1785873" y="398525"/>
                  </a:lnTo>
                  <a:lnTo>
                    <a:pt x="1784603" y="289179"/>
                  </a:lnTo>
                  <a:lnTo>
                    <a:pt x="1782698" y="200151"/>
                  </a:lnTo>
                  <a:lnTo>
                    <a:pt x="1776221" y="107442"/>
                  </a:lnTo>
                  <a:lnTo>
                    <a:pt x="1707133" y="35051"/>
                  </a:lnTo>
                  <a:lnTo>
                    <a:pt x="1651888" y="9144"/>
                  </a:lnTo>
                  <a:lnTo>
                    <a:pt x="1593595" y="0"/>
                  </a:lnTo>
                  <a:close/>
                </a:path>
              </a:pathLst>
            </a:custGeom>
            <a:solidFill>
              <a:srgbClr val="C5434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0562843" y="4861560"/>
              <a:ext cx="1721485" cy="1311910"/>
            </a:xfrm>
            <a:custGeom>
              <a:avLst/>
              <a:gdLst/>
              <a:ahLst/>
              <a:cxnLst/>
              <a:rect l="l" t="t" r="r" b="b"/>
              <a:pathLst>
                <a:path w="1721484" h="1311910">
                  <a:moveTo>
                    <a:pt x="794638" y="0"/>
                  </a:moveTo>
                  <a:lnTo>
                    <a:pt x="688339" y="0"/>
                  </a:lnTo>
                  <a:lnTo>
                    <a:pt x="592327" y="762"/>
                  </a:lnTo>
                  <a:lnTo>
                    <a:pt x="510158" y="2286"/>
                  </a:lnTo>
                  <a:lnTo>
                    <a:pt x="397636" y="18161"/>
                  </a:lnTo>
                  <a:lnTo>
                    <a:pt x="373633" y="92075"/>
                  </a:lnTo>
                  <a:lnTo>
                    <a:pt x="377316" y="237489"/>
                  </a:lnTo>
                  <a:lnTo>
                    <a:pt x="379856" y="366522"/>
                  </a:lnTo>
                  <a:lnTo>
                    <a:pt x="375792" y="488314"/>
                  </a:lnTo>
                  <a:lnTo>
                    <a:pt x="358901" y="557656"/>
                  </a:lnTo>
                  <a:lnTo>
                    <a:pt x="354964" y="565785"/>
                  </a:lnTo>
                  <a:lnTo>
                    <a:pt x="352298" y="572388"/>
                  </a:lnTo>
                  <a:lnTo>
                    <a:pt x="340995" y="574548"/>
                  </a:lnTo>
                  <a:lnTo>
                    <a:pt x="311276" y="569213"/>
                  </a:lnTo>
                  <a:lnTo>
                    <a:pt x="280288" y="553212"/>
                  </a:lnTo>
                  <a:lnTo>
                    <a:pt x="247903" y="528192"/>
                  </a:lnTo>
                  <a:lnTo>
                    <a:pt x="207009" y="505460"/>
                  </a:lnTo>
                  <a:lnTo>
                    <a:pt x="76961" y="514223"/>
                  </a:lnTo>
                  <a:lnTo>
                    <a:pt x="1777" y="615950"/>
                  </a:lnTo>
                  <a:lnTo>
                    <a:pt x="0" y="680085"/>
                  </a:lnTo>
                  <a:lnTo>
                    <a:pt x="22351" y="740028"/>
                  </a:lnTo>
                  <a:lnTo>
                    <a:pt x="69087" y="786002"/>
                  </a:lnTo>
                  <a:lnTo>
                    <a:pt x="140207" y="807974"/>
                  </a:lnTo>
                  <a:lnTo>
                    <a:pt x="215137" y="795527"/>
                  </a:lnTo>
                  <a:lnTo>
                    <a:pt x="267588" y="761745"/>
                  </a:lnTo>
                  <a:lnTo>
                    <a:pt x="312038" y="734694"/>
                  </a:lnTo>
                  <a:lnTo>
                    <a:pt x="363474" y="742314"/>
                  </a:lnTo>
                  <a:lnTo>
                    <a:pt x="376808" y="797178"/>
                  </a:lnTo>
                  <a:lnTo>
                    <a:pt x="376935" y="894588"/>
                  </a:lnTo>
                  <a:lnTo>
                    <a:pt x="371094" y="1013205"/>
                  </a:lnTo>
                  <a:lnTo>
                    <a:pt x="366522" y="1132204"/>
                  </a:lnTo>
                  <a:lnTo>
                    <a:pt x="370458" y="1230376"/>
                  </a:lnTo>
                  <a:lnTo>
                    <a:pt x="452500" y="1303909"/>
                  </a:lnTo>
                  <a:lnTo>
                    <a:pt x="567054" y="1311402"/>
                  </a:lnTo>
                  <a:lnTo>
                    <a:pt x="702182" y="1311655"/>
                  </a:lnTo>
                  <a:lnTo>
                    <a:pt x="826134" y="1307211"/>
                  </a:lnTo>
                  <a:lnTo>
                    <a:pt x="907287" y="1300734"/>
                  </a:lnTo>
                  <a:lnTo>
                    <a:pt x="883284" y="1251077"/>
                  </a:lnTo>
                  <a:lnTo>
                    <a:pt x="851280" y="1208024"/>
                  </a:lnTo>
                  <a:lnTo>
                    <a:pt x="829309" y="1153667"/>
                  </a:lnTo>
                  <a:lnTo>
                    <a:pt x="835151" y="1070482"/>
                  </a:lnTo>
                  <a:lnTo>
                    <a:pt x="874140" y="995934"/>
                  </a:lnTo>
                  <a:lnTo>
                    <a:pt x="938529" y="950722"/>
                  </a:lnTo>
                  <a:lnTo>
                    <a:pt x="1015746" y="935481"/>
                  </a:lnTo>
                  <a:lnTo>
                    <a:pt x="1093088" y="950340"/>
                  </a:lnTo>
                  <a:lnTo>
                    <a:pt x="1158112" y="995806"/>
                  </a:lnTo>
                  <a:lnTo>
                    <a:pt x="1198117" y="1072261"/>
                  </a:lnTo>
                  <a:lnTo>
                    <a:pt x="1203959" y="1153032"/>
                  </a:lnTo>
                  <a:lnTo>
                    <a:pt x="1182497" y="1207642"/>
                  </a:lnTo>
                  <a:lnTo>
                    <a:pt x="1151001" y="1252219"/>
                  </a:lnTo>
                  <a:lnTo>
                    <a:pt x="1126616" y="1302765"/>
                  </a:lnTo>
                  <a:lnTo>
                    <a:pt x="1208912" y="1306194"/>
                  </a:lnTo>
                  <a:lnTo>
                    <a:pt x="1326769" y="1308100"/>
                  </a:lnTo>
                  <a:lnTo>
                    <a:pt x="1454403" y="1306702"/>
                  </a:lnTo>
                  <a:lnTo>
                    <a:pt x="1565909" y="1300479"/>
                  </a:lnTo>
                  <a:lnTo>
                    <a:pt x="1635505" y="1287652"/>
                  </a:lnTo>
                  <a:lnTo>
                    <a:pt x="1693799" y="1239265"/>
                  </a:lnTo>
                  <a:lnTo>
                    <a:pt x="1721357" y="1166367"/>
                  </a:lnTo>
                  <a:lnTo>
                    <a:pt x="1715770" y="1086230"/>
                  </a:lnTo>
                  <a:lnTo>
                    <a:pt x="1674495" y="1016380"/>
                  </a:lnTo>
                  <a:lnTo>
                    <a:pt x="1594992" y="973963"/>
                  </a:lnTo>
                  <a:lnTo>
                    <a:pt x="1538604" y="952753"/>
                  </a:lnTo>
                  <a:lnTo>
                    <a:pt x="1513204" y="920750"/>
                  </a:lnTo>
                  <a:lnTo>
                    <a:pt x="1506854" y="871981"/>
                  </a:lnTo>
                  <a:lnTo>
                    <a:pt x="1507998" y="706247"/>
                  </a:lnTo>
                  <a:lnTo>
                    <a:pt x="1513077" y="396239"/>
                  </a:lnTo>
                  <a:lnTo>
                    <a:pt x="1514221" y="291718"/>
                  </a:lnTo>
                  <a:lnTo>
                    <a:pt x="1514221" y="190373"/>
                  </a:lnTo>
                  <a:lnTo>
                    <a:pt x="1512442" y="94234"/>
                  </a:lnTo>
                  <a:lnTo>
                    <a:pt x="1508632" y="5714"/>
                  </a:lnTo>
                  <a:lnTo>
                    <a:pt x="907287" y="507"/>
                  </a:lnTo>
                  <a:lnTo>
                    <a:pt x="794638" y="0"/>
                  </a:lnTo>
                  <a:close/>
                </a:path>
              </a:pathLst>
            </a:custGeom>
            <a:solidFill>
              <a:srgbClr val="FFFCFD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1114531" y="4995672"/>
              <a:ext cx="835025" cy="819785"/>
            </a:xfrm>
            <a:custGeom>
              <a:avLst/>
              <a:gdLst/>
              <a:ahLst/>
              <a:cxnLst/>
              <a:rect l="l" t="t" r="r" b="b"/>
              <a:pathLst>
                <a:path w="835025" h="819785">
                  <a:moveTo>
                    <a:pt x="576452" y="0"/>
                  </a:moveTo>
                  <a:lnTo>
                    <a:pt x="495173" y="5587"/>
                  </a:lnTo>
                  <a:lnTo>
                    <a:pt x="419608" y="32257"/>
                  </a:lnTo>
                  <a:lnTo>
                    <a:pt x="324103" y="125475"/>
                  </a:lnTo>
                  <a:lnTo>
                    <a:pt x="286258" y="185800"/>
                  </a:lnTo>
                  <a:lnTo>
                    <a:pt x="195834" y="200660"/>
                  </a:lnTo>
                  <a:lnTo>
                    <a:pt x="118237" y="236600"/>
                  </a:lnTo>
                  <a:lnTo>
                    <a:pt x="57276" y="291718"/>
                  </a:lnTo>
                  <a:lnTo>
                    <a:pt x="16637" y="364108"/>
                  </a:lnTo>
                  <a:lnTo>
                    <a:pt x="0" y="451865"/>
                  </a:lnTo>
                  <a:lnTo>
                    <a:pt x="3556" y="513461"/>
                  </a:lnTo>
                  <a:lnTo>
                    <a:pt x="18034" y="566927"/>
                  </a:lnTo>
                  <a:lnTo>
                    <a:pt x="42291" y="613410"/>
                  </a:lnTo>
                  <a:lnTo>
                    <a:pt x="74929" y="653923"/>
                  </a:lnTo>
                  <a:lnTo>
                    <a:pt x="165989" y="762635"/>
                  </a:lnTo>
                  <a:lnTo>
                    <a:pt x="169291" y="780541"/>
                  </a:lnTo>
                  <a:lnTo>
                    <a:pt x="171069" y="792861"/>
                  </a:lnTo>
                  <a:lnTo>
                    <a:pt x="173482" y="804290"/>
                  </a:lnTo>
                  <a:lnTo>
                    <a:pt x="178943" y="819785"/>
                  </a:lnTo>
                  <a:lnTo>
                    <a:pt x="218694" y="809625"/>
                  </a:lnTo>
                  <a:lnTo>
                    <a:pt x="234696" y="795781"/>
                  </a:lnTo>
                  <a:lnTo>
                    <a:pt x="245872" y="778255"/>
                  </a:lnTo>
                  <a:lnTo>
                    <a:pt x="271145" y="756792"/>
                  </a:lnTo>
                  <a:lnTo>
                    <a:pt x="296164" y="746632"/>
                  </a:lnTo>
                  <a:lnTo>
                    <a:pt x="358521" y="733298"/>
                  </a:lnTo>
                  <a:lnTo>
                    <a:pt x="391541" y="722249"/>
                  </a:lnTo>
                  <a:lnTo>
                    <a:pt x="454151" y="685926"/>
                  </a:lnTo>
                  <a:lnTo>
                    <a:pt x="488569" y="648969"/>
                  </a:lnTo>
                  <a:lnTo>
                    <a:pt x="513969" y="608964"/>
                  </a:lnTo>
                  <a:lnTo>
                    <a:pt x="549656" y="563244"/>
                  </a:lnTo>
                  <a:lnTo>
                    <a:pt x="572135" y="584835"/>
                  </a:lnTo>
                  <a:lnTo>
                    <a:pt x="596392" y="605663"/>
                  </a:lnTo>
                  <a:lnTo>
                    <a:pt x="624713" y="622553"/>
                  </a:lnTo>
                  <a:lnTo>
                    <a:pt x="659384" y="632078"/>
                  </a:lnTo>
                  <a:lnTo>
                    <a:pt x="671195" y="551433"/>
                  </a:lnTo>
                  <a:lnTo>
                    <a:pt x="684022" y="532256"/>
                  </a:lnTo>
                  <a:lnTo>
                    <a:pt x="719074" y="503047"/>
                  </a:lnTo>
                  <a:lnTo>
                    <a:pt x="781558" y="439292"/>
                  </a:lnTo>
                  <a:lnTo>
                    <a:pt x="819403" y="369442"/>
                  </a:lnTo>
                  <a:lnTo>
                    <a:pt x="834771" y="296925"/>
                  </a:lnTo>
                  <a:lnTo>
                    <a:pt x="829818" y="225298"/>
                  </a:lnTo>
                  <a:lnTo>
                    <a:pt x="806831" y="157987"/>
                  </a:lnTo>
                  <a:lnTo>
                    <a:pt x="767842" y="98298"/>
                  </a:lnTo>
                  <a:lnTo>
                    <a:pt x="714883" y="49783"/>
                  </a:lnTo>
                  <a:lnTo>
                    <a:pt x="650494" y="15875"/>
                  </a:lnTo>
                  <a:lnTo>
                    <a:pt x="576452" y="0"/>
                  </a:lnTo>
                  <a:close/>
                </a:path>
              </a:pathLst>
            </a:custGeom>
            <a:solidFill>
              <a:srgbClr val="C5434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145012" y="4622291"/>
              <a:ext cx="1146810" cy="1249680"/>
            </a:xfrm>
            <a:custGeom>
              <a:avLst/>
              <a:gdLst/>
              <a:ahLst/>
              <a:cxnLst/>
              <a:rect l="l" t="t" r="r" b="b"/>
              <a:pathLst>
                <a:path w="1146809" h="1249679">
                  <a:moveTo>
                    <a:pt x="477139" y="925957"/>
                  </a:moveTo>
                  <a:lnTo>
                    <a:pt x="383413" y="896239"/>
                  </a:lnTo>
                  <a:lnTo>
                    <a:pt x="316357" y="843661"/>
                  </a:lnTo>
                  <a:lnTo>
                    <a:pt x="273304" y="772287"/>
                  </a:lnTo>
                  <a:lnTo>
                    <a:pt x="251333" y="686308"/>
                  </a:lnTo>
                  <a:lnTo>
                    <a:pt x="247904" y="589788"/>
                  </a:lnTo>
                  <a:lnTo>
                    <a:pt x="154813" y="609727"/>
                  </a:lnTo>
                  <a:lnTo>
                    <a:pt x="82677" y="652907"/>
                  </a:lnTo>
                  <a:lnTo>
                    <a:pt x="32258" y="713486"/>
                  </a:lnTo>
                  <a:lnTo>
                    <a:pt x="4445" y="785114"/>
                  </a:lnTo>
                  <a:lnTo>
                    <a:pt x="0" y="862076"/>
                  </a:lnTo>
                  <a:lnTo>
                    <a:pt x="19685" y="938022"/>
                  </a:lnTo>
                  <a:lnTo>
                    <a:pt x="64262" y="1006983"/>
                  </a:lnTo>
                  <a:lnTo>
                    <a:pt x="82296" y="1024890"/>
                  </a:lnTo>
                  <a:lnTo>
                    <a:pt x="97155" y="1035939"/>
                  </a:lnTo>
                  <a:lnTo>
                    <a:pt x="112268" y="1045464"/>
                  </a:lnTo>
                  <a:lnTo>
                    <a:pt x="131445" y="1058672"/>
                  </a:lnTo>
                  <a:lnTo>
                    <a:pt x="156210" y="1081532"/>
                  </a:lnTo>
                  <a:lnTo>
                    <a:pt x="161544" y="1097407"/>
                  </a:lnTo>
                  <a:lnTo>
                    <a:pt x="162433" y="1115949"/>
                  </a:lnTo>
                  <a:lnTo>
                    <a:pt x="173990" y="1146429"/>
                  </a:lnTo>
                  <a:lnTo>
                    <a:pt x="241300" y="1099820"/>
                  </a:lnTo>
                  <a:lnTo>
                    <a:pt x="267081" y="1084707"/>
                  </a:lnTo>
                  <a:lnTo>
                    <a:pt x="276352" y="1085088"/>
                  </a:lnTo>
                  <a:lnTo>
                    <a:pt x="294132" y="1085215"/>
                  </a:lnTo>
                  <a:lnTo>
                    <a:pt x="345694" y="1068959"/>
                  </a:lnTo>
                  <a:lnTo>
                    <a:pt x="390779" y="1046226"/>
                  </a:lnTo>
                  <a:lnTo>
                    <a:pt x="428498" y="1015111"/>
                  </a:lnTo>
                  <a:lnTo>
                    <a:pt x="457581" y="975233"/>
                  </a:lnTo>
                  <a:lnTo>
                    <a:pt x="477139" y="925957"/>
                  </a:lnTo>
                  <a:close/>
                </a:path>
                <a:path w="1146809" h="1249679">
                  <a:moveTo>
                    <a:pt x="776097" y="631063"/>
                  </a:moveTo>
                  <a:lnTo>
                    <a:pt x="732028" y="514350"/>
                  </a:lnTo>
                  <a:lnTo>
                    <a:pt x="637794" y="432562"/>
                  </a:lnTo>
                  <a:lnTo>
                    <a:pt x="517779" y="401320"/>
                  </a:lnTo>
                  <a:lnTo>
                    <a:pt x="455549" y="409448"/>
                  </a:lnTo>
                  <a:lnTo>
                    <a:pt x="395859" y="435991"/>
                  </a:lnTo>
                  <a:lnTo>
                    <a:pt x="341884" y="482854"/>
                  </a:lnTo>
                  <a:lnTo>
                    <a:pt x="296418" y="551942"/>
                  </a:lnTo>
                  <a:lnTo>
                    <a:pt x="339979" y="576199"/>
                  </a:lnTo>
                  <a:lnTo>
                    <a:pt x="429514" y="627634"/>
                  </a:lnTo>
                  <a:lnTo>
                    <a:pt x="490728" y="696214"/>
                  </a:lnTo>
                  <a:lnTo>
                    <a:pt x="522351" y="784860"/>
                  </a:lnTo>
                  <a:lnTo>
                    <a:pt x="523494" y="896493"/>
                  </a:lnTo>
                  <a:lnTo>
                    <a:pt x="605917" y="963803"/>
                  </a:lnTo>
                  <a:lnTo>
                    <a:pt x="624332" y="885444"/>
                  </a:lnTo>
                  <a:lnTo>
                    <a:pt x="653288" y="860044"/>
                  </a:lnTo>
                  <a:lnTo>
                    <a:pt x="693674" y="837311"/>
                  </a:lnTo>
                  <a:lnTo>
                    <a:pt x="746125" y="767588"/>
                  </a:lnTo>
                  <a:lnTo>
                    <a:pt x="771906" y="697865"/>
                  </a:lnTo>
                  <a:lnTo>
                    <a:pt x="776097" y="631063"/>
                  </a:lnTo>
                  <a:close/>
                </a:path>
                <a:path w="1146809" h="1249679">
                  <a:moveTo>
                    <a:pt x="1146429" y="933831"/>
                  </a:moveTo>
                  <a:lnTo>
                    <a:pt x="1146175" y="817245"/>
                  </a:lnTo>
                  <a:lnTo>
                    <a:pt x="1140968" y="256032"/>
                  </a:lnTo>
                  <a:lnTo>
                    <a:pt x="1141222" y="182753"/>
                  </a:lnTo>
                  <a:lnTo>
                    <a:pt x="1135380" y="113284"/>
                  </a:lnTo>
                  <a:lnTo>
                    <a:pt x="1113155" y="56388"/>
                  </a:lnTo>
                  <a:lnTo>
                    <a:pt x="1069848" y="16891"/>
                  </a:lnTo>
                  <a:lnTo>
                    <a:pt x="1000633" y="0"/>
                  </a:lnTo>
                  <a:lnTo>
                    <a:pt x="968883" y="5842"/>
                  </a:lnTo>
                  <a:lnTo>
                    <a:pt x="959358" y="1064006"/>
                  </a:lnTo>
                  <a:lnTo>
                    <a:pt x="961263" y="1110234"/>
                  </a:lnTo>
                  <a:lnTo>
                    <a:pt x="969645" y="1141603"/>
                  </a:lnTo>
                  <a:lnTo>
                    <a:pt x="988949" y="1162685"/>
                  </a:lnTo>
                  <a:lnTo>
                    <a:pt x="1023620" y="1178306"/>
                  </a:lnTo>
                  <a:lnTo>
                    <a:pt x="1063879" y="1193800"/>
                  </a:lnTo>
                  <a:lnTo>
                    <a:pt x="1087882" y="1207897"/>
                  </a:lnTo>
                  <a:lnTo>
                    <a:pt x="1135634" y="1249426"/>
                  </a:lnTo>
                  <a:lnTo>
                    <a:pt x="1140714" y="1203071"/>
                  </a:lnTo>
                  <a:lnTo>
                    <a:pt x="1144016" y="1131697"/>
                  </a:lnTo>
                  <a:lnTo>
                    <a:pt x="1145794" y="1040257"/>
                  </a:lnTo>
                  <a:lnTo>
                    <a:pt x="1146429" y="933831"/>
                  </a:lnTo>
                  <a:close/>
                </a:path>
              </a:pathLst>
            </a:custGeom>
            <a:solidFill>
              <a:srgbClr val="FFFCFD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25428" y="5215127"/>
              <a:ext cx="213359" cy="30175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468356" y="2690494"/>
              <a:ext cx="1790064" cy="811530"/>
            </a:xfrm>
            <a:custGeom>
              <a:avLst/>
              <a:gdLst/>
              <a:ahLst/>
              <a:cxnLst/>
              <a:rect l="l" t="t" r="r" b="b"/>
              <a:pathLst>
                <a:path w="1790065" h="811529">
                  <a:moveTo>
                    <a:pt x="1701292" y="40894"/>
                  </a:moveTo>
                  <a:lnTo>
                    <a:pt x="1679575" y="25908"/>
                  </a:lnTo>
                  <a:lnTo>
                    <a:pt x="1651381" y="11430"/>
                  </a:lnTo>
                  <a:lnTo>
                    <a:pt x="1621536" y="2794"/>
                  </a:lnTo>
                  <a:lnTo>
                    <a:pt x="1589278" y="127"/>
                  </a:lnTo>
                  <a:lnTo>
                    <a:pt x="1554226" y="3683"/>
                  </a:lnTo>
                  <a:lnTo>
                    <a:pt x="1478534" y="36703"/>
                  </a:lnTo>
                  <a:lnTo>
                    <a:pt x="1431671" y="95885"/>
                  </a:lnTo>
                  <a:lnTo>
                    <a:pt x="1413510" y="168783"/>
                  </a:lnTo>
                  <a:lnTo>
                    <a:pt x="1424051" y="242951"/>
                  </a:lnTo>
                  <a:lnTo>
                    <a:pt x="1463294" y="306070"/>
                  </a:lnTo>
                  <a:lnTo>
                    <a:pt x="1530985" y="345821"/>
                  </a:lnTo>
                  <a:lnTo>
                    <a:pt x="1606550" y="355854"/>
                  </a:lnTo>
                  <a:lnTo>
                    <a:pt x="1659382" y="341122"/>
                  </a:lnTo>
                  <a:lnTo>
                    <a:pt x="1699895" y="314579"/>
                  </a:lnTo>
                  <a:lnTo>
                    <a:pt x="1578737" y="314579"/>
                  </a:lnTo>
                  <a:lnTo>
                    <a:pt x="1509522" y="290576"/>
                  </a:lnTo>
                  <a:lnTo>
                    <a:pt x="1467993" y="240284"/>
                  </a:lnTo>
                  <a:lnTo>
                    <a:pt x="1454023" y="176784"/>
                  </a:lnTo>
                  <a:lnTo>
                    <a:pt x="1467866" y="113411"/>
                  </a:lnTo>
                  <a:lnTo>
                    <a:pt x="1509522" y="63754"/>
                  </a:lnTo>
                  <a:lnTo>
                    <a:pt x="1579118" y="40894"/>
                  </a:lnTo>
                  <a:lnTo>
                    <a:pt x="1701292" y="40894"/>
                  </a:lnTo>
                  <a:close/>
                </a:path>
                <a:path w="1790065" h="811529">
                  <a:moveTo>
                    <a:pt x="1789684" y="450088"/>
                  </a:moveTo>
                  <a:lnTo>
                    <a:pt x="1789557" y="433578"/>
                  </a:lnTo>
                  <a:lnTo>
                    <a:pt x="1787271" y="324612"/>
                  </a:lnTo>
                  <a:lnTo>
                    <a:pt x="1784858" y="285750"/>
                  </a:lnTo>
                  <a:lnTo>
                    <a:pt x="1743456" y="285750"/>
                  </a:lnTo>
                  <a:lnTo>
                    <a:pt x="1744345" y="365506"/>
                  </a:lnTo>
                  <a:lnTo>
                    <a:pt x="1745996" y="453898"/>
                  </a:lnTo>
                  <a:lnTo>
                    <a:pt x="1746504" y="533527"/>
                  </a:lnTo>
                  <a:lnTo>
                    <a:pt x="1744091" y="612267"/>
                  </a:lnTo>
                  <a:lnTo>
                    <a:pt x="1667637" y="697992"/>
                  </a:lnTo>
                  <a:lnTo>
                    <a:pt x="1596517" y="703072"/>
                  </a:lnTo>
                  <a:lnTo>
                    <a:pt x="1518920" y="701675"/>
                  </a:lnTo>
                  <a:lnTo>
                    <a:pt x="1388491" y="697484"/>
                  </a:lnTo>
                  <a:lnTo>
                    <a:pt x="1298575" y="683387"/>
                  </a:lnTo>
                  <a:lnTo>
                    <a:pt x="1190244" y="619125"/>
                  </a:lnTo>
                  <a:lnTo>
                    <a:pt x="1146683" y="565531"/>
                  </a:lnTo>
                  <a:lnTo>
                    <a:pt x="1093597" y="495427"/>
                  </a:lnTo>
                  <a:lnTo>
                    <a:pt x="1154684" y="478028"/>
                  </a:lnTo>
                  <a:lnTo>
                    <a:pt x="1201801" y="453898"/>
                  </a:lnTo>
                  <a:lnTo>
                    <a:pt x="1227709" y="414274"/>
                  </a:lnTo>
                  <a:lnTo>
                    <a:pt x="1225677" y="365506"/>
                  </a:lnTo>
                  <a:lnTo>
                    <a:pt x="1225042" y="350774"/>
                  </a:lnTo>
                  <a:lnTo>
                    <a:pt x="1189609" y="333629"/>
                  </a:lnTo>
                  <a:lnTo>
                    <a:pt x="1178306" y="331724"/>
                  </a:lnTo>
                  <a:lnTo>
                    <a:pt x="1156081" y="327787"/>
                  </a:lnTo>
                  <a:lnTo>
                    <a:pt x="1118235" y="328676"/>
                  </a:lnTo>
                  <a:lnTo>
                    <a:pt x="1069975" y="331724"/>
                  </a:lnTo>
                  <a:lnTo>
                    <a:pt x="1062355" y="250190"/>
                  </a:lnTo>
                  <a:lnTo>
                    <a:pt x="1005078" y="249936"/>
                  </a:lnTo>
                  <a:lnTo>
                    <a:pt x="988441" y="243586"/>
                  </a:lnTo>
                  <a:lnTo>
                    <a:pt x="975106" y="223901"/>
                  </a:lnTo>
                  <a:lnTo>
                    <a:pt x="962914" y="223901"/>
                  </a:lnTo>
                  <a:lnTo>
                    <a:pt x="1032510" y="97790"/>
                  </a:lnTo>
                  <a:lnTo>
                    <a:pt x="1055497" y="59817"/>
                  </a:lnTo>
                  <a:lnTo>
                    <a:pt x="1062990" y="20574"/>
                  </a:lnTo>
                  <a:lnTo>
                    <a:pt x="1062990" y="11430"/>
                  </a:lnTo>
                  <a:lnTo>
                    <a:pt x="295148" y="11430"/>
                  </a:lnTo>
                  <a:lnTo>
                    <a:pt x="268351" y="3683"/>
                  </a:lnTo>
                  <a:lnTo>
                    <a:pt x="154940" y="16129"/>
                  </a:lnTo>
                  <a:lnTo>
                    <a:pt x="42037" y="129794"/>
                  </a:lnTo>
                  <a:lnTo>
                    <a:pt x="4064" y="195834"/>
                  </a:lnTo>
                  <a:lnTo>
                    <a:pt x="0" y="265303"/>
                  </a:lnTo>
                  <a:lnTo>
                    <a:pt x="24003" y="330454"/>
                  </a:lnTo>
                  <a:lnTo>
                    <a:pt x="70104" y="383413"/>
                  </a:lnTo>
                  <a:lnTo>
                    <a:pt x="132588" y="416560"/>
                  </a:lnTo>
                  <a:lnTo>
                    <a:pt x="205359" y="422275"/>
                  </a:lnTo>
                  <a:lnTo>
                    <a:pt x="282702" y="392557"/>
                  </a:lnTo>
                  <a:lnTo>
                    <a:pt x="304546" y="377698"/>
                  </a:lnTo>
                  <a:lnTo>
                    <a:pt x="303022" y="365506"/>
                  </a:lnTo>
                  <a:lnTo>
                    <a:pt x="307975" y="368554"/>
                  </a:lnTo>
                  <a:lnTo>
                    <a:pt x="312801" y="369824"/>
                  </a:lnTo>
                  <a:lnTo>
                    <a:pt x="307594" y="375666"/>
                  </a:lnTo>
                  <a:lnTo>
                    <a:pt x="304546" y="377698"/>
                  </a:lnTo>
                  <a:lnTo>
                    <a:pt x="311531" y="433578"/>
                  </a:lnTo>
                  <a:lnTo>
                    <a:pt x="313055" y="524002"/>
                  </a:lnTo>
                  <a:lnTo>
                    <a:pt x="312166" y="619125"/>
                  </a:lnTo>
                  <a:lnTo>
                    <a:pt x="313944" y="695071"/>
                  </a:lnTo>
                  <a:lnTo>
                    <a:pt x="336804" y="768858"/>
                  </a:lnTo>
                  <a:lnTo>
                    <a:pt x="387604" y="802640"/>
                  </a:lnTo>
                  <a:lnTo>
                    <a:pt x="460629" y="811530"/>
                  </a:lnTo>
                  <a:lnTo>
                    <a:pt x="550291" y="811022"/>
                  </a:lnTo>
                  <a:lnTo>
                    <a:pt x="626745" y="807212"/>
                  </a:lnTo>
                  <a:lnTo>
                    <a:pt x="702945" y="794766"/>
                  </a:lnTo>
                  <a:lnTo>
                    <a:pt x="826389" y="736473"/>
                  </a:lnTo>
                  <a:lnTo>
                    <a:pt x="852424" y="703707"/>
                  </a:lnTo>
                  <a:lnTo>
                    <a:pt x="863854" y="690753"/>
                  </a:lnTo>
                  <a:lnTo>
                    <a:pt x="884682" y="673862"/>
                  </a:lnTo>
                  <a:lnTo>
                    <a:pt x="896112" y="665861"/>
                  </a:lnTo>
                  <a:lnTo>
                    <a:pt x="963549" y="606044"/>
                  </a:lnTo>
                  <a:lnTo>
                    <a:pt x="1003173" y="554990"/>
                  </a:lnTo>
                  <a:lnTo>
                    <a:pt x="1025398" y="617474"/>
                  </a:lnTo>
                  <a:lnTo>
                    <a:pt x="1125347" y="727964"/>
                  </a:lnTo>
                  <a:lnTo>
                    <a:pt x="1266190" y="792099"/>
                  </a:lnTo>
                  <a:lnTo>
                    <a:pt x="1355598" y="802767"/>
                  </a:lnTo>
                  <a:lnTo>
                    <a:pt x="1448181" y="803529"/>
                  </a:lnTo>
                  <a:lnTo>
                    <a:pt x="1542542" y="802513"/>
                  </a:lnTo>
                  <a:lnTo>
                    <a:pt x="1613154" y="803021"/>
                  </a:lnTo>
                  <a:lnTo>
                    <a:pt x="1655318" y="797560"/>
                  </a:lnTo>
                  <a:lnTo>
                    <a:pt x="1742821" y="713486"/>
                  </a:lnTo>
                  <a:lnTo>
                    <a:pt x="1788922" y="560451"/>
                  </a:lnTo>
                  <a:lnTo>
                    <a:pt x="1789684" y="450088"/>
                  </a:lnTo>
                  <a:close/>
                </a:path>
              </a:pathLst>
            </a:custGeom>
            <a:solidFill>
              <a:srgbClr val="F4A05D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47093" y="2934462"/>
              <a:ext cx="206121" cy="7061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1473433" y="2940304"/>
              <a:ext cx="29209" cy="635"/>
            </a:xfrm>
            <a:custGeom>
              <a:avLst/>
              <a:gdLst/>
              <a:ahLst/>
              <a:cxnLst/>
              <a:rect l="l" t="t" r="r" b="b"/>
              <a:pathLst>
                <a:path w="29209" h="635">
                  <a:moveTo>
                    <a:pt x="23495" y="0"/>
                  </a:moveTo>
                  <a:lnTo>
                    <a:pt x="0" y="126"/>
                  </a:lnTo>
                  <a:lnTo>
                    <a:pt x="28701" y="126"/>
                  </a:lnTo>
                  <a:lnTo>
                    <a:pt x="23495" y="0"/>
                  </a:lnTo>
                  <a:close/>
                </a:path>
              </a:pathLst>
            </a:custGeom>
            <a:solidFill>
              <a:srgbClr val="F4A05D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47473" y="2685415"/>
              <a:ext cx="205740" cy="11696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0763504" y="2287523"/>
              <a:ext cx="1492885" cy="414655"/>
            </a:xfrm>
            <a:custGeom>
              <a:avLst/>
              <a:gdLst/>
              <a:ahLst/>
              <a:cxnLst/>
              <a:rect l="l" t="t" r="r" b="b"/>
              <a:pathLst>
                <a:path w="1492884" h="414655">
                  <a:moveTo>
                    <a:pt x="1492504" y="113284"/>
                  </a:moveTo>
                  <a:lnTo>
                    <a:pt x="1479042" y="67945"/>
                  </a:lnTo>
                  <a:lnTo>
                    <a:pt x="1451356" y="35814"/>
                  </a:lnTo>
                  <a:lnTo>
                    <a:pt x="1435862" y="17907"/>
                  </a:lnTo>
                  <a:lnTo>
                    <a:pt x="1379982" y="3175"/>
                  </a:lnTo>
                  <a:lnTo>
                    <a:pt x="1368425" y="127"/>
                  </a:lnTo>
                  <a:lnTo>
                    <a:pt x="1280668" y="0"/>
                  </a:lnTo>
                  <a:lnTo>
                    <a:pt x="1176528" y="3175"/>
                  </a:lnTo>
                  <a:lnTo>
                    <a:pt x="1086993" y="1397"/>
                  </a:lnTo>
                  <a:lnTo>
                    <a:pt x="964946" y="127"/>
                  </a:lnTo>
                  <a:lnTo>
                    <a:pt x="848741" y="5715"/>
                  </a:lnTo>
                  <a:lnTo>
                    <a:pt x="776351" y="24638"/>
                  </a:lnTo>
                  <a:lnTo>
                    <a:pt x="741553" y="65024"/>
                  </a:lnTo>
                  <a:lnTo>
                    <a:pt x="720217" y="23749"/>
                  </a:lnTo>
                  <a:lnTo>
                    <a:pt x="661797" y="5334"/>
                  </a:lnTo>
                  <a:lnTo>
                    <a:pt x="598424" y="1397"/>
                  </a:lnTo>
                  <a:lnTo>
                    <a:pt x="586613" y="762"/>
                  </a:lnTo>
                  <a:lnTo>
                    <a:pt x="361442" y="1397"/>
                  </a:lnTo>
                  <a:lnTo>
                    <a:pt x="207899" y="1016"/>
                  </a:lnTo>
                  <a:lnTo>
                    <a:pt x="105791" y="9398"/>
                  </a:lnTo>
                  <a:lnTo>
                    <a:pt x="43307" y="34798"/>
                  </a:lnTo>
                  <a:lnTo>
                    <a:pt x="11557" y="74803"/>
                  </a:lnTo>
                  <a:lnTo>
                    <a:pt x="1397" y="127254"/>
                  </a:lnTo>
                  <a:lnTo>
                    <a:pt x="4064" y="189738"/>
                  </a:lnTo>
                  <a:lnTo>
                    <a:pt x="10668" y="259969"/>
                  </a:lnTo>
                  <a:lnTo>
                    <a:pt x="12319" y="335661"/>
                  </a:lnTo>
                  <a:lnTo>
                    <a:pt x="0" y="414401"/>
                  </a:lnTo>
                  <a:lnTo>
                    <a:pt x="767842" y="414401"/>
                  </a:lnTo>
                  <a:lnTo>
                    <a:pt x="767969" y="355346"/>
                  </a:lnTo>
                  <a:lnTo>
                    <a:pt x="766318" y="259969"/>
                  </a:lnTo>
                  <a:lnTo>
                    <a:pt x="766191" y="164592"/>
                  </a:lnTo>
                  <a:lnTo>
                    <a:pt x="772668" y="107061"/>
                  </a:lnTo>
                  <a:lnTo>
                    <a:pt x="790321" y="69469"/>
                  </a:lnTo>
                  <a:lnTo>
                    <a:pt x="797433" y="65024"/>
                  </a:lnTo>
                  <a:lnTo>
                    <a:pt x="823976" y="47879"/>
                  </a:lnTo>
                  <a:lnTo>
                    <a:pt x="878332" y="37973"/>
                  </a:lnTo>
                  <a:lnTo>
                    <a:pt x="957961" y="35814"/>
                  </a:lnTo>
                  <a:lnTo>
                    <a:pt x="1211961" y="38989"/>
                  </a:lnTo>
                  <a:lnTo>
                    <a:pt x="1341120" y="43180"/>
                  </a:lnTo>
                  <a:lnTo>
                    <a:pt x="1409065" y="55245"/>
                  </a:lnTo>
                  <a:lnTo>
                    <a:pt x="1441704" y="100711"/>
                  </a:lnTo>
                  <a:lnTo>
                    <a:pt x="1446911" y="132715"/>
                  </a:lnTo>
                  <a:lnTo>
                    <a:pt x="1471930" y="169926"/>
                  </a:lnTo>
                  <a:lnTo>
                    <a:pt x="1481836" y="158877"/>
                  </a:lnTo>
                  <a:lnTo>
                    <a:pt x="1491107" y="141732"/>
                  </a:lnTo>
                  <a:lnTo>
                    <a:pt x="1492504" y="113284"/>
                  </a:lnTo>
                  <a:close/>
                </a:path>
              </a:pathLst>
            </a:custGeom>
            <a:solidFill>
              <a:srgbClr val="F4A05D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10571988" y="2322575"/>
              <a:ext cx="1091565" cy="1069975"/>
            </a:xfrm>
            <a:custGeom>
              <a:avLst/>
              <a:gdLst/>
              <a:ahLst/>
              <a:cxnLst/>
              <a:rect l="l" t="t" r="r" b="b"/>
              <a:pathLst>
                <a:path w="1091565" h="1069975">
                  <a:moveTo>
                    <a:pt x="913003" y="280797"/>
                  </a:moveTo>
                  <a:lnTo>
                    <a:pt x="910590" y="155194"/>
                  </a:lnTo>
                  <a:lnTo>
                    <a:pt x="910209" y="94107"/>
                  </a:lnTo>
                  <a:lnTo>
                    <a:pt x="876808" y="20066"/>
                  </a:lnTo>
                  <a:lnTo>
                    <a:pt x="751840" y="1905"/>
                  </a:lnTo>
                  <a:lnTo>
                    <a:pt x="637667" y="0"/>
                  </a:lnTo>
                  <a:lnTo>
                    <a:pt x="511683" y="1270"/>
                  </a:lnTo>
                  <a:lnTo>
                    <a:pt x="403479" y="6858"/>
                  </a:lnTo>
                  <a:lnTo>
                    <a:pt x="313817" y="62738"/>
                  </a:lnTo>
                  <a:lnTo>
                    <a:pt x="302133" y="144907"/>
                  </a:lnTo>
                  <a:lnTo>
                    <a:pt x="300355" y="250698"/>
                  </a:lnTo>
                  <a:lnTo>
                    <a:pt x="300863" y="365887"/>
                  </a:lnTo>
                  <a:lnTo>
                    <a:pt x="296164" y="476631"/>
                  </a:lnTo>
                  <a:lnTo>
                    <a:pt x="239776" y="458851"/>
                  </a:lnTo>
                  <a:lnTo>
                    <a:pt x="204978" y="432816"/>
                  </a:lnTo>
                  <a:lnTo>
                    <a:pt x="168783" y="412115"/>
                  </a:lnTo>
                  <a:lnTo>
                    <a:pt x="108204" y="410591"/>
                  </a:lnTo>
                  <a:lnTo>
                    <a:pt x="35306" y="445897"/>
                  </a:lnTo>
                  <a:lnTo>
                    <a:pt x="0" y="510032"/>
                  </a:lnTo>
                  <a:lnTo>
                    <a:pt x="1016" y="583565"/>
                  </a:lnTo>
                  <a:lnTo>
                    <a:pt x="37211" y="647065"/>
                  </a:lnTo>
                  <a:lnTo>
                    <a:pt x="107188" y="681355"/>
                  </a:lnTo>
                  <a:lnTo>
                    <a:pt x="163195" y="678688"/>
                  </a:lnTo>
                  <a:lnTo>
                    <a:pt x="202692" y="658114"/>
                  </a:lnTo>
                  <a:lnTo>
                    <a:pt x="241173" y="632714"/>
                  </a:lnTo>
                  <a:lnTo>
                    <a:pt x="293751" y="615315"/>
                  </a:lnTo>
                  <a:lnTo>
                    <a:pt x="304038" y="740410"/>
                  </a:lnTo>
                  <a:lnTo>
                    <a:pt x="305308" y="841502"/>
                  </a:lnTo>
                  <a:lnTo>
                    <a:pt x="303530" y="920877"/>
                  </a:lnTo>
                  <a:lnTo>
                    <a:pt x="304673" y="980567"/>
                  </a:lnTo>
                  <a:lnTo>
                    <a:pt x="314706" y="1023112"/>
                  </a:lnTo>
                  <a:lnTo>
                    <a:pt x="339725" y="1050671"/>
                  </a:lnTo>
                  <a:lnTo>
                    <a:pt x="385699" y="1065276"/>
                  </a:lnTo>
                  <a:lnTo>
                    <a:pt x="458470" y="1069467"/>
                  </a:lnTo>
                  <a:lnTo>
                    <a:pt x="533781" y="1069340"/>
                  </a:lnTo>
                  <a:lnTo>
                    <a:pt x="664972" y="1053211"/>
                  </a:lnTo>
                  <a:lnTo>
                    <a:pt x="771398" y="998093"/>
                  </a:lnTo>
                  <a:lnTo>
                    <a:pt x="852805" y="910336"/>
                  </a:lnTo>
                  <a:lnTo>
                    <a:pt x="877824" y="863219"/>
                  </a:lnTo>
                  <a:lnTo>
                    <a:pt x="812292" y="849376"/>
                  </a:lnTo>
                  <a:lnTo>
                    <a:pt x="765937" y="821436"/>
                  </a:lnTo>
                  <a:lnTo>
                    <a:pt x="742061" y="776478"/>
                  </a:lnTo>
                  <a:lnTo>
                    <a:pt x="744093" y="711835"/>
                  </a:lnTo>
                  <a:lnTo>
                    <a:pt x="786511" y="702945"/>
                  </a:lnTo>
                  <a:lnTo>
                    <a:pt x="823087" y="699008"/>
                  </a:lnTo>
                  <a:lnTo>
                    <a:pt x="860933" y="698119"/>
                  </a:lnTo>
                  <a:lnTo>
                    <a:pt x="907034" y="698246"/>
                  </a:lnTo>
                  <a:lnTo>
                    <a:pt x="911733" y="665734"/>
                  </a:lnTo>
                  <a:lnTo>
                    <a:pt x="907923" y="655955"/>
                  </a:lnTo>
                  <a:lnTo>
                    <a:pt x="893318" y="654558"/>
                  </a:lnTo>
                  <a:lnTo>
                    <a:pt x="866013" y="647319"/>
                  </a:lnTo>
                  <a:lnTo>
                    <a:pt x="814070" y="593217"/>
                  </a:lnTo>
                  <a:lnTo>
                    <a:pt x="833120" y="526415"/>
                  </a:lnTo>
                  <a:lnTo>
                    <a:pt x="879475" y="458470"/>
                  </a:lnTo>
                  <a:lnTo>
                    <a:pt x="909447" y="400685"/>
                  </a:lnTo>
                  <a:lnTo>
                    <a:pt x="913003" y="347726"/>
                  </a:lnTo>
                  <a:lnTo>
                    <a:pt x="913003" y="280797"/>
                  </a:lnTo>
                  <a:close/>
                </a:path>
                <a:path w="1091565" h="1069975">
                  <a:moveTo>
                    <a:pt x="1091184" y="753364"/>
                  </a:moveTo>
                  <a:lnTo>
                    <a:pt x="1055497" y="734060"/>
                  </a:lnTo>
                  <a:lnTo>
                    <a:pt x="980948" y="729234"/>
                  </a:lnTo>
                  <a:lnTo>
                    <a:pt x="893318" y="734060"/>
                  </a:lnTo>
                  <a:lnTo>
                    <a:pt x="818896" y="743458"/>
                  </a:lnTo>
                  <a:lnTo>
                    <a:pt x="783717" y="752602"/>
                  </a:lnTo>
                  <a:lnTo>
                    <a:pt x="782701" y="773811"/>
                  </a:lnTo>
                  <a:lnTo>
                    <a:pt x="807466" y="796036"/>
                  </a:lnTo>
                  <a:lnTo>
                    <a:pt x="845312" y="815086"/>
                  </a:lnTo>
                  <a:lnTo>
                    <a:pt x="883412" y="826516"/>
                  </a:lnTo>
                  <a:lnTo>
                    <a:pt x="932688" y="830199"/>
                  </a:lnTo>
                  <a:lnTo>
                    <a:pt x="981456" y="824484"/>
                  </a:lnTo>
                  <a:lnTo>
                    <a:pt x="1025779" y="811149"/>
                  </a:lnTo>
                  <a:lnTo>
                    <a:pt x="1061720" y="791972"/>
                  </a:lnTo>
                  <a:lnTo>
                    <a:pt x="1091184" y="753364"/>
                  </a:lnTo>
                  <a:close/>
                </a:path>
              </a:pathLst>
            </a:custGeom>
            <a:solidFill>
              <a:srgbClr val="FFFDFC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57076" y="2662428"/>
              <a:ext cx="138683" cy="13258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219688" y="2668524"/>
              <a:ext cx="126490" cy="12954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459479" y="2208276"/>
              <a:ext cx="1424305" cy="1574165"/>
            </a:xfrm>
            <a:custGeom>
              <a:avLst/>
              <a:gdLst/>
              <a:ahLst/>
              <a:cxnLst/>
              <a:rect l="l" t="t" r="r" b="b"/>
              <a:pathLst>
                <a:path w="1424304" h="1574164">
                  <a:moveTo>
                    <a:pt x="1109091" y="0"/>
                  </a:moveTo>
                  <a:lnTo>
                    <a:pt x="931037" y="3937"/>
                  </a:lnTo>
                  <a:lnTo>
                    <a:pt x="866013" y="4825"/>
                  </a:lnTo>
                  <a:lnTo>
                    <a:pt x="818261" y="10795"/>
                  </a:lnTo>
                  <a:lnTo>
                    <a:pt x="779653" y="26289"/>
                  </a:lnTo>
                  <a:lnTo>
                    <a:pt x="742188" y="55372"/>
                  </a:lnTo>
                  <a:lnTo>
                    <a:pt x="683895" y="18033"/>
                  </a:lnTo>
                  <a:lnTo>
                    <a:pt x="601599" y="5079"/>
                  </a:lnTo>
                  <a:lnTo>
                    <a:pt x="503174" y="5460"/>
                  </a:lnTo>
                  <a:lnTo>
                    <a:pt x="395859" y="8127"/>
                  </a:lnTo>
                  <a:lnTo>
                    <a:pt x="298704" y="5333"/>
                  </a:lnTo>
                  <a:lnTo>
                    <a:pt x="210312" y="8254"/>
                  </a:lnTo>
                  <a:lnTo>
                    <a:pt x="138684" y="33781"/>
                  </a:lnTo>
                  <a:lnTo>
                    <a:pt x="91821" y="98805"/>
                  </a:lnTo>
                  <a:lnTo>
                    <a:pt x="81915" y="138938"/>
                  </a:lnTo>
                  <a:lnTo>
                    <a:pt x="76327" y="139953"/>
                  </a:lnTo>
                  <a:lnTo>
                    <a:pt x="51943" y="153416"/>
                  </a:lnTo>
                  <a:lnTo>
                    <a:pt x="14478" y="197103"/>
                  </a:lnTo>
                  <a:lnTo>
                    <a:pt x="635" y="255777"/>
                  </a:lnTo>
                  <a:lnTo>
                    <a:pt x="0" y="328422"/>
                  </a:lnTo>
                  <a:lnTo>
                    <a:pt x="2032" y="413639"/>
                  </a:lnTo>
                  <a:lnTo>
                    <a:pt x="1778" y="1211706"/>
                  </a:lnTo>
                  <a:lnTo>
                    <a:pt x="11557" y="1304417"/>
                  </a:lnTo>
                  <a:lnTo>
                    <a:pt x="99314" y="1413509"/>
                  </a:lnTo>
                  <a:lnTo>
                    <a:pt x="185547" y="1428369"/>
                  </a:lnTo>
                  <a:lnTo>
                    <a:pt x="286385" y="1429384"/>
                  </a:lnTo>
                  <a:lnTo>
                    <a:pt x="488569" y="1429766"/>
                  </a:lnTo>
                  <a:lnTo>
                    <a:pt x="1006983" y="1427860"/>
                  </a:lnTo>
                  <a:lnTo>
                    <a:pt x="1005459" y="1471676"/>
                  </a:lnTo>
                  <a:lnTo>
                    <a:pt x="1004951" y="1510538"/>
                  </a:lnTo>
                  <a:lnTo>
                    <a:pt x="1011682" y="1544574"/>
                  </a:lnTo>
                  <a:lnTo>
                    <a:pt x="1031621" y="1574038"/>
                  </a:lnTo>
                  <a:lnTo>
                    <a:pt x="1064514" y="1572641"/>
                  </a:lnTo>
                  <a:lnTo>
                    <a:pt x="1086104" y="1557147"/>
                  </a:lnTo>
                  <a:lnTo>
                    <a:pt x="1102233" y="1532508"/>
                  </a:lnTo>
                  <a:lnTo>
                    <a:pt x="1118743" y="1504188"/>
                  </a:lnTo>
                  <a:lnTo>
                    <a:pt x="1173226" y="1417447"/>
                  </a:lnTo>
                  <a:lnTo>
                    <a:pt x="1204849" y="1373631"/>
                  </a:lnTo>
                  <a:lnTo>
                    <a:pt x="1238504" y="1356614"/>
                  </a:lnTo>
                  <a:lnTo>
                    <a:pt x="1298575" y="1350645"/>
                  </a:lnTo>
                  <a:lnTo>
                    <a:pt x="1373886" y="1325245"/>
                  </a:lnTo>
                  <a:lnTo>
                    <a:pt x="1411605" y="1267459"/>
                  </a:lnTo>
                  <a:lnTo>
                    <a:pt x="1423924" y="1183258"/>
                  </a:lnTo>
                  <a:lnTo>
                    <a:pt x="1422527" y="1078610"/>
                  </a:lnTo>
                  <a:lnTo>
                    <a:pt x="1419352" y="959612"/>
                  </a:lnTo>
                  <a:lnTo>
                    <a:pt x="1421765" y="874268"/>
                  </a:lnTo>
                  <a:lnTo>
                    <a:pt x="1420749" y="793115"/>
                  </a:lnTo>
                  <a:lnTo>
                    <a:pt x="1404493" y="724534"/>
                  </a:lnTo>
                  <a:lnTo>
                    <a:pt x="1361313" y="676909"/>
                  </a:lnTo>
                  <a:lnTo>
                    <a:pt x="1377569" y="656335"/>
                  </a:lnTo>
                  <a:lnTo>
                    <a:pt x="1414653" y="571626"/>
                  </a:lnTo>
                  <a:lnTo>
                    <a:pt x="1416050" y="506602"/>
                  </a:lnTo>
                  <a:lnTo>
                    <a:pt x="1415796" y="486409"/>
                  </a:lnTo>
                  <a:lnTo>
                    <a:pt x="1416050" y="445516"/>
                  </a:lnTo>
                  <a:lnTo>
                    <a:pt x="1412240" y="433197"/>
                  </a:lnTo>
                  <a:lnTo>
                    <a:pt x="1401445" y="418210"/>
                  </a:lnTo>
                  <a:lnTo>
                    <a:pt x="1387221" y="424815"/>
                  </a:lnTo>
                  <a:lnTo>
                    <a:pt x="1383665" y="424942"/>
                  </a:lnTo>
                  <a:lnTo>
                    <a:pt x="1384300" y="431038"/>
                  </a:lnTo>
                  <a:lnTo>
                    <a:pt x="1382776" y="455041"/>
                  </a:lnTo>
                  <a:lnTo>
                    <a:pt x="1381887" y="498728"/>
                  </a:lnTo>
                  <a:lnTo>
                    <a:pt x="1376045" y="596265"/>
                  </a:lnTo>
                  <a:lnTo>
                    <a:pt x="1301369" y="655066"/>
                  </a:lnTo>
                  <a:lnTo>
                    <a:pt x="1234186" y="660019"/>
                  </a:lnTo>
                  <a:lnTo>
                    <a:pt x="1164082" y="658749"/>
                  </a:lnTo>
                  <a:lnTo>
                    <a:pt x="1105154" y="660273"/>
                  </a:lnTo>
                  <a:lnTo>
                    <a:pt x="1113536" y="711580"/>
                  </a:lnTo>
                  <a:lnTo>
                    <a:pt x="1130300" y="739394"/>
                  </a:lnTo>
                  <a:lnTo>
                    <a:pt x="1146048" y="763016"/>
                  </a:lnTo>
                  <a:lnTo>
                    <a:pt x="1151636" y="801624"/>
                  </a:lnTo>
                  <a:lnTo>
                    <a:pt x="1130300" y="858139"/>
                  </a:lnTo>
                  <a:lnTo>
                    <a:pt x="1084580" y="883793"/>
                  </a:lnTo>
                  <a:lnTo>
                    <a:pt x="1031367" y="881126"/>
                  </a:lnTo>
                  <a:lnTo>
                    <a:pt x="987552" y="852931"/>
                  </a:lnTo>
                  <a:lnTo>
                    <a:pt x="970407" y="801877"/>
                  </a:lnTo>
                  <a:lnTo>
                    <a:pt x="996696" y="730503"/>
                  </a:lnTo>
                  <a:lnTo>
                    <a:pt x="1015746" y="677037"/>
                  </a:lnTo>
                  <a:lnTo>
                    <a:pt x="984631" y="657987"/>
                  </a:lnTo>
                  <a:lnTo>
                    <a:pt x="924560" y="656590"/>
                  </a:lnTo>
                  <a:lnTo>
                    <a:pt x="855980" y="655954"/>
                  </a:lnTo>
                  <a:lnTo>
                    <a:pt x="799846" y="639318"/>
                  </a:lnTo>
                  <a:lnTo>
                    <a:pt x="771779" y="601599"/>
                  </a:lnTo>
                  <a:lnTo>
                    <a:pt x="760349" y="548640"/>
                  </a:lnTo>
                  <a:lnTo>
                    <a:pt x="758698" y="488696"/>
                  </a:lnTo>
                  <a:lnTo>
                    <a:pt x="759841" y="429641"/>
                  </a:lnTo>
                  <a:lnTo>
                    <a:pt x="827786" y="459740"/>
                  </a:lnTo>
                  <a:lnTo>
                    <a:pt x="883158" y="465708"/>
                  </a:lnTo>
                  <a:lnTo>
                    <a:pt x="926211" y="452247"/>
                  </a:lnTo>
                  <a:lnTo>
                    <a:pt x="956691" y="424433"/>
                  </a:lnTo>
                  <a:lnTo>
                    <a:pt x="974852" y="386969"/>
                  </a:lnTo>
                  <a:lnTo>
                    <a:pt x="980821" y="344677"/>
                  </a:lnTo>
                  <a:lnTo>
                    <a:pt x="974344" y="302387"/>
                  </a:lnTo>
                  <a:lnTo>
                    <a:pt x="955802" y="265049"/>
                  </a:lnTo>
                  <a:lnTo>
                    <a:pt x="924941" y="237490"/>
                  </a:lnTo>
                  <a:lnTo>
                    <a:pt x="882015" y="224535"/>
                  </a:lnTo>
                  <a:lnTo>
                    <a:pt x="827151" y="231013"/>
                  </a:lnTo>
                  <a:lnTo>
                    <a:pt x="760095" y="261747"/>
                  </a:lnTo>
                  <a:lnTo>
                    <a:pt x="763016" y="148463"/>
                  </a:lnTo>
                  <a:lnTo>
                    <a:pt x="775970" y="79882"/>
                  </a:lnTo>
                  <a:lnTo>
                    <a:pt x="805688" y="45212"/>
                  </a:lnTo>
                  <a:lnTo>
                    <a:pt x="858139" y="33781"/>
                  </a:lnTo>
                  <a:lnTo>
                    <a:pt x="939927" y="34798"/>
                  </a:lnTo>
                  <a:lnTo>
                    <a:pt x="1057021" y="37592"/>
                  </a:lnTo>
                  <a:lnTo>
                    <a:pt x="1167003" y="33908"/>
                  </a:lnTo>
                  <a:lnTo>
                    <a:pt x="1265555" y="33274"/>
                  </a:lnTo>
                  <a:lnTo>
                    <a:pt x="1340358" y="50800"/>
                  </a:lnTo>
                  <a:lnTo>
                    <a:pt x="1378712" y="101726"/>
                  </a:lnTo>
                  <a:lnTo>
                    <a:pt x="1382268" y="140589"/>
                  </a:lnTo>
                  <a:lnTo>
                    <a:pt x="1380617" y="170815"/>
                  </a:lnTo>
                  <a:lnTo>
                    <a:pt x="1384554" y="193928"/>
                  </a:lnTo>
                  <a:lnTo>
                    <a:pt x="1404747" y="211708"/>
                  </a:lnTo>
                  <a:lnTo>
                    <a:pt x="1417574" y="168275"/>
                  </a:lnTo>
                  <a:lnTo>
                    <a:pt x="1414780" y="117475"/>
                  </a:lnTo>
                  <a:lnTo>
                    <a:pt x="1399159" y="69469"/>
                  </a:lnTo>
                  <a:lnTo>
                    <a:pt x="1373632" y="33908"/>
                  </a:lnTo>
                  <a:lnTo>
                    <a:pt x="1313942" y="11302"/>
                  </a:lnTo>
                  <a:lnTo>
                    <a:pt x="1218692" y="1524"/>
                  </a:lnTo>
                  <a:lnTo>
                    <a:pt x="1109091" y="0"/>
                  </a:lnTo>
                  <a:close/>
                </a:path>
              </a:pathLst>
            </a:custGeom>
            <a:solidFill>
              <a:srgbClr val="C5434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7" name="object 27"/>
            <p:cNvSpPr/>
            <p:nvPr/>
          </p:nvSpPr>
          <p:spPr>
            <a:xfrm>
              <a:off x="3569208" y="2246375"/>
              <a:ext cx="1276985" cy="1503680"/>
            </a:xfrm>
            <a:custGeom>
              <a:avLst/>
              <a:gdLst/>
              <a:ahLst/>
              <a:cxnLst/>
              <a:rect l="l" t="t" r="r" b="b"/>
              <a:pathLst>
                <a:path w="1276985" h="1503679">
                  <a:moveTo>
                    <a:pt x="607822" y="1137031"/>
                  </a:moveTo>
                  <a:lnTo>
                    <a:pt x="603631" y="1039622"/>
                  </a:lnTo>
                  <a:lnTo>
                    <a:pt x="570992" y="1053719"/>
                  </a:lnTo>
                  <a:lnTo>
                    <a:pt x="541147" y="1068324"/>
                  </a:lnTo>
                  <a:lnTo>
                    <a:pt x="507492" y="1076325"/>
                  </a:lnTo>
                  <a:lnTo>
                    <a:pt x="462915" y="1070610"/>
                  </a:lnTo>
                  <a:lnTo>
                    <a:pt x="400431" y="1027684"/>
                  </a:lnTo>
                  <a:lnTo>
                    <a:pt x="376174" y="960501"/>
                  </a:lnTo>
                  <a:lnTo>
                    <a:pt x="391033" y="890524"/>
                  </a:lnTo>
                  <a:lnTo>
                    <a:pt x="446151" y="839470"/>
                  </a:lnTo>
                  <a:lnTo>
                    <a:pt x="493014" y="827278"/>
                  </a:lnTo>
                  <a:lnTo>
                    <a:pt x="531622" y="833247"/>
                  </a:lnTo>
                  <a:lnTo>
                    <a:pt x="605536" y="865632"/>
                  </a:lnTo>
                  <a:lnTo>
                    <a:pt x="607314" y="807339"/>
                  </a:lnTo>
                  <a:lnTo>
                    <a:pt x="597281" y="696468"/>
                  </a:lnTo>
                  <a:lnTo>
                    <a:pt x="524764" y="642620"/>
                  </a:lnTo>
                  <a:lnTo>
                    <a:pt x="468503" y="639826"/>
                  </a:lnTo>
                  <a:lnTo>
                    <a:pt x="409575" y="639953"/>
                  </a:lnTo>
                  <a:lnTo>
                    <a:pt x="356616" y="632714"/>
                  </a:lnTo>
                  <a:lnTo>
                    <a:pt x="358775" y="594741"/>
                  </a:lnTo>
                  <a:lnTo>
                    <a:pt x="371602" y="571373"/>
                  </a:lnTo>
                  <a:lnTo>
                    <a:pt x="386334" y="548386"/>
                  </a:lnTo>
                  <a:lnTo>
                    <a:pt x="394843" y="511429"/>
                  </a:lnTo>
                  <a:lnTo>
                    <a:pt x="369697" y="442595"/>
                  </a:lnTo>
                  <a:lnTo>
                    <a:pt x="307975" y="417576"/>
                  </a:lnTo>
                  <a:lnTo>
                    <a:pt x="244348" y="437134"/>
                  </a:lnTo>
                  <a:lnTo>
                    <a:pt x="213614" y="502031"/>
                  </a:lnTo>
                  <a:lnTo>
                    <a:pt x="221615" y="545211"/>
                  </a:lnTo>
                  <a:lnTo>
                    <a:pt x="239776" y="569722"/>
                  </a:lnTo>
                  <a:lnTo>
                    <a:pt x="254127" y="593344"/>
                  </a:lnTo>
                  <a:lnTo>
                    <a:pt x="250825" y="633857"/>
                  </a:lnTo>
                  <a:lnTo>
                    <a:pt x="160147" y="641985"/>
                  </a:lnTo>
                  <a:lnTo>
                    <a:pt x="80772" y="642366"/>
                  </a:lnTo>
                  <a:lnTo>
                    <a:pt x="24511" y="668401"/>
                  </a:lnTo>
                  <a:lnTo>
                    <a:pt x="3048" y="753491"/>
                  </a:lnTo>
                  <a:lnTo>
                    <a:pt x="3048" y="1162939"/>
                  </a:lnTo>
                  <a:lnTo>
                    <a:pt x="8636" y="1218438"/>
                  </a:lnTo>
                  <a:lnTo>
                    <a:pt x="27559" y="1253744"/>
                  </a:lnTo>
                  <a:lnTo>
                    <a:pt x="62992" y="1272413"/>
                  </a:lnTo>
                  <a:lnTo>
                    <a:pt x="118491" y="1277747"/>
                  </a:lnTo>
                  <a:lnTo>
                    <a:pt x="496316" y="1277747"/>
                  </a:lnTo>
                  <a:lnTo>
                    <a:pt x="567944" y="1260602"/>
                  </a:lnTo>
                  <a:lnTo>
                    <a:pt x="600583" y="1212215"/>
                  </a:lnTo>
                  <a:lnTo>
                    <a:pt x="607822" y="1137031"/>
                  </a:lnTo>
                  <a:close/>
                </a:path>
                <a:path w="1276985" h="1503679">
                  <a:moveTo>
                    <a:pt x="842137" y="312293"/>
                  </a:moveTo>
                  <a:lnTo>
                    <a:pt x="836676" y="275971"/>
                  </a:lnTo>
                  <a:lnTo>
                    <a:pt x="819023" y="246634"/>
                  </a:lnTo>
                  <a:lnTo>
                    <a:pt x="791845" y="226314"/>
                  </a:lnTo>
                  <a:lnTo>
                    <a:pt x="757936" y="217170"/>
                  </a:lnTo>
                  <a:lnTo>
                    <a:pt x="715010" y="223012"/>
                  </a:lnTo>
                  <a:lnTo>
                    <a:pt x="689229" y="240411"/>
                  </a:lnTo>
                  <a:lnTo>
                    <a:pt x="665099" y="255651"/>
                  </a:lnTo>
                  <a:lnTo>
                    <a:pt x="627126" y="255397"/>
                  </a:lnTo>
                  <a:lnTo>
                    <a:pt x="613283" y="181737"/>
                  </a:lnTo>
                  <a:lnTo>
                    <a:pt x="614680" y="69596"/>
                  </a:lnTo>
                  <a:lnTo>
                    <a:pt x="600075" y="32893"/>
                  </a:lnTo>
                  <a:lnTo>
                    <a:pt x="555117" y="10414"/>
                  </a:lnTo>
                  <a:lnTo>
                    <a:pt x="464947" y="3048"/>
                  </a:lnTo>
                  <a:lnTo>
                    <a:pt x="249047" y="0"/>
                  </a:lnTo>
                  <a:lnTo>
                    <a:pt x="129159" y="3683"/>
                  </a:lnTo>
                  <a:lnTo>
                    <a:pt x="54610" y="17780"/>
                  </a:lnTo>
                  <a:lnTo>
                    <a:pt x="12573" y="80391"/>
                  </a:lnTo>
                  <a:lnTo>
                    <a:pt x="0" y="182626"/>
                  </a:lnTo>
                  <a:lnTo>
                    <a:pt x="2667" y="297180"/>
                  </a:lnTo>
                  <a:lnTo>
                    <a:pt x="6731" y="396621"/>
                  </a:lnTo>
                  <a:lnTo>
                    <a:pt x="8890" y="519430"/>
                  </a:lnTo>
                  <a:lnTo>
                    <a:pt x="30734" y="584581"/>
                  </a:lnTo>
                  <a:lnTo>
                    <a:pt x="94361" y="608330"/>
                  </a:lnTo>
                  <a:lnTo>
                    <a:pt x="221996" y="606933"/>
                  </a:lnTo>
                  <a:lnTo>
                    <a:pt x="205359" y="579755"/>
                  </a:lnTo>
                  <a:lnTo>
                    <a:pt x="189357" y="548132"/>
                  </a:lnTo>
                  <a:lnTo>
                    <a:pt x="181356" y="510794"/>
                  </a:lnTo>
                  <a:lnTo>
                    <a:pt x="187960" y="466217"/>
                  </a:lnTo>
                  <a:lnTo>
                    <a:pt x="223393" y="412496"/>
                  </a:lnTo>
                  <a:lnTo>
                    <a:pt x="275971" y="386969"/>
                  </a:lnTo>
                  <a:lnTo>
                    <a:pt x="334010" y="387477"/>
                  </a:lnTo>
                  <a:lnTo>
                    <a:pt x="385826" y="411988"/>
                  </a:lnTo>
                  <a:lnTo>
                    <a:pt x="419608" y="458470"/>
                  </a:lnTo>
                  <a:lnTo>
                    <a:pt x="423926" y="524891"/>
                  </a:lnTo>
                  <a:lnTo>
                    <a:pt x="386842" y="608965"/>
                  </a:lnTo>
                  <a:lnTo>
                    <a:pt x="516636" y="606425"/>
                  </a:lnTo>
                  <a:lnTo>
                    <a:pt x="583946" y="594233"/>
                  </a:lnTo>
                  <a:lnTo>
                    <a:pt x="609473" y="564134"/>
                  </a:lnTo>
                  <a:lnTo>
                    <a:pt x="613664" y="507746"/>
                  </a:lnTo>
                  <a:lnTo>
                    <a:pt x="617220" y="416814"/>
                  </a:lnTo>
                  <a:lnTo>
                    <a:pt x="635000" y="363474"/>
                  </a:lnTo>
                  <a:lnTo>
                    <a:pt x="667258" y="362458"/>
                  </a:lnTo>
                  <a:lnTo>
                    <a:pt x="707390" y="384048"/>
                  </a:lnTo>
                  <a:lnTo>
                    <a:pt x="748284" y="398399"/>
                  </a:lnTo>
                  <a:lnTo>
                    <a:pt x="783971" y="392176"/>
                  </a:lnTo>
                  <a:lnTo>
                    <a:pt x="813435" y="374015"/>
                  </a:lnTo>
                  <a:lnTo>
                    <a:pt x="833755" y="346583"/>
                  </a:lnTo>
                  <a:lnTo>
                    <a:pt x="842137" y="312293"/>
                  </a:lnTo>
                  <a:close/>
                </a:path>
                <a:path w="1276985" h="1503679">
                  <a:moveTo>
                    <a:pt x="1276985" y="827024"/>
                  </a:moveTo>
                  <a:lnTo>
                    <a:pt x="1270889" y="727329"/>
                  </a:lnTo>
                  <a:lnTo>
                    <a:pt x="1248029" y="673608"/>
                  </a:lnTo>
                  <a:lnTo>
                    <a:pt x="1203833" y="652145"/>
                  </a:lnTo>
                  <a:lnTo>
                    <a:pt x="1133348" y="649351"/>
                  </a:lnTo>
                  <a:lnTo>
                    <a:pt x="1032002" y="651383"/>
                  </a:lnTo>
                  <a:lnTo>
                    <a:pt x="1047242" y="680974"/>
                  </a:lnTo>
                  <a:lnTo>
                    <a:pt x="1064006" y="711581"/>
                  </a:lnTo>
                  <a:lnTo>
                    <a:pt x="1074547" y="747268"/>
                  </a:lnTo>
                  <a:lnTo>
                    <a:pt x="1071245" y="792099"/>
                  </a:lnTo>
                  <a:lnTo>
                    <a:pt x="1027557" y="856615"/>
                  </a:lnTo>
                  <a:lnTo>
                    <a:pt x="956691" y="880999"/>
                  </a:lnTo>
                  <a:lnTo>
                    <a:pt x="884174" y="863219"/>
                  </a:lnTo>
                  <a:lnTo>
                    <a:pt x="835914" y="801497"/>
                  </a:lnTo>
                  <a:lnTo>
                    <a:pt x="827278" y="750062"/>
                  </a:lnTo>
                  <a:lnTo>
                    <a:pt x="835914" y="712978"/>
                  </a:lnTo>
                  <a:lnTo>
                    <a:pt x="871347" y="652018"/>
                  </a:lnTo>
                  <a:lnTo>
                    <a:pt x="813435" y="649605"/>
                  </a:lnTo>
                  <a:lnTo>
                    <a:pt x="698119" y="659003"/>
                  </a:lnTo>
                  <a:lnTo>
                    <a:pt x="641477" y="735330"/>
                  </a:lnTo>
                  <a:lnTo>
                    <a:pt x="640715" y="792480"/>
                  </a:lnTo>
                  <a:lnTo>
                    <a:pt x="641477" y="851281"/>
                  </a:lnTo>
                  <a:lnTo>
                    <a:pt x="627888" y="905891"/>
                  </a:lnTo>
                  <a:lnTo>
                    <a:pt x="590296" y="902716"/>
                  </a:lnTo>
                  <a:lnTo>
                    <a:pt x="564769" y="888111"/>
                  </a:lnTo>
                  <a:lnTo>
                    <a:pt x="540131" y="871474"/>
                  </a:lnTo>
                  <a:lnTo>
                    <a:pt x="505206" y="861441"/>
                  </a:lnTo>
                  <a:lnTo>
                    <a:pt x="443230" y="877316"/>
                  </a:lnTo>
                  <a:lnTo>
                    <a:pt x="412750" y="923925"/>
                  </a:lnTo>
                  <a:lnTo>
                    <a:pt x="413385" y="980948"/>
                  </a:lnTo>
                  <a:lnTo>
                    <a:pt x="444246" y="1027430"/>
                  </a:lnTo>
                  <a:lnTo>
                    <a:pt x="504952" y="1043051"/>
                  </a:lnTo>
                  <a:lnTo>
                    <a:pt x="543433" y="1030351"/>
                  </a:lnTo>
                  <a:lnTo>
                    <a:pt x="570611" y="1010539"/>
                  </a:lnTo>
                  <a:lnTo>
                    <a:pt x="597154" y="997585"/>
                  </a:lnTo>
                  <a:lnTo>
                    <a:pt x="633349" y="1005586"/>
                  </a:lnTo>
                  <a:lnTo>
                    <a:pt x="641604" y="1067054"/>
                  </a:lnTo>
                  <a:lnTo>
                    <a:pt x="639826" y="1138428"/>
                  </a:lnTo>
                  <a:lnTo>
                    <a:pt x="642874" y="1206119"/>
                  </a:lnTo>
                  <a:lnTo>
                    <a:pt x="665480" y="1256411"/>
                  </a:lnTo>
                  <a:lnTo>
                    <a:pt x="721614" y="1278763"/>
                  </a:lnTo>
                  <a:lnTo>
                    <a:pt x="793750" y="1278255"/>
                  </a:lnTo>
                  <a:lnTo>
                    <a:pt x="863600" y="1278636"/>
                  </a:lnTo>
                  <a:lnTo>
                    <a:pt x="912876" y="1304036"/>
                  </a:lnTo>
                  <a:lnTo>
                    <a:pt x="929259" y="1340866"/>
                  </a:lnTo>
                  <a:lnTo>
                    <a:pt x="931926" y="1392682"/>
                  </a:lnTo>
                  <a:lnTo>
                    <a:pt x="928751" y="1446149"/>
                  </a:lnTo>
                  <a:lnTo>
                    <a:pt x="927354" y="1487551"/>
                  </a:lnTo>
                  <a:lnTo>
                    <a:pt x="935482" y="1503553"/>
                  </a:lnTo>
                  <a:lnTo>
                    <a:pt x="960882" y="1480578"/>
                  </a:lnTo>
                  <a:lnTo>
                    <a:pt x="1011174" y="1405001"/>
                  </a:lnTo>
                  <a:lnTo>
                    <a:pt x="1030859" y="1370584"/>
                  </a:lnTo>
                  <a:lnTo>
                    <a:pt x="1050925" y="1337056"/>
                  </a:lnTo>
                  <a:lnTo>
                    <a:pt x="1153541" y="1276477"/>
                  </a:lnTo>
                  <a:lnTo>
                    <a:pt x="1220343" y="1273175"/>
                  </a:lnTo>
                  <a:lnTo>
                    <a:pt x="1241806" y="1269873"/>
                  </a:lnTo>
                  <a:lnTo>
                    <a:pt x="1272286" y="1177163"/>
                  </a:lnTo>
                  <a:lnTo>
                    <a:pt x="1275207" y="1097534"/>
                  </a:lnTo>
                  <a:lnTo>
                    <a:pt x="1276350" y="982980"/>
                  </a:lnTo>
                  <a:lnTo>
                    <a:pt x="1276985" y="827024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8" name="object 28"/>
            <p:cNvSpPr/>
            <p:nvPr/>
          </p:nvSpPr>
          <p:spPr>
            <a:xfrm>
              <a:off x="3569208" y="2246376"/>
              <a:ext cx="842644" cy="608965"/>
            </a:xfrm>
            <a:custGeom>
              <a:avLst/>
              <a:gdLst/>
              <a:ahLst/>
              <a:cxnLst/>
              <a:rect l="l" t="t" r="r" b="b"/>
              <a:pathLst>
                <a:path w="842645" h="608964">
                  <a:moveTo>
                    <a:pt x="221995" y="606932"/>
                  </a:moveTo>
                  <a:lnTo>
                    <a:pt x="205358" y="579754"/>
                  </a:lnTo>
                  <a:lnTo>
                    <a:pt x="189356" y="548131"/>
                  </a:lnTo>
                  <a:lnTo>
                    <a:pt x="181355" y="510794"/>
                  </a:lnTo>
                  <a:lnTo>
                    <a:pt x="187959" y="466217"/>
                  </a:lnTo>
                  <a:lnTo>
                    <a:pt x="223392" y="412496"/>
                  </a:lnTo>
                  <a:lnTo>
                    <a:pt x="275970" y="386969"/>
                  </a:lnTo>
                  <a:lnTo>
                    <a:pt x="334009" y="387476"/>
                  </a:lnTo>
                  <a:lnTo>
                    <a:pt x="385825" y="411988"/>
                  </a:lnTo>
                  <a:lnTo>
                    <a:pt x="419607" y="458470"/>
                  </a:lnTo>
                  <a:lnTo>
                    <a:pt x="423925" y="524891"/>
                  </a:lnTo>
                  <a:lnTo>
                    <a:pt x="386841" y="608965"/>
                  </a:lnTo>
                  <a:lnTo>
                    <a:pt x="516636" y="606425"/>
                  </a:lnTo>
                  <a:lnTo>
                    <a:pt x="583945" y="594232"/>
                  </a:lnTo>
                  <a:lnTo>
                    <a:pt x="609472" y="564133"/>
                  </a:lnTo>
                  <a:lnTo>
                    <a:pt x="613663" y="507746"/>
                  </a:lnTo>
                  <a:lnTo>
                    <a:pt x="617219" y="416814"/>
                  </a:lnTo>
                  <a:lnTo>
                    <a:pt x="635000" y="363474"/>
                  </a:lnTo>
                  <a:lnTo>
                    <a:pt x="667257" y="362457"/>
                  </a:lnTo>
                  <a:lnTo>
                    <a:pt x="707389" y="384048"/>
                  </a:lnTo>
                  <a:lnTo>
                    <a:pt x="748283" y="398399"/>
                  </a:lnTo>
                  <a:lnTo>
                    <a:pt x="783970" y="392175"/>
                  </a:lnTo>
                  <a:lnTo>
                    <a:pt x="813434" y="374015"/>
                  </a:lnTo>
                  <a:lnTo>
                    <a:pt x="833754" y="346582"/>
                  </a:lnTo>
                  <a:lnTo>
                    <a:pt x="842137" y="312293"/>
                  </a:lnTo>
                  <a:lnTo>
                    <a:pt x="836676" y="275971"/>
                  </a:lnTo>
                  <a:lnTo>
                    <a:pt x="819022" y="246633"/>
                  </a:lnTo>
                  <a:lnTo>
                    <a:pt x="791844" y="226314"/>
                  </a:lnTo>
                  <a:lnTo>
                    <a:pt x="757936" y="217170"/>
                  </a:lnTo>
                  <a:lnTo>
                    <a:pt x="715009" y="223012"/>
                  </a:lnTo>
                  <a:lnTo>
                    <a:pt x="689228" y="240410"/>
                  </a:lnTo>
                  <a:lnTo>
                    <a:pt x="665099" y="255650"/>
                  </a:lnTo>
                  <a:lnTo>
                    <a:pt x="627126" y="255397"/>
                  </a:lnTo>
                  <a:lnTo>
                    <a:pt x="613282" y="181737"/>
                  </a:lnTo>
                  <a:lnTo>
                    <a:pt x="614171" y="119506"/>
                  </a:lnTo>
                  <a:lnTo>
                    <a:pt x="614679" y="69596"/>
                  </a:lnTo>
                  <a:lnTo>
                    <a:pt x="555116" y="10414"/>
                  </a:lnTo>
                  <a:lnTo>
                    <a:pt x="464946" y="3048"/>
                  </a:lnTo>
                  <a:lnTo>
                    <a:pt x="374268" y="1524"/>
                  </a:lnTo>
                  <a:lnTo>
                    <a:pt x="249046" y="0"/>
                  </a:lnTo>
                  <a:lnTo>
                    <a:pt x="129158" y="3682"/>
                  </a:lnTo>
                  <a:lnTo>
                    <a:pt x="54609" y="17779"/>
                  </a:lnTo>
                  <a:lnTo>
                    <a:pt x="12572" y="80391"/>
                  </a:lnTo>
                  <a:lnTo>
                    <a:pt x="0" y="182625"/>
                  </a:lnTo>
                  <a:lnTo>
                    <a:pt x="2666" y="297179"/>
                  </a:lnTo>
                  <a:lnTo>
                    <a:pt x="6730" y="396621"/>
                  </a:lnTo>
                  <a:lnTo>
                    <a:pt x="8889" y="519429"/>
                  </a:lnTo>
                  <a:lnTo>
                    <a:pt x="30733" y="584580"/>
                  </a:lnTo>
                  <a:lnTo>
                    <a:pt x="94361" y="608329"/>
                  </a:lnTo>
                  <a:lnTo>
                    <a:pt x="221995" y="606932"/>
                  </a:lnTo>
                  <a:close/>
                </a:path>
              </a:pathLst>
            </a:custGeom>
            <a:ln w="3175">
              <a:solidFill>
                <a:srgbClr val="C5434E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3494531" y="2385060"/>
              <a:ext cx="970280" cy="1224915"/>
            </a:xfrm>
            <a:custGeom>
              <a:avLst/>
              <a:gdLst/>
              <a:ahLst/>
              <a:cxnLst/>
              <a:rect l="l" t="t" r="r" b="b"/>
              <a:pathLst>
                <a:path w="970279" h="1224914">
                  <a:moveTo>
                    <a:pt x="45465" y="0"/>
                  </a:moveTo>
                  <a:lnTo>
                    <a:pt x="22097" y="15240"/>
                  </a:lnTo>
                  <a:lnTo>
                    <a:pt x="8254" y="34925"/>
                  </a:lnTo>
                  <a:lnTo>
                    <a:pt x="1650" y="62357"/>
                  </a:lnTo>
                  <a:lnTo>
                    <a:pt x="0" y="101092"/>
                  </a:lnTo>
                  <a:lnTo>
                    <a:pt x="0" y="1055497"/>
                  </a:lnTo>
                  <a:lnTo>
                    <a:pt x="16637" y="1143635"/>
                  </a:lnTo>
                  <a:lnTo>
                    <a:pt x="61975" y="1195197"/>
                  </a:lnTo>
                  <a:lnTo>
                    <a:pt x="129793" y="1219200"/>
                  </a:lnTo>
                  <a:lnTo>
                    <a:pt x="213613" y="1224915"/>
                  </a:lnTo>
                  <a:lnTo>
                    <a:pt x="402843" y="1218438"/>
                  </a:lnTo>
                  <a:lnTo>
                    <a:pt x="701166" y="1222883"/>
                  </a:lnTo>
                  <a:lnTo>
                    <a:pt x="819022" y="1222883"/>
                  </a:lnTo>
                  <a:lnTo>
                    <a:pt x="914780" y="1219962"/>
                  </a:lnTo>
                  <a:lnTo>
                    <a:pt x="969898" y="1212723"/>
                  </a:lnTo>
                  <a:lnTo>
                    <a:pt x="969644" y="1183132"/>
                  </a:lnTo>
                  <a:lnTo>
                    <a:pt x="958468" y="1173099"/>
                  </a:lnTo>
                  <a:lnTo>
                    <a:pt x="918844" y="1173226"/>
                  </a:lnTo>
                  <a:lnTo>
                    <a:pt x="833119" y="1174496"/>
                  </a:lnTo>
                  <a:lnTo>
                    <a:pt x="782954" y="1171067"/>
                  </a:lnTo>
                  <a:lnTo>
                    <a:pt x="748156" y="1161542"/>
                  </a:lnTo>
                  <a:lnTo>
                    <a:pt x="721867" y="1144524"/>
                  </a:lnTo>
                  <a:lnTo>
                    <a:pt x="696976" y="1118997"/>
                  </a:lnTo>
                  <a:lnTo>
                    <a:pt x="674115" y="1139190"/>
                  </a:lnTo>
                  <a:lnTo>
                    <a:pt x="647953" y="1155700"/>
                  </a:lnTo>
                  <a:lnTo>
                    <a:pt x="614679" y="1166749"/>
                  </a:lnTo>
                  <a:lnTo>
                    <a:pt x="570991" y="1170686"/>
                  </a:lnTo>
                  <a:lnTo>
                    <a:pt x="192785" y="1170686"/>
                  </a:lnTo>
                  <a:lnTo>
                    <a:pt x="125094" y="1162431"/>
                  </a:lnTo>
                  <a:lnTo>
                    <a:pt x="79501" y="1136523"/>
                  </a:lnTo>
                  <a:lnTo>
                    <a:pt x="53720" y="1090930"/>
                  </a:lnTo>
                  <a:lnTo>
                    <a:pt x="45592" y="1024001"/>
                  </a:lnTo>
                  <a:lnTo>
                    <a:pt x="45592" y="614934"/>
                  </a:lnTo>
                  <a:lnTo>
                    <a:pt x="47878" y="569087"/>
                  </a:lnTo>
                  <a:lnTo>
                    <a:pt x="56260" y="537591"/>
                  </a:lnTo>
                  <a:lnTo>
                    <a:pt x="73405" y="514604"/>
                  </a:lnTo>
                  <a:lnTo>
                    <a:pt x="101853" y="493775"/>
                  </a:lnTo>
                  <a:lnTo>
                    <a:pt x="94233" y="479933"/>
                  </a:lnTo>
                  <a:lnTo>
                    <a:pt x="86867" y="470662"/>
                  </a:lnTo>
                  <a:lnTo>
                    <a:pt x="58927" y="427482"/>
                  </a:lnTo>
                  <a:lnTo>
                    <a:pt x="48387" y="393573"/>
                  </a:lnTo>
                  <a:lnTo>
                    <a:pt x="47497" y="347725"/>
                  </a:lnTo>
                  <a:lnTo>
                    <a:pt x="51053" y="132715"/>
                  </a:lnTo>
                  <a:lnTo>
                    <a:pt x="50291" y="62103"/>
                  </a:lnTo>
                  <a:lnTo>
                    <a:pt x="45465" y="0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10504932" y="7056120"/>
              <a:ext cx="1779270" cy="1890395"/>
            </a:xfrm>
            <a:custGeom>
              <a:avLst/>
              <a:gdLst/>
              <a:ahLst/>
              <a:cxnLst/>
              <a:rect l="l" t="t" r="r" b="b"/>
              <a:pathLst>
                <a:path w="1779270" h="1890395">
                  <a:moveTo>
                    <a:pt x="1033145" y="1220724"/>
                  </a:moveTo>
                  <a:lnTo>
                    <a:pt x="993394" y="1105662"/>
                  </a:lnTo>
                  <a:lnTo>
                    <a:pt x="899668" y="1031494"/>
                  </a:lnTo>
                  <a:lnTo>
                    <a:pt x="836676" y="1021969"/>
                  </a:lnTo>
                  <a:lnTo>
                    <a:pt x="765048" y="1037336"/>
                  </a:lnTo>
                  <a:lnTo>
                    <a:pt x="694055" y="1079246"/>
                  </a:lnTo>
                  <a:lnTo>
                    <a:pt x="650113" y="1134618"/>
                  </a:lnTo>
                  <a:lnTo>
                    <a:pt x="630809" y="1197737"/>
                  </a:lnTo>
                  <a:lnTo>
                    <a:pt x="633730" y="1262888"/>
                  </a:lnTo>
                  <a:lnTo>
                    <a:pt x="656590" y="1324229"/>
                  </a:lnTo>
                  <a:lnTo>
                    <a:pt x="696849" y="1376172"/>
                  </a:lnTo>
                  <a:lnTo>
                    <a:pt x="752348" y="1412748"/>
                  </a:lnTo>
                  <a:lnTo>
                    <a:pt x="820420" y="1428369"/>
                  </a:lnTo>
                  <a:lnTo>
                    <a:pt x="898906" y="1417320"/>
                  </a:lnTo>
                  <a:lnTo>
                    <a:pt x="963295" y="1384554"/>
                  </a:lnTo>
                  <a:lnTo>
                    <a:pt x="1005967" y="1337691"/>
                  </a:lnTo>
                  <a:lnTo>
                    <a:pt x="1028827" y="1281430"/>
                  </a:lnTo>
                  <a:lnTo>
                    <a:pt x="1033145" y="1220724"/>
                  </a:lnTo>
                  <a:close/>
                </a:path>
                <a:path w="1779270" h="1890395">
                  <a:moveTo>
                    <a:pt x="1778889" y="816356"/>
                  </a:moveTo>
                  <a:lnTo>
                    <a:pt x="1776730" y="768604"/>
                  </a:lnTo>
                  <a:lnTo>
                    <a:pt x="1762252" y="729869"/>
                  </a:lnTo>
                  <a:lnTo>
                    <a:pt x="1742059" y="760476"/>
                  </a:lnTo>
                  <a:lnTo>
                    <a:pt x="1740027" y="800735"/>
                  </a:lnTo>
                  <a:lnTo>
                    <a:pt x="1739773" y="839978"/>
                  </a:lnTo>
                  <a:lnTo>
                    <a:pt x="1725041" y="867537"/>
                  </a:lnTo>
                  <a:lnTo>
                    <a:pt x="1691386" y="857504"/>
                  </a:lnTo>
                  <a:lnTo>
                    <a:pt x="1644523" y="826643"/>
                  </a:lnTo>
                  <a:lnTo>
                    <a:pt x="1576324" y="802767"/>
                  </a:lnTo>
                  <a:lnTo>
                    <a:pt x="1479169" y="814070"/>
                  </a:lnTo>
                  <a:lnTo>
                    <a:pt x="1383157" y="888873"/>
                  </a:lnTo>
                  <a:lnTo>
                    <a:pt x="1348232" y="1016762"/>
                  </a:lnTo>
                  <a:lnTo>
                    <a:pt x="1362202" y="1077595"/>
                  </a:lnTo>
                  <a:lnTo>
                    <a:pt x="1394968" y="1131951"/>
                  </a:lnTo>
                  <a:lnTo>
                    <a:pt x="1441323" y="1174496"/>
                  </a:lnTo>
                  <a:lnTo>
                    <a:pt x="1496441" y="1199769"/>
                  </a:lnTo>
                  <a:lnTo>
                    <a:pt x="1585849" y="1205230"/>
                  </a:lnTo>
                  <a:lnTo>
                    <a:pt x="1644269" y="1180973"/>
                  </a:lnTo>
                  <a:lnTo>
                    <a:pt x="1688465" y="1150366"/>
                  </a:lnTo>
                  <a:lnTo>
                    <a:pt x="1735582" y="1137031"/>
                  </a:lnTo>
                  <a:lnTo>
                    <a:pt x="1741932" y="1204468"/>
                  </a:lnTo>
                  <a:lnTo>
                    <a:pt x="1744726" y="1311021"/>
                  </a:lnTo>
                  <a:lnTo>
                    <a:pt x="1743583" y="1417447"/>
                  </a:lnTo>
                  <a:lnTo>
                    <a:pt x="1737868" y="1484757"/>
                  </a:lnTo>
                  <a:lnTo>
                    <a:pt x="1699387" y="1542669"/>
                  </a:lnTo>
                  <a:lnTo>
                    <a:pt x="1632077" y="1563370"/>
                  </a:lnTo>
                  <a:lnTo>
                    <a:pt x="1463929" y="1567942"/>
                  </a:lnTo>
                  <a:lnTo>
                    <a:pt x="1408938" y="1626108"/>
                  </a:lnTo>
                  <a:lnTo>
                    <a:pt x="1349502" y="1722374"/>
                  </a:lnTo>
                  <a:lnTo>
                    <a:pt x="1287018" y="1812544"/>
                  </a:lnTo>
                  <a:lnTo>
                    <a:pt x="1223010" y="1852295"/>
                  </a:lnTo>
                  <a:lnTo>
                    <a:pt x="1207008" y="1792351"/>
                  </a:lnTo>
                  <a:lnTo>
                    <a:pt x="1204722" y="1716659"/>
                  </a:lnTo>
                  <a:lnTo>
                    <a:pt x="1206754" y="1636903"/>
                  </a:lnTo>
                  <a:lnTo>
                    <a:pt x="1203579" y="1565021"/>
                  </a:lnTo>
                  <a:lnTo>
                    <a:pt x="1101852" y="1564640"/>
                  </a:lnTo>
                  <a:lnTo>
                    <a:pt x="794385" y="1567180"/>
                  </a:lnTo>
                  <a:lnTo>
                    <a:pt x="692277" y="1566926"/>
                  </a:lnTo>
                  <a:lnTo>
                    <a:pt x="591185" y="1565021"/>
                  </a:lnTo>
                  <a:lnTo>
                    <a:pt x="516890" y="1548892"/>
                  </a:lnTo>
                  <a:lnTo>
                    <a:pt x="458216" y="1453134"/>
                  </a:lnTo>
                  <a:lnTo>
                    <a:pt x="456692" y="1384554"/>
                  </a:lnTo>
                  <a:lnTo>
                    <a:pt x="462534" y="1309497"/>
                  </a:lnTo>
                  <a:lnTo>
                    <a:pt x="467360" y="1233424"/>
                  </a:lnTo>
                  <a:lnTo>
                    <a:pt x="462407" y="1161923"/>
                  </a:lnTo>
                  <a:lnTo>
                    <a:pt x="439547" y="1100328"/>
                  </a:lnTo>
                  <a:lnTo>
                    <a:pt x="367284" y="1096645"/>
                  </a:lnTo>
                  <a:lnTo>
                    <a:pt x="320929" y="1126617"/>
                  </a:lnTo>
                  <a:lnTo>
                    <a:pt x="271907" y="1162050"/>
                  </a:lnTo>
                  <a:lnTo>
                    <a:pt x="191262" y="1174750"/>
                  </a:lnTo>
                  <a:lnTo>
                    <a:pt x="112903" y="1151382"/>
                  </a:lnTo>
                  <a:lnTo>
                    <a:pt x="61341" y="1102360"/>
                  </a:lnTo>
                  <a:lnTo>
                    <a:pt x="36322" y="1037971"/>
                  </a:lnTo>
                  <a:lnTo>
                    <a:pt x="37338" y="968629"/>
                  </a:lnTo>
                  <a:lnTo>
                    <a:pt x="63754" y="904494"/>
                  </a:lnTo>
                  <a:lnTo>
                    <a:pt x="115189" y="855980"/>
                  </a:lnTo>
                  <a:lnTo>
                    <a:pt x="191135" y="833501"/>
                  </a:lnTo>
                  <a:lnTo>
                    <a:pt x="268351" y="846201"/>
                  </a:lnTo>
                  <a:lnTo>
                    <a:pt x="320294" y="880618"/>
                  </a:lnTo>
                  <a:lnTo>
                    <a:pt x="372110" y="910209"/>
                  </a:lnTo>
                  <a:lnTo>
                    <a:pt x="449453" y="908685"/>
                  </a:lnTo>
                  <a:lnTo>
                    <a:pt x="460121" y="821309"/>
                  </a:lnTo>
                  <a:lnTo>
                    <a:pt x="457073" y="714375"/>
                  </a:lnTo>
                  <a:lnTo>
                    <a:pt x="454787" y="605663"/>
                  </a:lnTo>
                  <a:lnTo>
                    <a:pt x="467360" y="512699"/>
                  </a:lnTo>
                  <a:lnTo>
                    <a:pt x="509143" y="453263"/>
                  </a:lnTo>
                  <a:lnTo>
                    <a:pt x="585597" y="436245"/>
                  </a:lnTo>
                  <a:lnTo>
                    <a:pt x="700786" y="435229"/>
                  </a:lnTo>
                  <a:lnTo>
                    <a:pt x="826262" y="439166"/>
                  </a:lnTo>
                  <a:lnTo>
                    <a:pt x="933323" y="437642"/>
                  </a:lnTo>
                  <a:lnTo>
                    <a:pt x="993140" y="419862"/>
                  </a:lnTo>
                  <a:lnTo>
                    <a:pt x="1002284" y="369570"/>
                  </a:lnTo>
                  <a:lnTo>
                    <a:pt x="974090" y="323596"/>
                  </a:lnTo>
                  <a:lnTo>
                    <a:pt x="937387" y="268732"/>
                  </a:lnTo>
                  <a:lnTo>
                    <a:pt x="920877" y="191516"/>
                  </a:lnTo>
                  <a:lnTo>
                    <a:pt x="934847" y="128016"/>
                  </a:lnTo>
                  <a:lnTo>
                    <a:pt x="969772" y="76835"/>
                  </a:lnTo>
                  <a:lnTo>
                    <a:pt x="1021207" y="42037"/>
                  </a:lnTo>
                  <a:lnTo>
                    <a:pt x="1085342" y="28067"/>
                  </a:lnTo>
                  <a:lnTo>
                    <a:pt x="1151763" y="38608"/>
                  </a:lnTo>
                  <a:lnTo>
                    <a:pt x="1206119" y="71247"/>
                  </a:lnTo>
                  <a:lnTo>
                    <a:pt x="1244346" y="120396"/>
                  </a:lnTo>
                  <a:lnTo>
                    <a:pt x="1262126" y="180340"/>
                  </a:lnTo>
                  <a:lnTo>
                    <a:pt x="1256538" y="241808"/>
                  </a:lnTo>
                  <a:lnTo>
                    <a:pt x="1234186" y="294513"/>
                  </a:lnTo>
                  <a:lnTo>
                    <a:pt x="1205865" y="338709"/>
                  </a:lnTo>
                  <a:lnTo>
                    <a:pt x="1182243" y="374396"/>
                  </a:lnTo>
                  <a:lnTo>
                    <a:pt x="1173988" y="401955"/>
                  </a:lnTo>
                  <a:lnTo>
                    <a:pt x="1192022" y="421386"/>
                  </a:lnTo>
                  <a:lnTo>
                    <a:pt x="1246759" y="432816"/>
                  </a:lnTo>
                  <a:lnTo>
                    <a:pt x="1349121" y="436499"/>
                  </a:lnTo>
                  <a:lnTo>
                    <a:pt x="1515618" y="433578"/>
                  </a:lnTo>
                  <a:lnTo>
                    <a:pt x="1617726" y="433070"/>
                  </a:lnTo>
                  <a:lnTo>
                    <a:pt x="1676654" y="445262"/>
                  </a:lnTo>
                  <a:lnTo>
                    <a:pt x="1713865" y="481076"/>
                  </a:lnTo>
                  <a:lnTo>
                    <a:pt x="1750695" y="550799"/>
                  </a:lnTo>
                  <a:lnTo>
                    <a:pt x="1761490" y="542163"/>
                  </a:lnTo>
                  <a:lnTo>
                    <a:pt x="1763903" y="542798"/>
                  </a:lnTo>
                  <a:lnTo>
                    <a:pt x="1763395" y="540258"/>
                  </a:lnTo>
                  <a:lnTo>
                    <a:pt x="1765554" y="522224"/>
                  </a:lnTo>
                  <a:lnTo>
                    <a:pt x="1737614" y="449707"/>
                  </a:lnTo>
                  <a:lnTo>
                    <a:pt x="1652016" y="411099"/>
                  </a:lnTo>
                  <a:lnTo>
                    <a:pt x="1549400" y="402463"/>
                  </a:lnTo>
                  <a:lnTo>
                    <a:pt x="1429004" y="401447"/>
                  </a:lnTo>
                  <a:lnTo>
                    <a:pt x="1311021" y="403479"/>
                  </a:lnTo>
                  <a:lnTo>
                    <a:pt x="1215517" y="403987"/>
                  </a:lnTo>
                  <a:lnTo>
                    <a:pt x="1228090" y="351155"/>
                  </a:lnTo>
                  <a:lnTo>
                    <a:pt x="1262253" y="305689"/>
                  </a:lnTo>
                  <a:lnTo>
                    <a:pt x="1291082" y="245618"/>
                  </a:lnTo>
                  <a:lnTo>
                    <a:pt x="1288034" y="149352"/>
                  </a:lnTo>
                  <a:lnTo>
                    <a:pt x="1254633" y="76073"/>
                  </a:lnTo>
                  <a:lnTo>
                    <a:pt x="1131189" y="1270"/>
                  </a:lnTo>
                  <a:lnTo>
                    <a:pt x="1058418" y="0"/>
                  </a:lnTo>
                  <a:lnTo>
                    <a:pt x="989330" y="22860"/>
                  </a:lnTo>
                  <a:lnTo>
                    <a:pt x="932942" y="70104"/>
                  </a:lnTo>
                  <a:lnTo>
                    <a:pt x="897509" y="141732"/>
                  </a:lnTo>
                  <a:lnTo>
                    <a:pt x="891921" y="240919"/>
                  </a:lnTo>
                  <a:lnTo>
                    <a:pt x="921258" y="303403"/>
                  </a:lnTo>
                  <a:lnTo>
                    <a:pt x="956183" y="350774"/>
                  </a:lnTo>
                  <a:lnTo>
                    <a:pt x="967359" y="404749"/>
                  </a:lnTo>
                  <a:lnTo>
                    <a:pt x="763016" y="398145"/>
                  </a:lnTo>
                  <a:lnTo>
                    <a:pt x="645160" y="399415"/>
                  </a:lnTo>
                  <a:lnTo>
                    <a:pt x="542544" y="411861"/>
                  </a:lnTo>
                  <a:lnTo>
                    <a:pt x="474980" y="441452"/>
                  </a:lnTo>
                  <a:lnTo>
                    <a:pt x="463423" y="452120"/>
                  </a:lnTo>
                  <a:lnTo>
                    <a:pt x="459867" y="459740"/>
                  </a:lnTo>
                  <a:lnTo>
                    <a:pt x="447548" y="470916"/>
                  </a:lnTo>
                  <a:lnTo>
                    <a:pt x="403733" y="505206"/>
                  </a:lnTo>
                  <a:lnTo>
                    <a:pt x="375158" y="522732"/>
                  </a:lnTo>
                  <a:lnTo>
                    <a:pt x="358394" y="537718"/>
                  </a:lnTo>
                  <a:lnTo>
                    <a:pt x="350139" y="563880"/>
                  </a:lnTo>
                  <a:lnTo>
                    <a:pt x="346837" y="615442"/>
                  </a:lnTo>
                  <a:lnTo>
                    <a:pt x="345313" y="706247"/>
                  </a:lnTo>
                  <a:lnTo>
                    <a:pt x="341884" y="850392"/>
                  </a:lnTo>
                  <a:lnTo>
                    <a:pt x="289687" y="823595"/>
                  </a:lnTo>
                  <a:lnTo>
                    <a:pt x="238252" y="805307"/>
                  </a:lnTo>
                  <a:lnTo>
                    <a:pt x="183261" y="801751"/>
                  </a:lnTo>
                  <a:lnTo>
                    <a:pt x="119888" y="819404"/>
                  </a:lnTo>
                  <a:lnTo>
                    <a:pt x="77470" y="845566"/>
                  </a:lnTo>
                  <a:lnTo>
                    <a:pt x="40005" y="884428"/>
                  </a:lnTo>
                  <a:lnTo>
                    <a:pt x="12446" y="934466"/>
                  </a:lnTo>
                  <a:lnTo>
                    <a:pt x="0" y="994029"/>
                  </a:lnTo>
                  <a:lnTo>
                    <a:pt x="7620" y="1055878"/>
                  </a:lnTo>
                  <a:lnTo>
                    <a:pt x="35814" y="1118108"/>
                  </a:lnTo>
                  <a:lnTo>
                    <a:pt x="83820" y="1169924"/>
                  </a:lnTo>
                  <a:lnTo>
                    <a:pt x="150622" y="1201039"/>
                  </a:lnTo>
                  <a:lnTo>
                    <a:pt x="235712" y="1200658"/>
                  </a:lnTo>
                  <a:lnTo>
                    <a:pt x="338074" y="1158367"/>
                  </a:lnTo>
                  <a:lnTo>
                    <a:pt x="346583" y="1250823"/>
                  </a:lnTo>
                  <a:lnTo>
                    <a:pt x="346329" y="1435608"/>
                  </a:lnTo>
                  <a:lnTo>
                    <a:pt x="353568" y="1518666"/>
                  </a:lnTo>
                  <a:lnTo>
                    <a:pt x="422910" y="1642237"/>
                  </a:lnTo>
                  <a:lnTo>
                    <a:pt x="500888" y="1673352"/>
                  </a:lnTo>
                  <a:lnTo>
                    <a:pt x="667258" y="1685417"/>
                  </a:lnTo>
                  <a:lnTo>
                    <a:pt x="771017" y="1684909"/>
                  </a:lnTo>
                  <a:lnTo>
                    <a:pt x="986917" y="1679321"/>
                  </a:lnTo>
                  <a:lnTo>
                    <a:pt x="1085977" y="1677670"/>
                  </a:lnTo>
                  <a:lnTo>
                    <a:pt x="1170305" y="1679067"/>
                  </a:lnTo>
                  <a:lnTo>
                    <a:pt x="1177798" y="1733296"/>
                  </a:lnTo>
                  <a:lnTo>
                    <a:pt x="1176782" y="1780286"/>
                  </a:lnTo>
                  <a:lnTo>
                    <a:pt x="1178814" y="1826387"/>
                  </a:lnTo>
                  <a:lnTo>
                    <a:pt x="1196213" y="1878457"/>
                  </a:lnTo>
                  <a:lnTo>
                    <a:pt x="1261618" y="1890141"/>
                  </a:lnTo>
                  <a:lnTo>
                    <a:pt x="1319022" y="1820545"/>
                  </a:lnTo>
                  <a:lnTo>
                    <a:pt x="1370076" y="1746504"/>
                  </a:lnTo>
                  <a:lnTo>
                    <a:pt x="1420495" y="1672082"/>
                  </a:lnTo>
                  <a:lnTo>
                    <a:pt x="1475359" y="1601470"/>
                  </a:lnTo>
                  <a:lnTo>
                    <a:pt x="1532509" y="1597279"/>
                  </a:lnTo>
                  <a:lnTo>
                    <a:pt x="1623060" y="1597406"/>
                  </a:lnTo>
                  <a:lnTo>
                    <a:pt x="1712849" y="1572768"/>
                  </a:lnTo>
                  <a:lnTo>
                    <a:pt x="1767586" y="1494409"/>
                  </a:lnTo>
                  <a:lnTo>
                    <a:pt x="1772666" y="1426972"/>
                  </a:lnTo>
                  <a:lnTo>
                    <a:pt x="1775460" y="1304671"/>
                  </a:lnTo>
                  <a:lnTo>
                    <a:pt x="1771142" y="1182624"/>
                  </a:lnTo>
                  <a:lnTo>
                    <a:pt x="1755013" y="1116203"/>
                  </a:lnTo>
                  <a:lnTo>
                    <a:pt x="1704213" y="1106805"/>
                  </a:lnTo>
                  <a:lnTo>
                    <a:pt x="1661668" y="1131697"/>
                  </a:lnTo>
                  <a:lnTo>
                    <a:pt x="1610868" y="1163574"/>
                  </a:lnTo>
                  <a:lnTo>
                    <a:pt x="1535176" y="1175004"/>
                  </a:lnTo>
                  <a:lnTo>
                    <a:pt x="1462151" y="1153160"/>
                  </a:lnTo>
                  <a:lnTo>
                    <a:pt x="1411732" y="1107313"/>
                  </a:lnTo>
                  <a:lnTo>
                    <a:pt x="1384300" y="1046734"/>
                  </a:lnTo>
                  <a:lnTo>
                    <a:pt x="1380363" y="980440"/>
                  </a:lnTo>
                  <a:lnTo>
                    <a:pt x="1400175" y="917321"/>
                  </a:lnTo>
                  <a:lnTo>
                    <a:pt x="1444371" y="866521"/>
                  </a:lnTo>
                  <a:lnTo>
                    <a:pt x="1513332" y="836930"/>
                  </a:lnTo>
                  <a:lnTo>
                    <a:pt x="1595247" y="838454"/>
                  </a:lnTo>
                  <a:lnTo>
                    <a:pt x="1648333" y="866013"/>
                  </a:lnTo>
                  <a:lnTo>
                    <a:pt x="1691640" y="894334"/>
                  </a:lnTo>
                  <a:lnTo>
                    <a:pt x="1744218" y="898398"/>
                  </a:lnTo>
                  <a:lnTo>
                    <a:pt x="1768094" y="862965"/>
                  </a:lnTo>
                  <a:lnTo>
                    <a:pt x="1778889" y="816356"/>
                  </a:lnTo>
                  <a:close/>
                </a:path>
              </a:pathLst>
            </a:custGeom>
            <a:solidFill>
              <a:srgbClr val="78ACD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35868" y="7571232"/>
              <a:ext cx="402335" cy="402336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875264" y="7578852"/>
              <a:ext cx="810260" cy="1127125"/>
            </a:xfrm>
            <a:custGeom>
              <a:avLst/>
              <a:gdLst/>
              <a:ahLst/>
              <a:cxnLst/>
              <a:rect l="l" t="t" r="r" b="b"/>
              <a:pathLst>
                <a:path w="810259" h="1127125">
                  <a:moveTo>
                    <a:pt x="63373" y="192659"/>
                  </a:moveTo>
                  <a:lnTo>
                    <a:pt x="61214" y="82296"/>
                  </a:lnTo>
                  <a:lnTo>
                    <a:pt x="58420" y="0"/>
                  </a:lnTo>
                  <a:lnTo>
                    <a:pt x="27432" y="18161"/>
                  </a:lnTo>
                  <a:lnTo>
                    <a:pt x="3683" y="127127"/>
                  </a:lnTo>
                  <a:lnTo>
                    <a:pt x="1270" y="254889"/>
                  </a:lnTo>
                  <a:lnTo>
                    <a:pt x="1016" y="325628"/>
                  </a:lnTo>
                  <a:lnTo>
                    <a:pt x="12700" y="355981"/>
                  </a:lnTo>
                  <a:lnTo>
                    <a:pt x="46228" y="362204"/>
                  </a:lnTo>
                  <a:lnTo>
                    <a:pt x="60071" y="297307"/>
                  </a:lnTo>
                  <a:lnTo>
                    <a:pt x="63373" y="192659"/>
                  </a:lnTo>
                  <a:close/>
                </a:path>
                <a:path w="810259" h="1127125">
                  <a:moveTo>
                    <a:pt x="631825" y="706882"/>
                  </a:moveTo>
                  <a:lnTo>
                    <a:pt x="621411" y="645160"/>
                  </a:lnTo>
                  <a:lnTo>
                    <a:pt x="591820" y="590550"/>
                  </a:lnTo>
                  <a:lnTo>
                    <a:pt x="545338" y="550418"/>
                  </a:lnTo>
                  <a:lnTo>
                    <a:pt x="484759" y="532003"/>
                  </a:lnTo>
                  <a:lnTo>
                    <a:pt x="412369" y="542798"/>
                  </a:lnTo>
                  <a:lnTo>
                    <a:pt x="340487" y="584327"/>
                  </a:lnTo>
                  <a:lnTo>
                    <a:pt x="301117" y="639699"/>
                  </a:lnTo>
                  <a:lnTo>
                    <a:pt x="290322" y="701802"/>
                  </a:lnTo>
                  <a:lnTo>
                    <a:pt x="303911" y="763524"/>
                  </a:lnTo>
                  <a:lnTo>
                    <a:pt x="337947" y="817626"/>
                  </a:lnTo>
                  <a:lnTo>
                    <a:pt x="388493" y="856996"/>
                  </a:lnTo>
                  <a:lnTo>
                    <a:pt x="451358" y="874268"/>
                  </a:lnTo>
                  <a:lnTo>
                    <a:pt x="522478" y="862457"/>
                  </a:lnTo>
                  <a:lnTo>
                    <a:pt x="584962" y="822960"/>
                  </a:lnTo>
                  <a:lnTo>
                    <a:pt x="620522" y="768604"/>
                  </a:lnTo>
                  <a:lnTo>
                    <a:pt x="631825" y="706882"/>
                  </a:lnTo>
                  <a:close/>
                </a:path>
                <a:path w="810259" h="1127125">
                  <a:moveTo>
                    <a:pt x="809879" y="1092454"/>
                  </a:moveTo>
                  <a:lnTo>
                    <a:pt x="783717" y="1077468"/>
                  </a:lnTo>
                  <a:lnTo>
                    <a:pt x="726948" y="1071372"/>
                  </a:lnTo>
                  <a:lnTo>
                    <a:pt x="232537" y="1072769"/>
                  </a:lnTo>
                  <a:lnTo>
                    <a:pt x="143129" y="1058672"/>
                  </a:lnTo>
                  <a:lnTo>
                    <a:pt x="89281" y="1020826"/>
                  </a:lnTo>
                  <a:lnTo>
                    <a:pt x="62992" y="964692"/>
                  </a:lnTo>
                  <a:lnTo>
                    <a:pt x="55626" y="895731"/>
                  </a:lnTo>
                  <a:lnTo>
                    <a:pt x="59055" y="819277"/>
                  </a:lnTo>
                  <a:lnTo>
                    <a:pt x="64770" y="740791"/>
                  </a:lnTo>
                  <a:lnTo>
                    <a:pt x="64516" y="665734"/>
                  </a:lnTo>
                  <a:lnTo>
                    <a:pt x="49911" y="599694"/>
                  </a:lnTo>
                  <a:lnTo>
                    <a:pt x="15494" y="599948"/>
                  </a:lnTo>
                  <a:lnTo>
                    <a:pt x="3048" y="655447"/>
                  </a:lnTo>
                  <a:lnTo>
                    <a:pt x="0" y="744982"/>
                  </a:lnTo>
                  <a:lnTo>
                    <a:pt x="1651" y="838454"/>
                  </a:lnTo>
                  <a:lnTo>
                    <a:pt x="9779" y="981456"/>
                  </a:lnTo>
                  <a:lnTo>
                    <a:pt x="68072" y="1086612"/>
                  </a:lnTo>
                  <a:lnTo>
                    <a:pt x="169164" y="1119124"/>
                  </a:lnTo>
                  <a:lnTo>
                    <a:pt x="260858" y="1122299"/>
                  </a:lnTo>
                  <a:lnTo>
                    <a:pt x="381635" y="1124839"/>
                  </a:lnTo>
                  <a:lnTo>
                    <a:pt x="512445" y="1126363"/>
                  </a:lnTo>
                  <a:lnTo>
                    <a:pt x="634238" y="1126871"/>
                  </a:lnTo>
                  <a:lnTo>
                    <a:pt x="727710" y="1125982"/>
                  </a:lnTo>
                  <a:lnTo>
                    <a:pt x="773811" y="1123569"/>
                  </a:lnTo>
                  <a:lnTo>
                    <a:pt x="806323" y="1109980"/>
                  </a:lnTo>
                  <a:lnTo>
                    <a:pt x="809879" y="1092454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27307" y="8206740"/>
              <a:ext cx="214883" cy="17068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230356" y="7694676"/>
              <a:ext cx="210311" cy="17068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302508" y="6969252"/>
              <a:ext cx="1629410" cy="1864995"/>
            </a:xfrm>
            <a:custGeom>
              <a:avLst/>
              <a:gdLst/>
              <a:ahLst/>
              <a:cxnLst/>
              <a:rect l="l" t="t" r="r" b="b"/>
              <a:pathLst>
                <a:path w="1629410" h="1864995">
                  <a:moveTo>
                    <a:pt x="1277619" y="0"/>
                  </a:moveTo>
                  <a:lnTo>
                    <a:pt x="1141349" y="0"/>
                  </a:lnTo>
                  <a:lnTo>
                    <a:pt x="1115440" y="26797"/>
                  </a:lnTo>
                  <a:lnTo>
                    <a:pt x="1091056" y="54483"/>
                  </a:lnTo>
                  <a:lnTo>
                    <a:pt x="1073022" y="88900"/>
                  </a:lnTo>
                  <a:lnTo>
                    <a:pt x="1066800" y="136271"/>
                  </a:lnTo>
                  <a:lnTo>
                    <a:pt x="1078102" y="187071"/>
                  </a:lnTo>
                  <a:lnTo>
                    <a:pt x="1099692" y="220091"/>
                  </a:lnTo>
                  <a:lnTo>
                    <a:pt x="1117345" y="244602"/>
                  </a:lnTo>
                  <a:lnTo>
                    <a:pt x="1116838" y="270129"/>
                  </a:lnTo>
                  <a:lnTo>
                    <a:pt x="1048257" y="285242"/>
                  </a:lnTo>
                  <a:lnTo>
                    <a:pt x="954531" y="284353"/>
                  </a:lnTo>
                  <a:lnTo>
                    <a:pt x="854837" y="284988"/>
                  </a:lnTo>
                  <a:lnTo>
                    <a:pt x="768603" y="304419"/>
                  </a:lnTo>
                  <a:lnTo>
                    <a:pt x="718819" y="354965"/>
                  </a:lnTo>
                  <a:lnTo>
                    <a:pt x="698245" y="432308"/>
                  </a:lnTo>
                  <a:lnTo>
                    <a:pt x="697611" y="520700"/>
                  </a:lnTo>
                  <a:lnTo>
                    <a:pt x="708151" y="604266"/>
                  </a:lnTo>
                  <a:lnTo>
                    <a:pt x="770636" y="623189"/>
                  </a:lnTo>
                  <a:lnTo>
                    <a:pt x="806703" y="613664"/>
                  </a:lnTo>
                  <a:lnTo>
                    <a:pt x="835278" y="591185"/>
                  </a:lnTo>
                  <a:lnTo>
                    <a:pt x="875411" y="571754"/>
                  </a:lnTo>
                  <a:lnTo>
                    <a:pt x="942339" y="575183"/>
                  </a:lnTo>
                  <a:lnTo>
                    <a:pt x="982726" y="612902"/>
                  </a:lnTo>
                  <a:lnTo>
                    <a:pt x="996314" y="668020"/>
                  </a:lnTo>
                  <a:lnTo>
                    <a:pt x="983106" y="723138"/>
                  </a:lnTo>
                  <a:lnTo>
                    <a:pt x="942847" y="761111"/>
                  </a:lnTo>
                  <a:lnTo>
                    <a:pt x="875283" y="765048"/>
                  </a:lnTo>
                  <a:lnTo>
                    <a:pt x="835278" y="745490"/>
                  </a:lnTo>
                  <a:lnTo>
                    <a:pt x="799972" y="721487"/>
                  </a:lnTo>
                  <a:lnTo>
                    <a:pt x="762253" y="713359"/>
                  </a:lnTo>
                  <a:lnTo>
                    <a:pt x="715263" y="741426"/>
                  </a:lnTo>
                  <a:lnTo>
                    <a:pt x="697738" y="788162"/>
                  </a:lnTo>
                  <a:lnTo>
                    <a:pt x="692912" y="847217"/>
                  </a:lnTo>
                  <a:lnTo>
                    <a:pt x="694054" y="910463"/>
                  </a:lnTo>
                  <a:lnTo>
                    <a:pt x="694689" y="969645"/>
                  </a:lnTo>
                  <a:lnTo>
                    <a:pt x="608838" y="977138"/>
                  </a:lnTo>
                  <a:lnTo>
                    <a:pt x="513841" y="975614"/>
                  </a:lnTo>
                  <a:lnTo>
                    <a:pt x="417575" y="972947"/>
                  </a:lnTo>
                  <a:lnTo>
                    <a:pt x="328421" y="977265"/>
                  </a:lnTo>
                  <a:lnTo>
                    <a:pt x="253745" y="1009904"/>
                  </a:lnTo>
                  <a:lnTo>
                    <a:pt x="223900" y="1073658"/>
                  </a:lnTo>
                  <a:lnTo>
                    <a:pt x="219837" y="1157224"/>
                  </a:lnTo>
                  <a:lnTo>
                    <a:pt x="222630" y="1248664"/>
                  </a:lnTo>
                  <a:lnTo>
                    <a:pt x="169925" y="1243076"/>
                  </a:lnTo>
                  <a:lnTo>
                    <a:pt x="89026" y="1258316"/>
                  </a:lnTo>
                  <a:lnTo>
                    <a:pt x="9905" y="1364361"/>
                  </a:lnTo>
                  <a:lnTo>
                    <a:pt x="0" y="1435989"/>
                  </a:lnTo>
                  <a:lnTo>
                    <a:pt x="21843" y="1493266"/>
                  </a:lnTo>
                  <a:lnTo>
                    <a:pt x="69341" y="1529588"/>
                  </a:lnTo>
                  <a:lnTo>
                    <a:pt x="135889" y="1538351"/>
                  </a:lnTo>
                  <a:lnTo>
                    <a:pt x="215391" y="1513205"/>
                  </a:lnTo>
                  <a:lnTo>
                    <a:pt x="216407" y="1577721"/>
                  </a:lnTo>
                  <a:lnTo>
                    <a:pt x="215264" y="1648714"/>
                  </a:lnTo>
                  <a:lnTo>
                    <a:pt x="215391" y="1718310"/>
                  </a:lnTo>
                  <a:lnTo>
                    <a:pt x="220217" y="1778508"/>
                  </a:lnTo>
                  <a:lnTo>
                    <a:pt x="241807" y="1832229"/>
                  </a:lnTo>
                  <a:lnTo>
                    <a:pt x="281686" y="1855724"/>
                  </a:lnTo>
                  <a:lnTo>
                    <a:pt x="337184" y="1860804"/>
                  </a:lnTo>
                  <a:lnTo>
                    <a:pt x="405256" y="1859788"/>
                  </a:lnTo>
                  <a:lnTo>
                    <a:pt x="575817" y="1860423"/>
                  </a:lnTo>
                  <a:lnTo>
                    <a:pt x="1012825" y="1864487"/>
                  </a:lnTo>
                  <a:lnTo>
                    <a:pt x="1123188" y="1864995"/>
                  </a:lnTo>
                  <a:lnTo>
                    <a:pt x="1227327" y="1864995"/>
                  </a:lnTo>
                  <a:lnTo>
                    <a:pt x="1322069" y="1864106"/>
                  </a:lnTo>
                  <a:lnTo>
                    <a:pt x="1404365" y="1862455"/>
                  </a:lnTo>
                  <a:lnTo>
                    <a:pt x="1504695" y="1855978"/>
                  </a:lnTo>
                  <a:lnTo>
                    <a:pt x="1599691" y="1731899"/>
                  </a:lnTo>
                  <a:lnTo>
                    <a:pt x="1614804" y="1644650"/>
                  </a:lnTo>
                  <a:lnTo>
                    <a:pt x="1614931" y="1553972"/>
                  </a:lnTo>
                  <a:lnTo>
                    <a:pt x="1605914" y="1459865"/>
                  </a:lnTo>
                  <a:lnTo>
                    <a:pt x="1556892" y="1465199"/>
                  </a:lnTo>
                  <a:lnTo>
                    <a:pt x="1529206" y="1482598"/>
                  </a:lnTo>
                  <a:lnTo>
                    <a:pt x="1503171" y="1500505"/>
                  </a:lnTo>
                  <a:lnTo>
                    <a:pt x="1459229" y="1507490"/>
                  </a:lnTo>
                  <a:lnTo>
                    <a:pt x="1398015" y="1484249"/>
                  </a:lnTo>
                  <a:lnTo>
                    <a:pt x="1368297" y="1433576"/>
                  </a:lnTo>
                  <a:lnTo>
                    <a:pt x="1370076" y="1374648"/>
                  </a:lnTo>
                  <a:lnTo>
                    <a:pt x="1403730" y="1326896"/>
                  </a:lnTo>
                  <a:lnTo>
                    <a:pt x="1469770" y="1309624"/>
                  </a:lnTo>
                  <a:lnTo>
                    <a:pt x="1508632" y="1319149"/>
                  </a:lnTo>
                  <a:lnTo>
                    <a:pt x="1535049" y="1336040"/>
                  </a:lnTo>
                  <a:lnTo>
                    <a:pt x="1562100" y="1351534"/>
                  </a:lnTo>
                  <a:lnTo>
                    <a:pt x="1603120" y="1356233"/>
                  </a:lnTo>
                  <a:lnTo>
                    <a:pt x="1610487" y="1272159"/>
                  </a:lnTo>
                  <a:lnTo>
                    <a:pt x="1608708" y="1165606"/>
                  </a:lnTo>
                  <a:lnTo>
                    <a:pt x="1604771" y="1069848"/>
                  </a:lnTo>
                  <a:lnTo>
                    <a:pt x="1605533" y="1018159"/>
                  </a:lnTo>
                  <a:lnTo>
                    <a:pt x="1619630" y="941705"/>
                  </a:lnTo>
                  <a:lnTo>
                    <a:pt x="1629028" y="835279"/>
                  </a:lnTo>
                  <a:lnTo>
                    <a:pt x="1626615" y="735330"/>
                  </a:lnTo>
                  <a:lnTo>
                    <a:pt x="1606041" y="678053"/>
                  </a:lnTo>
                  <a:lnTo>
                    <a:pt x="1589151" y="753745"/>
                  </a:lnTo>
                  <a:lnTo>
                    <a:pt x="1592833" y="845058"/>
                  </a:lnTo>
                  <a:lnTo>
                    <a:pt x="1593341" y="936752"/>
                  </a:lnTo>
                  <a:lnTo>
                    <a:pt x="1567179" y="1013841"/>
                  </a:lnTo>
                  <a:lnTo>
                    <a:pt x="1489075" y="1024382"/>
                  </a:lnTo>
                  <a:lnTo>
                    <a:pt x="1392554" y="1023239"/>
                  </a:lnTo>
                  <a:lnTo>
                    <a:pt x="1301368" y="1021207"/>
                  </a:lnTo>
                  <a:lnTo>
                    <a:pt x="1239265" y="1028827"/>
                  </a:lnTo>
                  <a:lnTo>
                    <a:pt x="1203705" y="1061212"/>
                  </a:lnTo>
                  <a:lnTo>
                    <a:pt x="1167256" y="1115568"/>
                  </a:lnTo>
                  <a:lnTo>
                    <a:pt x="1128267" y="1171575"/>
                  </a:lnTo>
                  <a:lnTo>
                    <a:pt x="1085214" y="1208405"/>
                  </a:lnTo>
                  <a:lnTo>
                    <a:pt x="1081658" y="1164336"/>
                  </a:lnTo>
                  <a:lnTo>
                    <a:pt x="1082293" y="1115822"/>
                  </a:lnTo>
                  <a:lnTo>
                    <a:pt x="1080769" y="1070102"/>
                  </a:lnTo>
                  <a:lnTo>
                    <a:pt x="1070609" y="1034034"/>
                  </a:lnTo>
                  <a:lnTo>
                    <a:pt x="1017142" y="1019683"/>
                  </a:lnTo>
                  <a:lnTo>
                    <a:pt x="950087" y="1019937"/>
                  </a:lnTo>
                  <a:lnTo>
                    <a:pt x="879728" y="1022350"/>
                  </a:lnTo>
                  <a:lnTo>
                    <a:pt x="816482" y="1014730"/>
                  </a:lnTo>
                  <a:lnTo>
                    <a:pt x="793495" y="963041"/>
                  </a:lnTo>
                  <a:lnTo>
                    <a:pt x="785749" y="897509"/>
                  </a:lnTo>
                  <a:lnTo>
                    <a:pt x="786511" y="825373"/>
                  </a:lnTo>
                  <a:lnTo>
                    <a:pt x="788669" y="754380"/>
                  </a:lnTo>
                  <a:lnTo>
                    <a:pt x="826134" y="772541"/>
                  </a:lnTo>
                  <a:lnTo>
                    <a:pt x="860805" y="790448"/>
                  </a:lnTo>
                  <a:lnTo>
                    <a:pt x="900683" y="798576"/>
                  </a:lnTo>
                  <a:lnTo>
                    <a:pt x="953896" y="787146"/>
                  </a:lnTo>
                  <a:lnTo>
                    <a:pt x="1012189" y="736600"/>
                  </a:lnTo>
                  <a:lnTo>
                    <a:pt x="1029462" y="663321"/>
                  </a:lnTo>
                  <a:lnTo>
                    <a:pt x="1006601" y="591566"/>
                  </a:lnTo>
                  <a:lnTo>
                    <a:pt x="945006" y="545592"/>
                  </a:lnTo>
                  <a:lnTo>
                    <a:pt x="894714" y="538099"/>
                  </a:lnTo>
                  <a:lnTo>
                    <a:pt x="857376" y="547116"/>
                  </a:lnTo>
                  <a:lnTo>
                    <a:pt x="824738" y="564261"/>
                  </a:lnTo>
                  <a:lnTo>
                    <a:pt x="788796" y="581533"/>
                  </a:lnTo>
                  <a:lnTo>
                    <a:pt x="785494" y="505714"/>
                  </a:lnTo>
                  <a:lnTo>
                    <a:pt x="785113" y="423418"/>
                  </a:lnTo>
                  <a:lnTo>
                    <a:pt x="799718" y="353441"/>
                  </a:lnTo>
                  <a:lnTo>
                    <a:pt x="841120" y="314579"/>
                  </a:lnTo>
                  <a:lnTo>
                    <a:pt x="914526" y="308610"/>
                  </a:lnTo>
                  <a:lnTo>
                    <a:pt x="999616" y="314960"/>
                  </a:lnTo>
                  <a:lnTo>
                    <a:pt x="1080007" y="315214"/>
                  </a:lnTo>
                  <a:lnTo>
                    <a:pt x="1139570" y="291719"/>
                  </a:lnTo>
                  <a:lnTo>
                    <a:pt x="1153794" y="255270"/>
                  </a:lnTo>
                  <a:lnTo>
                    <a:pt x="1137792" y="223520"/>
                  </a:lnTo>
                  <a:lnTo>
                    <a:pt x="1112265" y="186690"/>
                  </a:lnTo>
                  <a:lnTo>
                    <a:pt x="1097661" y="135255"/>
                  </a:lnTo>
                  <a:lnTo>
                    <a:pt x="1119377" y="61468"/>
                  </a:lnTo>
                  <a:lnTo>
                    <a:pt x="1175257" y="24511"/>
                  </a:lnTo>
                  <a:lnTo>
                    <a:pt x="1242694" y="24511"/>
                  </a:lnTo>
                  <a:lnTo>
                    <a:pt x="1299082" y="61468"/>
                  </a:lnTo>
                  <a:lnTo>
                    <a:pt x="1321689" y="135509"/>
                  </a:lnTo>
                  <a:lnTo>
                    <a:pt x="1307845" y="187198"/>
                  </a:lnTo>
                  <a:lnTo>
                    <a:pt x="1282572" y="222758"/>
                  </a:lnTo>
                  <a:lnTo>
                    <a:pt x="1266189" y="254127"/>
                  </a:lnTo>
                  <a:lnTo>
                    <a:pt x="1279270" y="293116"/>
                  </a:lnTo>
                  <a:lnTo>
                    <a:pt x="1326388" y="311912"/>
                  </a:lnTo>
                  <a:lnTo>
                    <a:pt x="1389633" y="314706"/>
                  </a:lnTo>
                  <a:lnTo>
                    <a:pt x="1456816" y="311150"/>
                  </a:lnTo>
                  <a:lnTo>
                    <a:pt x="1515744" y="310261"/>
                  </a:lnTo>
                  <a:lnTo>
                    <a:pt x="1574164" y="328803"/>
                  </a:lnTo>
                  <a:lnTo>
                    <a:pt x="1590420" y="365760"/>
                  </a:lnTo>
                  <a:lnTo>
                    <a:pt x="1591817" y="412115"/>
                  </a:lnTo>
                  <a:lnTo>
                    <a:pt x="1606041" y="458850"/>
                  </a:lnTo>
                  <a:lnTo>
                    <a:pt x="1627504" y="419989"/>
                  </a:lnTo>
                  <a:lnTo>
                    <a:pt x="1623567" y="366775"/>
                  </a:lnTo>
                  <a:lnTo>
                    <a:pt x="1598676" y="316356"/>
                  </a:lnTo>
                  <a:lnTo>
                    <a:pt x="1557527" y="286258"/>
                  </a:lnTo>
                  <a:lnTo>
                    <a:pt x="1494789" y="277368"/>
                  </a:lnTo>
                  <a:lnTo>
                    <a:pt x="1361313" y="281305"/>
                  </a:lnTo>
                  <a:lnTo>
                    <a:pt x="1299209" y="273812"/>
                  </a:lnTo>
                  <a:lnTo>
                    <a:pt x="1305305" y="241300"/>
                  </a:lnTo>
                  <a:lnTo>
                    <a:pt x="1323213" y="215011"/>
                  </a:lnTo>
                  <a:lnTo>
                    <a:pt x="1342263" y="183261"/>
                  </a:lnTo>
                  <a:lnTo>
                    <a:pt x="1351914" y="135128"/>
                  </a:lnTo>
                  <a:lnTo>
                    <a:pt x="1346072" y="87884"/>
                  </a:lnTo>
                  <a:lnTo>
                    <a:pt x="1328801" y="54356"/>
                  </a:lnTo>
                  <a:lnTo>
                    <a:pt x="1304543" y="27432"/>
                  </a:lnTo>
                  <a:lnTo>
                    <a:pt x="1277619" y="0"/>
                  </a:lnTo>
                  <a:close/>
                </a:path>
              </a:pathLst>
            </a:custGeom>
            <a:solidFill>
              <a:srgbClr val="EEA152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6" name="object 36"/>
            <p:cNvSpPr/>
            <p:nvPr/>
          </p:nvSpPr>
          <p:spPr>
            <a:xfrm>
              <a:off x="3364992" y="7973567"/>
              <a:ext cx="1524000" cy="773430"/>
            </a:xfrm>
            <a:custGeom>
              <a:avLst/>
              <a:gdLst/>
              <a:ahLst/>
              <a:cxnLst/>
              <a:rect l="l" t="t" r="r" b="b"/>
              <a:pathLst>
                <a:path w="1524000" h="773429">
                  <a:moveTo>
                    <a:pt x="789559" y="398018"/>
                  </a:moveTo>
                  <a:lnTo>
                    <a:pt x="785876" y="348615"/>
                  </a:lnTo>
                  <a:lnTo>
                    <a:pt x="729996" y="264795"/>
                  </a:lnTo>
                  <a:lnTo>
                    <a:pt x="714375" y="197866"/>
                  </a:lnTo>
                  <a:lnTo>
                    <a:pt x="714629" y="125603"/>
                  </a:lnTo>
                  <a:lnTo>
                    <a:pt x="715391" y="73279"/>
                  </a:lnTo>
                  <a:lnTo>
                    <a:pt x="709422" y="37846"/>
                  </a:lnTo>
                  <a:lnTo>
                    <a:pt x="689864" y="15875"/>
                  </a:lnTo>
                  <a:lnTo>
                    <a:pt x="649351" y="4445"/>
                  </a:lnTo>
                  <a:lnTo>
                    <a:pt x="581025" y="254"/>
                  </a:lnTo>
                  <a:lnTo>
                    <a:pt x="477520" y="0"/>
                  </a:lnTo>
                  <a:lnTo>
                    <a:pt x="331978" y="635"/>
                  </a:lnTo>
                  <a:lnTo>
                    <a:pt x="261747" y="22606"/>
                  </a:lnTo>
                  <a:lnTo>
                    <a:pt x="238252" y="79121"/>
                  </a:lnTo>
                  <a:lnTo>
                    <a:pt x="239776" y="156083"/>
                  </a:lnTo>
                  <a:lnTo>
                    <a:pt x="244348" y="239014"/>
                  </a:lnTo>
                  <a:lnTo>
                    <a:pt x="229997" y="313944"/>
                  </a:lnTo>
                  <a:lnTo>
                    <a:pt x="182626" y="305562"/>
                  </a:lnTo>
                  <a:lnTo>
                    <a:pt x="157226" y="287401"/>
                  </a:lnTo>
                  <a:lnTo>
                    <a:pt x="131826" y="270891"/>
                  </a:lnTo>
                  <a:lnTo>
                    <a:pt x="84582" y="267589"/>
                  </a:lnTo>
                  <a:lnTo>
                    <a:pt x="16891" y="305181"/>
                  </a:lnTo>
                  <a:lnTo>
                    <a:pt x="0" y="373888"/>
                  </a:lnTo>
                  <a:lnTo>
                    <a:pt x="30226" y="438658"/>
                  </a:lnTo>
                  <a:lnTo>
                    <a:pt x="104140" y="464185"/>
                  </a:lnTo>
                  <a:lnTo>
                    <a:pt x="146558" y="453644"/>
                  </a:lnTo>
                  <a:lnTo>
                    <a:pt x="169291" y="435610"/>
                  </a:lnTo>
                  <a:lnTo>
                    <a:pt x="192278" y="420624"/>
                  </a:lnTo>
                  <a:lnTo>
                    <a:pt x="235204" y="418719"/>
                  </a:lnTo>
                  <a:lnTo>
                    <a:pt x="241427" y="505333"/>
                  </a:lnTo>
                  <a:lnTo>
                    <a:pt x="236855" y="598297"/>
                  </a:lnTo>
                  <a:lnTo>
                    <a:pt x="238760" y="683133"/>
                  </a:lnTo>
                  <a:lnTo>
                    <a:pt x="264541" y="744728"/>
                  </a:lnTo>
                  <a:lnTo>
                    <a:pt x="331978" y="768477"/>
                  </a:lnTo>
                  <a:lnTo>
                    <a:pt x="453009" y="763524"/>
                  </a:lnTo>
                  <a:lnTo>
                    <a:pt x="546608" y="743712"/>
                  </a:lnTo>
                  <a:lnTo>
                    <a:pt x="619760" y="700786"/>
                  </a:lnTo>
                  <a:lnTo>
                    <a:pt x="679450" y="626872"/>
                  </a:lnTo>
                  <a:lnTo>
                    <a:pt x="651764" y="613537"/>
                  </a:lnTo>
                  <a:lnTo>
                    <a:pt x="620522" y="600710"/>
                  </a:lnTo>
                  <a:lnTo>
                    <a:pt x="592582" y="582549"/>
                  </a:lnTo>
                  <a:lnTo>
                    <a:pt x="574548" y="552831"/>
                  </a:lnTo>
                  <a:lnTo>
                    <a:pt x="576834" y="509016"/>
                  </a:lnTo>
                  <a:lnTo>
                    <a:pt x="611124" y="495046"/>
                  </a:lnTo>
                  <a:lnTo>
                    <a:pt x="662178" y="494792"/>
                  </a:lnTo>
                  <a:lnTo>
                    <a:pt x="715137" y="492125"/>
                  </a:lnTo>
                  <a:lnTo>
                    <a:pt x="716026" y="410083"/>
                  </a:lnTo>
                  <a:lnTo>
                    <a:pt x="789559" y="398018"/>
                  </a:lnTo>
                  <a:close/>
                </a:path>
                <a:path w="1524000" h="773429">
                  <a:moveTo>
                    <a:pt x="1524000" y="182626"/>
                  </a:moveTo>
                  <a:lnTo>
                    <a:pt x="1521714" y="111379"/>
                  </a:lnTo>
                  <a:lnTo>
                    <a:pt x="1506220" y="62738"/>
                  </a:lnTo>
                  <a:lnTo>
                    <a:pt x="1448562" y="48514"/>
                  </a:lnTo>
                  <a:lnTo>
                    <a:pt x="1358519" y="45847"/>
                  </a:lnTo>
                  <a:lnTo>
                    <a:pt x="1263777" y="48895"/>
                  </a:lnTo>
                  <a:lnTo>
                    <a:pt x="1192022" y="51943"/>
                  </a:lnTo>
                  <a:lnTo>
                    <a:pt x="1151128" y="93472"/>
                  </a:lnTo>
                  <a:lnTo>
                    <a:pt x="1112774" y="159004"/>
                  </a:lnTo>
                  <a:lnTo>
                    <a:pt x="1066419" y="214884"/>
                  </a:lnTo>
                  <a:lnTo>
                    <a:pt x="1002030" y="227330"/>
                  </a:lnTo>
                  <a:lnTo>
                    <a:pt x="990219" y="190246"/>
                  </a:lnTo>
                  <a:lnTo>
                    <a:pt x="986536" y="146558"/>
                  </a:lnTo>
                  <a:lnTo>
                    <a:pt x="986028" y="100076"/>
                  </a:lnTo>
                  <a:lnTo>
                    <a:pt x="983488" y="54737"/>
                  </a:lnTo>
                  <a:lnTo>
                    <a:pt x="746125" y="47752"/>
                  </a:lnTo>
                  <a:lnTo>
                    <a:pt x="742569" y="126365"/>
                  </a:lnTo>
                  <a:lnTo>
                    <a:pt x="743204" y="187071"/>
                  </a:lnTo>
                  <a:lnTo>
                    <a:pt x="755650" y="240284"/>
                  </a:lnTo>
                  <a:lnTo>
                    <a:pt x="787654" y="295783"/>
                  </a:lnTo>
                  <a:lnTo>
                    <a:pt x="803402" y="316738"/>
                  </a:lnTo>
                  <a:lnTo>
                    <a:pt x="817753" y="339852"/>
                  </a:lnTo>
                  <a:lnTo>
                    <a:pt x="825881" y="365379"/>
                  </a:lnTo>
                  <a:lnTo>
                    <a:pt x="822833" y="393700"/>
                  </a:lnTo>
                  <a:lnTo>
                    <a:pt x="800100" y="427863"/>
                  </a:lnTo>
                  <a:lnTo>
                    <a:pt x="776605" y="431927"/>
                  </a:lnTo>
                  <a:lnTo>
                    <a:pt x="756539" y="438404"/>
                  </a:lnTo>
                  <a:lnTo>
                    <a:pt x="744728" y="479806"/>
                  </a:lnTo>
                  <a:lnTo>
                    <a:pt x="756158" y="488823"/>
                  </a:lnTo>
                  <a:lnTo>
                    <a:pt x="760603" y="489458"/>
                  </a:lnTo>
                  <a:lnTo>
                    <a:pt x="774573" y="492887"/>
                  </a:lnTo>
                  <a:lnTo>
                    <a:pt x="798576" y="498094"/>
                  </a:lnTo>
                  <a:lnTo>
                    <a:pt x="813181" y="499491"/>
                  </a:lnTo>
                  <a:lnTo>
                    <a:pt x="827405" y="503174"/>
                  </a:lnTo>
                  <a:lnTo>
                    <a:pt x="850138" y="515112"/>
                  </a:lnTo>
                  <a:lnTo>
                    <a:pt x="842137" y="569722"/>
                  </a:lnTo>
                  <a:lnTo>
                    <a:pt x="807339" y="595884"/>
                  </a:lnTo>
                  <a:lnTo>
                    <a:pt x="759841" y="611759"/>
                  </a:lnTo>
                  <a:lnTo>
                    <a:pt x="713994" y="635762"/>
                  </a:lnTo>
                  <a:lnTo>
                    <a:pt x="697992" y="652653"/>
                  </a:lnTo>
                  <a:lnTo>
                    <a:pt x="682625" y="673100"/>
                  </a:lnTo>
                  <a:lnTo>
                    <a:pt x="667893" y="693674"/>
                  </a:lnTo>
                  <a:lnTo>
                    <a:pt x="653542" y="710946"/>
                  </a:lnTo>
                  <a:lnTo>
                    <a:pt x="638175" y="724154"/>
                  </a:lnTo>
                  <a:lnTo>
                    <a:pt x="600075" y="753110"/>
                  </a:lnTo>
                  <a:lnTo>
                    <a:pt x="584835" y="767842"/>
                  </a:lnTo>
                  <a:lnTo>
                    <a:pt x="683387" y="771652"/>
                  </a:lnTo>
                  <a:lnTo>
                    <a:pt x="784606" y="772922"/>
                  </a:lnTo>
                  <a:lnTo>
                    <a:pt x="887476" y="772541"/>
                  </a:lnTo>
                  <a:lnTo>
                    <a:pt x="1092454" y="770001"/>
                  </a:lnTo>
                  <a:lnTo>
                    <a:pt x="1192022" y="769493"/>
                  </a:lnTo>
                  <a:lnTo>
                    <a:pt x="1394460" y="773303"/>
                  </a:lnTo>
                  <a:lnTo>
                    <a:pt x="1496695" y="742061"/>
                  </a:lnTo>
                  <a:lnTo>
                    <a:pt x="1522603" y="610616"/>
                  </a:lnTo>
                  <a:lnTo>
                    <a:pt x="1514348" y="487172"/>
                  </a:lnTo>
                  <a:lnTo>
                    <a:pt x="1483233" y="506857"/>
                  </a:lnTo>
                  <a:lnTo>
                    <a:pt x="1452499" y="524764"/>
                  </a:lnTo>
                  <a:lnTo>
                    <a:pt x="1414780" y="533908"/>
                  </a:lnTo>
                  <a:lnTo>
                    <a:pt x="1363218" y="528193"/>
                  </a:lnTo>
                  <a:lnTo>
                    <a:pt x="1293749" y="481584"/>
                  </a:lnTo>
                  <a:lnTo>
                    <a:pt x="1271524" y="407416"/>
                  </a:lnTo>
                  <a:lnTo>
                    <a:pt x="1293622" y="332105"/>
                  </a:lnTo>
                  <a:lnTo>
                    <a:pt x="1356868" y="282194"/>
                  </a:lnTo>
                  <a:lnTo>
                    <a:pt x="1407033" y="275463"/>
                  </a:lnTo>
                  <a:lnTo>
                    <a:pt x="1447165" y="286893"/>
                  </a:lnTo>
                  <a:lnTo>
                    <a:pt x="1481963" y="305435"/>
                  </a:lnTo>
                  <a:lnTo>
                    <a:pt x="1515364" y="319913"/>
                  </a:lnTo>
                  <a:lnTo>
                    <a:pt x="1519682" y="258191"/>
                  </a:lnTo>
                  <a:lnTo>
                    <a:pt x="1524000" y="182626"/>
                  </a:lnTo>
                  <a:close/>
                </a:path>
              </a:pathLst>
            </a:custGeom>
            <a:solidFill>
              <a:srgbClr val="FFFCFC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7" name="object 37"/>
            <p:cNvSpPr/>
            <p:nvPr/>
          </p:nvSpPr>
          <p:spPr>
            <a:xfrm>
              <a:off x="3544824" y="8420100"/>
              <a:ext cx="1290320" cy="377825"/>
            </a:xfrm>
            <a:custGeom>
              <a:avLst/>
              <a:gdLst/>
              <a:ahLst/>
              <a:cxnLst/>
              <a:rect l="l" t="t" r="r" b="b"/>
              <a:pathLst>
                <a:path w="1290320" h="377825">
                  <a:moveTo>
                    <a:pt x="1290320" y="352933"/>
                  </a:moveTo>
                  <a:lnTo>
                    <a:pt x="1192657" y="349123"/>
                  </a:lnTo>
                  <a:lnTo>
                    <a:pt x="1092327" y="347218"/>
                  </a:lnTo>
                  <a:lnTo>
                    <a:pt x="990219" y="346837"/>
                  </a:lnTo>
                  <a:lnTo>
                    <a:pt x="208915" y="354457"/>
                  </a:lnTo>
                  <a:lnTo>
                    <a:pt x="128651" y="350266"/>
                  </a:lnTo>
                  <a:lnTo>
                    <a:pt x="77343" y="336423"/>
                  </a:lnTo>
                  <a:lnTo>
                    <a:pt x="48514" y="307975"/>
                  </a:lnTo>
                  <a:lnTo>
                    <a:pt x="35941" y="260604"/>
                  </a:lnTo>
                  <a:lnTo>
                    <a:pt x="33528" y="189230"/>
                  </a:lnTo>
                  <a:lnTo>
                    <a:pt x="35052" y="83058"/>
                  </a:lnTo>
                  <a:lnTo>
                    <a:pt x="35179" y="48260"/>
                  </a:lnTo>
                  <a:lnTo>
                    <a:pt x="34544" y="44323"/>
                  </a:lnTo>
                  <a:lnTo>
                    <a:pt x="33413" y="33197"/>
                  </a:lnTo>
                  <a:lnTo>
                    <a:pt x="34417" y="35687"/>
                  </a:lnTo>
                  <a:lnTo>
                    <a:pt x="34163" y="33020"/>
                  </a:lnTo>
                  <a:lnTo>
                    <a:pt x="33147" y="31369"/>
                  </a:lnTo>
                  <a:lnTo>
                    <a:pt x="33362" y="32956"/>
                  </a:lnTo>
                  <a:lnTo>
                    <a:pt x="30099" y="24511"/>
                  </a:lnTo>
                  <a:lnTo>
                    <a:pt x="26162" y="10541"/>
                  </a:lnTo>
                  <a:lnTo>
                    <a:pt x="26289" y="8255"/>
                  </a:lnTo>
                  <a:lnTo>
                    <a:pt x="24638" y="7874"/>
                  </a:lnTo>
                  <a:lnTo>
                    <a:pt x="15621" y="0"/>
                  </a:lnTo>
                  <a:lnTo>
                    <a:pt x="2540" y="46609"/>
                  </a:lnTo>
                  <a:lnTo>
                    <a:pt x="0" y="105791"/>
                  </a:lnTo>
                  <a:lnTo>
                    <a:pt x="4826" y="225552"/>
                  </a:lnTo>
                  <a:lnTo>
                    <a:pt x="4572" y="290449"/>
                  </a:lnTo>
                  <a:lnTo>
                    <a:pt x="11176" y="338074"/>
                  </a:lnTo>
                  <a:lnTo>
                    <a:pt x="37211" y="367284"/>
                  </a:lnTo>
                  <a:lnTo>
                    <a:pt x="95631" y="377190"/>
                  </a:lnTo>
                  <a:lnTo>
                    <a:pt x="1235964" y="377444"/>
                  </a:lnTo>
                  <a:lnTo>
                    <a:pt x="1256157" y="375793"/>
                  </a:lnTo>
                  <a:lnTo>
                    <a:pt x="1272159" y="368808"/>
                  </a:lnTo>
                  <a:lnTo>
                    <a:pt x="1288669" y="354457"/>
                  </a:lnTo>
                  <a:lnTo>
                    <a:pt x="1290320" y="352933"/>
                  </a:lnTo>
                  <a:close/>
                </a:path>
              </a:pathLst>
            </a:custGeom>
            <a:solidFill>
              <a:srgbClr val="FCF0E3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8" name="object 38"/>
            <p:cNvSpPr/>
            <p:nvPr/>
          </p:nvSpPr>
          <p:spPr>
            <a:xfrm>
              <a:off x="4027297" y="7720584"/>
              <a:ext cx="34290" cy="231775"/>
            </a:xfrm>
            <a:custGeom>
              <a:avLst/>
              <a:gdLst/>
              <a:ahLst/>
              <a:cxnLst/>
              <a:rect l="l" t="t" r="r" b="b"/>
              <a:pathLst>
                <a:path w="34289" h="231775">
                  <a:moveTo>
                    <a:pt x="32130" y="0"/>
                  </a:moveTo>
                  <a:lnTo>
                    <a:pt x="14224" y="12700"/>
                  </a:lnTo>
                  <a:lnTo>
                    <a:pt x="5079" y="26162"/>
                  </a:lnTo>
                  <a:lnTo>
                    <a:pt x="1777" y="45339"/>
                  </a:lnTo>
                  <a:lnTo>
                    <a:pt x="0" y="157861"/>
                  </a:lnTo>
                  <a:lnTo>
                    <a:pt x="380" y="200914"/>
                  </a:lnTo>
                  <a:lnTo>
                    <a:pt x="9525" y="220345"/>
                  </a:lnTo>
                  <a:lnTo>
                    <a:pt x="34162" y="231648"/>
                  </a:lnTo>
                  <a:lnTo>
                    <a:pt x="32130" y="0"/>
                  </a:lnTo>
                  <a:close/>
                </a:path>
              </a:pathLst>
            </a:custGeom>
            <a:solidFill>
              <a:srgbClr val="FFFCFC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71544" y="8499221"/>
              <a:ext cx="214629" cy="64135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895088" y="7470647"/>
              <a:ext cx="33655" cy="133350"/>
            </a:xfrm>
            <a:custGeom>
              <a:avLst/>
              <a:gdLst/>
              <a:ahLst/>
              <a:cxnLst/>
              <a:rect l="l" t="t" r="r" b="b"/>
              <a:pathLst>
                <a:path w="33654" h="133350">
                  <a:moveTo>
                    <a:pt x="10795" y="0"/>
                  </a:moveTo>
                  <a:lnTo>
                    <a:pt x="0" y="53720"/>
                  </a:lnTo>
                  <a:lnTo>
                    <a:pt x="10033" y="133095"/>
                  </a:lnTo>
                  <a:lnTo>
                    <a:pt x="20954" y="130175"/>
                  </a:lnTo>
                  <a:lnTo>
                    <a:pt x="27939" y="127381"/>
                  </a:lnTo>
                  <a:lnTo>
                    <a:pt x="31623" y="107695"/>
                  </a:lnTo>
                  <a:lnTo>
                    <a:pt x="33274" y="26288"/>
                  </a:lnTo>
                  <a:lnTo>
                    <a:pt x="32131" y="14604"/>
                  </a:lnTo>
                  <a:lnTo>
                    <a:pt x="25781" y="9016"/>
                  </a:lnTo>
                  <a:lnTo>
                    <a:pt x="10795" y="0"/>
                  </a:lnTo>
                  <a:close/>
                </a:path>
              </a:pathLst>
            </a:custGeom>
            <a:solidFill>
              <a:srgbClr val="EEA152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41" name="object 41"/>
            <p:cNvSpPr/>
            <p:nvPr/>
          </p:nvSpPr>
          <p:spPr>
            <a:xfrm>
              <a:off x="4464303" y="7427595"/>
              <a:ext cx="361315" cy="0"/>
            </a:xfrm>
            <a:custGeom>
              <a:avLst/>
              <a:gdLst/>
              <a:ahLst/>
              <a:cxnLst/>
              <a:rect l="l" t="t" r="r" b="b"/>
              <a:pathLst>
                <a:path w="361314">
                  <a:moveTo>
                    <a:pt x="0" y="0"/>
                  </a:moveTo>
                  <a:lnTo>
                    <a:pt x="360807" y="0"/>
                  </a:lnTo>
                </a:path>
              </a:pathLst>
            </a:custGeom>
            <a:ln w="38144">
              <a:solidFill>
                <a:srgbClr val="EEA152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42" name="object 42"/>
            <p:cNvSpPr/>
            <p:nvPr/>
          </p:nvSpPr>
          <p:spPr>
            <a:xfrm>
              <a:off x="4459605" y="7552563"/>
              <a:ext cx="362585" cy="0"/>
            </a:xfrm>
            <a:custGeom>
              <a:avLst/>
              <a:gdLst/>
              <a:ahLst/>
              <a:cxnLst/>
              <a:rect l="l" t="t" r="r" b="b"/>
              <a:pathLst>
                <a:path w="362585">
                  <a:moveTo>
                    <a:pt x="0" y="0"/>
                  </a:moveTo>
                  <a:lnTo>
                    <a:pt x="362585" y="0"/>
                  </a:lnTo>
                </a:path>
              </a:pathLst>
            </a:custGeom>
            <a:ln w="38149">
              <a:solidFill>
                <a:srgbClr val="EEA152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43" name="object 43"/>
            <p:cNvSpPr/>
            <p:nvPr/>
          </p:nvSpPr>
          <p:spPr>
            <a:xfrm>
              <a:off x="4464177" y="7659878"/>
              <a:ext cx="362585" cy="0"/>
            </a:xfrm>
            <a:custGeom>
              <a:avLst/>
              <a:gdLst/>
              <a:ahLst/>
              <a:cxnLst/>
              <a:rect l="l" t="t" r="r" b="b"/>
              <a:pathLst>
                <a:path w="362585">
                  <a:moveTo>
                    <a:pt x="0" y="0"/>
                  </a:moveTo>
                  <a:lnTo>
                    <a:pt x="362585" y="0"/>
                  </a:lnTo>
                </a:path>
              </a:pathLst>
            </a:custGeom>
            <a:ln w="38148">
              <a:solidFill>
                <a:srgbClr val="EEA152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44" name="object 44"/>
            <p:cNvSpPr/>
            <p:nvPr/>
          </p:nvSpPr>
          <p:spPr>
            <a:xfrm>
              <a:off x="4464177" y="7767447"/>
              <a:ext cx="362585" cy="0"/>
            </a:xfrm>
            <a:custGeom>
              <a:avLst/>
              <a:gdLst/>
              <a:ahLst/>
              <a:cxnLst/>
              <a:rect l="l" t="t" r="r" b="b"/>
              <a:pathLst>
                <a:path w="362585">
                  <a:moveTo>
                    <a:pt x="0" y="0"/>
                  </a:moveTo>
                  <a:lnTo>
                    <a:pt x="362585" y="0"/>
                  </a:lnTo>
                </a:path>
              </a:pathLst>
            </a:custGeom>
            <a:ln w="38144">
              <a:solidFill>
                <a:srgbClr val="EEA152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45" name="object 45"/>
            <p:cNvSpPr/>
            <p:nvPr/>
          </p:nvSpPr>
          <p:spPr>
            <a:xfrm>
              <a:off x="3819144" y="8246364"/>
              <a:ext cx="171450" cy="33655"/>
            </a:xfrm>
            <a:custGeom>
              <a:avLst/>
              <a:gdLst/>
              <a:ahLst/>
              <a:cxnLst/>
              <a:rect l="l" t="t" r="r" b="b"/>
              <a:pathLst>
                <a:path w="171450" h="33654">
                  <a:moveTo>
                    <a:pt x="0" y="5207"/>
                  </a:moveTo>
                  <a:lnTo>
                    <a:pt x="37464" y="25400"/>
                  </a:lnTo>
                  <a:lnTo>
                    <a:pt x="83311" y="33274"/>
                  </a:lnTo>
                  <a:lnTo>
                    <a:pt x="130175" y="25781"/>
                  </a:lnTo>
                  <a:lnTo>
                    <a:pt x="171195" y="0"/>
                  </a:lnTo>
                </a:path>
              </a:pathLst>
            </a:custGeom>
            <a:ln w="35999">
              <a:solidFill>
                <a:srgbClr val="EEA152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3396149" y="1347098"/>
            <a:ext cx="3071283" cy="1161536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6511" marR="3387" indent="-8467">
              <a:lnSpc>
                <a:spcPct val="87300"/>
              </a:lnSpc>
              <a:spcBef>
                <a:spcPts val="420"/>
              </a:spcBef>
            </a:pPr>
            <a:r>
              <a:rPr sz="2367" b="1" spc="-3" dirty="0">
                <a:solidFill>
                  <a:srgbClr val="C5434E"/>
                </a:solidFill>
                <a:latin typeface="Calibri"/>
                <a:cs typeface="Calibri"/>
              </a:rPr>
              <a:t>1. </a:t>
            </a:r>
            <a:r>
              <a:rPr sz="2367" b="1" spc="-7" dirty="0">
                <a:solidFill>
                  <a:srgbClr val="C5434E"/>
                </a:solidFill>
                <a:latin typeface="Calibri"/>
                <a:cs typeface="Calibri"/>
              </a:rPr>
              <a:t>Planeación </a:t>
            </a:r>
            <a:r>
              <a:rPr sz="2367" b="1" spc="-37" dirty="0">
                <a:solidFill>
                  <a:srgbClr val="C5434E"/>
                </a:solidFill>
                <a:latin typeface="Calibri"/>
                <a:cs typeface="Calibri"/>
              </a:rPr>
              <a:t>Estratégica </a:t>
            </a:r>
            <a:r>
              <a:rPr sz="2367" b="1" spc="-527" dirty="0">
                <a:solidFill>
                  <a:srgbClr val="C5434E"/>
                </a:solidFill>
                <a:latin typeface="Calibri"/>
                <a:cs typeface="Calibri"/>
              </a:rPr>
              <a:t> </a:t>
            </a:r>
            <a:r>
              <a:rPr sz="1967" i="1" spc="-13" dirty="0">
                <a:latin typeface="Calibri"/>
                <a:cs typeface="Calibri"/>
              </a:rPr>
              <a:t>Determinar objetivos, tema(s), </a:t>
            </a:r>
            <a:r>
              <a:rPr sz="1967" i="1" spc="-437" dirty="0">
                <a:latin typeface="Calibri"/>
                <a:cs typeface="Calibri"/>
              </a:rPr>
              <a:t> </a:t>
            </a:r>
            <a:r>
              <a:rPr sz="1967" i="1" spc="-13" dirty="0">
                <a:latin typeface="Calibri"/>
                <a:cs typeface="Calibri"/>
              </a:rPr>
              <a:t>criterios,</a:t>
            </a:r>
            <a:r>
              <a:rPr sz="1967" i="1" dirty="0">
                <a:latin typeface="Calibri"/>
                <a:cs typeface="Calibri"/>
              </a:rPr>
              <a:t> </a:t>
            </a:r>
            <a:r>
              <a:rPr sz="1967" i="1" spc="-23" dirty="0">
                <a:latin typeface="Calibri"/>
                <a:cs typeface="Calibri"/>
              </a:rPr>
              <a:t>metas </a:t>
            </a:r>
            <a:r>
              <a:rPr sz="1967" i="1" dirty="0">
                <a:latin typeface="Calibri"/>
                <a:cs typeface="Calibri"/>
              </a:rPr>
              <a:t>y</a:t>
            </a:r>
            <a:r>
              <a:rPr sz="1967" i="1" spc="-17" dirty="0">
                <a:latin typeface="Calibri"/>
                <a:cs typeface="Calibri"/>
              </a:rPr>
              <a:t> alcance</a:t>
            </a:r>
            <a:r>
              <a:rPr sz="1967" i="1" spc="3" dirty="0">
                <a:latin typeface="Calibri"/>
                <a:cs typeface="Calibri"/>
              </a:rPr>
              <a:t> </a:t>
            </a:r>
            <a:r>
              <a:rPr sz="1967" i="1" spc="-7" dirty="0">
                <a:latin typeface="Calibri"/>
                <a:cs typeface="Calibri"/>
              </a:rPr>
              <a:t>del </a:t>
            </a:r>
            <a:r>
              <a:rPr sz="1967" i="1" spc="-3" dirty="0">
                <a:latin typeface="Calibri"/>
                <a:cs typeface="Calibri"/>
              </a:rPr>
              <a:t> </a:t>
            </a:r>
            <a:r>
              <a:rPr sz="1967" i="1" spc="-7" dirty="0">
                <a:latin typeface="Calibri"/>
                <a:cs typeface="Calibri"/>
              </a:rPr>
              <a:t>diálogo</a:t>
            </a:r>
            <a:r>
              <a:rPr sz="1967" i="1" spc="-30" dirty="0">
                <a:latin typeface="Calibri"/>
                <a:cs typeface="Calibri"/>
              </a:rPr>
              <a:t> </a:t>
            </a:r>
            <a:r>
              <a:rPr sz="1967" i="1" spc="-7" dirty="0">
                <a:latin typeface="Calibri"/>
                <a:cs typeface="Calibri"/>
              </a:rPr>
              <a:t>ciudadano.</a:t>
            </a:r>
            <a:endParaRPr sz="1967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320701" y="1381608"/>
            <a:ext cx="2680547" cy="120558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3547">
              <a:lnSpc>
                <a:spcPts val="2519"/>
              </a:lnSpc>
              <a:spcBef>
                <a:spcPts val="60"/>
              </a:spcBef>
            </a:pPr>
            <a:r>
              <a:rPr sz="2367" b="1" spc="-3" dirty="0">
                <a:solidFill>
                  <a:srgbClr val="F4A05D"/>
                </a:solidFill>
                <a:latin typeface="Calibri"/>
                <a:cs typeface="Calibri"/>
              </a:rPr>
              <a:t>2.</a:t>
            </a:r>
            <a:r>
              <a:rPr sz="2367" b="1" spc="-127" dirty="0">
                <a:solidFill>
                  <a:srgbClr val="F4A05D"/>
                </a:solidFill>
                <a:latin typeface="Calibri"/>
                <a:cs typeface="Calibri"/>
              </a:rPr>
              <a:t> </a:t>
            </a:r>
            <a:r>
              <a:rPr sz="2367" b="1" spc="-7" dirty="0">
                <a:solidFill>
                  <a:srgbClr val="F4A05D"/>
                </a:solidFill>
                <a:latin typeface="Calibri"/>
                <a:cs typeface="Calibri"/>
              </a:rPr>
              <a:t>Planeación</a:t>
            </a:r>
            <a:endParaRPr sz="2367">
              <a:latin typeface="Calibri"/>
              <a:cs typeface="Calibri"/>
            </a:endParaRPr>
          </a:p>
          <a:p>
            <a:pPr marL="13547">
              <a:lnSpc>
                <a:spcPts val="2519"/>
              </a:lnSpc>
            </a:pPr>
            <a:r>
              <a:rPr sz="2367" b="1" spc="-3" dirty="0">
                <a:solidFill>
                  <a:srgbClr val="F4A05D"/>
                </a:solidFill>
                <a:latin typeface="Calibri"/>
                <a:cs typeface="Calibri"/>
              </a:rPr>
              <a:t>del</a:t>
            </a:r>
            <a:r>
              <a:rPr sz="2367" b="1" spc="-87" dirty="0">
                <a:solidFill>
                  <a:srgbClr val="F4A05D"/>
                </a:solidFill>
                <a:latin typeface="Calibri"/>
                <a:cs typeface="Calibri"/>
              </a:rPr>
              <a:t> </a:t>
            </a:r>
            <a:r>
              <a:rPr sz="2367" b="1" spc="-27" dirty="0">
                <a:solidFill>
                  <a:srgbClr val="F4A05D"/>
                </a:solidFill>
                <a:latin typeface="Calibri"/>
                <a:cs typeface="Calibri"/>
              </a:rPr>
              <a:t>Acercamiento</a:t>
            </a:r>
            <a:endParaRPr sz="2367">
              <a:latin typeface="Calibri"/>
              <a:cs typeface="Calibri"/>
            </a:endParaRPr>
          </a:p>
          <a:p>
            <a:pPr marL="8467" marR="3387">
              <a:lnSpc>
                <a:spcPct val="78000"/>
              </a:lnSpc>
              <a:spcBef>
                <a:spcPts val="603"/>
              </a:spcBef>
            </a:pPr>
            <a:r>
              <a:rPr sz="1967" i="1" spc="-17" dirty="0">
                <a:latin typeface="Calibri"/>
                <a:cs typeface="Calibri"/>
              </a:rPr>
              <a:t>Determinar</a:t>
            </a:r>
            <a:r>
              <a:rPr sz="1967" i="1" spc="10" dirty="0">
                <a:latin typeface="Calibri"/>
                <a:cs typeface="Calibri"/>
              </a:rPr>
              <a:t> </a:t>
            </a:r>
            <a:r>
              <a:rPr sz="1967" i="1" spc="-13" dirty="0">
                <a:latin typeface="Calibri"/>
                <a:cs typeface="Calibri"/>
              </a:rPr>
              <a:t>actores, </a:t>
            </a:r>
            <a:r>
              <a:rPr sz="1967" i="1" spc="-10" dirty="0">
                <a:latin typeface="Calibri"/>
                <a:cs typeface="Calibri"/>
              </a:rPr>
              <a:t> actividad(es)</a:t>
            </a:r>
            <a:r>
              <a:rPr sz="1967" i="1" spc="-33" dirty="0">
                <a:latin typeface="Calibri"/>
                <a:cs typeface="Calibri"/>
              </a:rPr>
              <a:t> </a:t>
            </a:r>
            <a:r>
              <a:rPr sz="1967" i="1" dirty="0">
                <a:latin typeface="Calibri"/>
                <a:cs typeface="Calibri"/>
              </a:rPr>
              <a:t>y</a:t>
            </a:r>
            <a:r>
              <a:rPr sz="1967" i="1" spc="-47" dirty="0">
                <a:latin typeface="Calibri"/>
                <a:cs typeface="Calibri"/>
              </a:rPr>
              <a:t> </a:t>
            </a:r>
            <a:r>
              <a:rPr sz="1967" i="1" spc="-17" dirty="0">
                <a:latin typeface="Calibri"/>
                <a:cs typeface="Calibri"/>
              </a:rPr>
              <a:t>Pregunta(s)</a:t>
            </a:r>
            <a:endParaRPr sz="1967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435181" y="2872283"/>
            <a:ext cx="2753783" cy="1402265"/>
          </a:xfrm>
          <a:prstGeom prst="rect">
            <a:avLst/>
          </a:prstGeom>
        </p:spPr>
        <p:txBody>
          <a:bodyPr vert="horz" wrap="square" lIns="0" tIns="60537" rIns="0" bIns="0" rtlCol="0">
            <a:spAutoFit/>
          </a:bodyPr>
          <a:lstStyle/>
          <a:p>
            <a:pPr marL="8467" marR="3387" indent="15241">
              <a:lnSpc>
                <a:spcPct val="85300"/>
              </a:lnSpc>
              <a:spcBef>
                <a:spcPts val="477"/>
              </a:spcBef>
            </a:pPr>
            <a:r>
              <a:rPr sz="2367" b="1" spc="-3" dirty="0">
                <a:solidFill>
                  <a:srgbClr val="69A3D9"/>
                </a:solidFill>
                <a:latin typeface="Calibri"/>
                <a:cs typeface="Calibri"/>
              </a:rPr>
              <a:t>3. </a:t>
            </a:r>
            <a:r>
              <a:rPr sz="2367" b="1" spc="-13" dirty="0">
                <a:solidFill>
                  <a:srgbClr val="69A3D9"/>
                </a:solidFill>
                <a:latin typeface="Calibri"/>
                <a:cs typeface="Calibri"/>
              </a:rPr>
              <a:t>Comunicación </a:t>
            </a:r>
            <a:r>
              <a:rPr sz="2367" b="1" spc="-10" dirty="0">
                <a:solidFill>
                  <a:srgbClr val="69A3D9"/>
                </a:solidFill>
                <a:latin typeface="Calibri"/>
                <a:cs typeface="Calibri"/>
              </a:rPr>
              <a:t> </a:t>
            </a:r>
            <a:r>
              <a:rPr sz="1967" i="1" spc="-17" dirty="0">
                <a:latin typeface="Calibri"/>
                <a:cs typeface="Calibri"/>
              </a:rPr>
              <a:t>Determinar </a:t>
            </a:r>
            <a:r>
              <a:rPr sz="1967" i="1" spc="-3" dirty="0">
                <a:latin typeface="Calibri"/>
                <a:cs typeface="Calibri"/>
              </a:rPr>
              <a:t>que </a:t>
            </a:r>
            <a:r>
              <a:rPr sz="1967" i="1" dirty="0">
                <a:latin typeface="Calibri"/>
                <a:cs typeface="Calibri"/>
              </a:rPr>
              <a:t>se va a </a:t>
            </a:r>
            <a:r>
              <a:rPr sz="1967" i="1" spc="3" dirty="0">
                <a:latin typeface="Calibri"/>
                <a:cs typeface="Calibri"/>
              </a:rPr>
              <a:t> </a:t>
            </a:r>
            <a:r>
              <a:rPr sz="1967" i="1" spc="-37" dirty="0">
                <a:latin typeface="Calibri"/>
                <a:cs typeface="Calibri"/>
              </a:rPr>
              <a:t>c</a:t>
            </a:r>
            <a:r>
              <a:rPr sz="1967" i="1" spc="-20" dirty="0">
                <a:latin typeface="Calibri"/>
                <a:cs typeface="Calibri"/>
              </a:rPr>
              <a:t>o</a:t>
            </a:r>
            <a:r>
              <a:rPr sz="1967" i="1" spc="-17" dirty="0">
                <a:latin typeface="Calibri"/>
                <a:cs typeface="Calibri"/>
              </a:rPr>
              <a:t>m</a:t>
            </a:r>
            <a:r>
              <a:rPr sz="1967" i="1" spc="-20" dirty="0">
                <a:latin typeface="Calibri"/>
                <a:cs typeface="Calibri"/>
              </a:rPr>
              <a:t>un</a:t>
            </a:r>
            <a:r>
              <a:rPr sz="1967" i="1" spc="-23" dirty="0">
                <a:latin typeface="Calibri"/>
                <a:cs typeface="Calibri"/>
              </a:rPr>
              <a:t>i</a:t>
            </a:r>
            <a:r>
              <a:rPr sz="1967" i="1" spc="-37" dirty="0">
                <a:latin typeface="Calibri"/>
                <a:cs typeface="Calibri"/>
              </a:rPr>
              <a:t>c</a:t>
            </a:r>
            <a:r>
              <a:rPr sz="1967" i="1" spc="-20" dirty="0">
                <a:latin typeface="Calibri"/>
                <a:cs typeface="Calibri"/>
              </a:rPr>
              <a:t>a</a:t>
            </a:r>
            <a:r>
              <a:rPr sz="1967" i="1" spc="-173" dirty="0">
                <a:latin typeface="Calibri"/>
                <a:cs typeface="Calibri"/>
              </a:rPr>
              <a:t>r</a:t>
            </a:r>
            <a:r>
              <a:rPr sz="1967" i="1" dirty="0">
                <a:latin typeface="Calibri"/>
                <a:cs typeface="Calibri"/>
              </a:rPr>
              <a:t>,</a:t>
            </a:r>
            <a:r>
              <a:rPr sz="1967" i="1" spc="-93" dirty="0">
                <a:latin typeface="Calibri"/>
                <a:cs typeface="Calibri"/>
              </a:rPr>
              <a:t> </a:t>
            </a:r>
            <a:r>
              <a:rPr sz="1967" i="1" dirty="0">
                <a:latin typeface="Calibri"/>
                <a:cs typeface="Calibri"/>
              </a:rPr>
              <a:t>a</a:t>
            </a:r>
            <a:r>
              <a:rPr sz="1967" i="1" spc="-50" dirty="0">
                <a:latin typeface="Calibri"/>
                <a:cs typeface="Calibri"/>
              </a:rPr>
              <a:t> </a:t>
            </a:r>
            <a:r>
              <a:rPr sz="1967" i="1" spc="-3" dirty="0">
                <a:latin typeface="Calibri"/>
                <a:cs typeface="Calibri"/>
              </a:rPr>
              <a:t>q</a:t>
            </a:r>
            <a:r>
              <a:rPr sz="1967" i="1" spc="-10" dirty="0">
                <a:latin typeface="Calibri"/>
                <a:cs typeface="Calibri"/>
              </a:rPr>
              <a:t>u</a:t>
            </a:r>
            <a:r>
              <a:rPr sz="1967" i="1" dirty="0">
                <a:latin typeface="Calibri"/>
                <a:cs typeface="Calibri"/>
              </a:rPr>
              <a:t>i</a:t>
            </a:r>
            <a:r>
              <a:rPr sz="1967" i="1" spc="-10" dirty="0">
                <a:latin typeface="Calibri"/>
                <a:cs typeface="Calibri"/>
              </a:rPr>
              <a:t>é</a:t>
            </a:r>
            <a:r>
              <a:rPr sz="1967" i="1" spc="-3" dirty="0">
                <a:latin typeface="Calibri"/>
                <a:cs typeface="Calibri"/>
              </a:rPr>
              <a:t>n(</a:t>
            </a:r>
            <a:r>
              <a:rPr sz="1967" i="1" spc="-7" dirty="0">
                <a:latin typeface="Calibri"/>
                <a:cs typeface="Calibri"/>
              </a:rPr>
              <a:t>e</a:t>
            </a:r>
            <a:r>
              <a:rPr sz="1967" i="1" spc="-3" dirty="0">
                <a:latin typeface="Calibri"/>
                <a:cs typeface="Calibri"/>
              </a:rPr>
              <a:t>s)</a:t>
            </a:r>
            <a:r>
              <a:rPr sz="1967" i="1" dirty="0">
                <a:latin typeface="Calibri"/>
                <a:cs typeface="Calibri"/>
              </a:rPr>
              <a:t>,</a:t>
            </a:r>
            <a:r>
              <a:rPr sz="1967" i="1" spc="-30" dirty="0">
                <a:latin typeface="Calibri"/>
                <a:cs typeface="Calibri"/>
              </a:rPr>
              <a:t> </a:t>
            </a:r>
            <a:r>
              <a:rPr sz="1967" i="1" spc="-7" dirty="0">
                <a:latin typeface="Calibri"/>
                <a:cs typeface="Calibri"/>
              </a:rPr>
              <a:t>que  </a:t>
            </a:r>
            <a:r>
              <a:rPr sz="1967" i="1" spc="-27" dirty="0">
                <a:latin typeface="Calibri"/>
                <a:cs typeface="Calibri"/>
              </a:rPr>
              <a:t>contenido</a:t>
            </a:r>
            <a:r>
              <a:rPr sz="1967" i="1" spc="-13" dirty="0">
                <a:latin typeface="Calibri"/>
                <a:cs typeface="Calibri"/>
              </a:rPr>
              <a:t> </a:t>
            </a:r>
            <a:r>
              <a:rPr sz="1967" i="1" dirty="0">
                <a:latin typeface="Calibri"/>
                <a:cs typeface="Calibri"/>
              </a:rPr>
              <a:t>y</a:t>
            </a:r>
            <a:r>
              <a:rPr sz="1967" i="1" spc="-37" dirty="0">
                <a:latin typeface="Calibri"/>
                <a:cs typeface="Calibri"/>
              </a:rPr>
              <a:t> </a:t>
            </a:r>
            <a:r>
              <a:rPr sz="1967" i="1" dirty="0">
                <a:latin typeface="Calibri"/>
                <a:cs typeface="Calibri"/>
              </a:rPr>
              <a:t>a</a:t>
            </a:r>
            <a:r>
              <a:rPr sz="1967" i="1" spc="-37" dirty="0">
                <a:latin typeface="Calibri"/>
                <a:cs typeface="Calibri"/>
              </a:rPr>
              <a:t> </a:t>
            </a:r>
            <a:r>
              <a:rPr sz="1967" i="1" spc="-3" dirty="0">
                <a:latin typeface="Calibri"/>
                <a:cs typeface="Calibri"/>
              </a:rPr>
              <a:t>través</a:t>
            </a:r>
            <a:r>
              <a:rPr sz="1967" i="1" spc="-17" dirty="0">
                <a:latin typeface="Calibri"/>
                <a:cs typeface="Calibri"/>
              </a:rPr>
              <a:t> </a:t>
            </a:r>
            <a:r>
              <a:rPr sz="1967" i="1" spc="-3" dirty="0">
                <a:latin typeface="Calibri"/>
                <a:cs typeface="Calibri"/>
              </a:rPr>
              <a:t>de</a:t>
            </a:r>
            <a:r>
              <a:rPr sz="1967" i="1" spc="-30" dirty="0">
                <a:latin typeface="Calibri"/>
                <a:cs typeface="Calibri"/>
              </a:rPr>
              <a:t> </a:t>
            </a:r>
            <a:r>
              <a:rPr sz="1967" i="1" spc="-7" dirty="0">
                <a:latin typeface="Calibri"/>
                <a:cs typeface="Calibri"/>
              </a:rPr>
              <a:t>que </a:t>
            </a:r>
            <a:r>
              <a:rPr sz="1967" i="1" spc="-437" dirty="0">
                <a:latin typeface="Calibri"/>
                <a:cs typeface="Calibri"/>
              </a:rPr>
              <a:t> </a:t>
            </a:r>
            <a:r>
              <a:rPr sz="1967" i="1" spc="-13" dirty="0">
                <a:latin typeface="Calibri"/>
                <a:cs typeface="Calibri"/>
              </a:rPr>
              <a:t>canales.</a:t>
            </a:r>
            <a:endParaRPr sz="1967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383957" y="4526754"/>
            <a:ext cx="3033607" cy="1714979"/>
          </a:xfrm>
          <a:prstGeom prst="rect">
            <a:avLst/>
          </a:prstGeom>
        </p:spPr>
        <p:txBody>
          <a:bodyPr vert="horz" wrap="square" lIns="0" tIns="55457" rIns="0" bIns="0" rtlCol="0">
            <a:spAutoFit/>
          </a:bodyPr>
          <a:lstStyle/>
          <a:p>
            <a:pPr marL="8467" marR="1082094">
              <a:lnSpc>
                <a:spcPct val="86700"/>
              </a:lnSpc>
              <a:spcBef>
                <a:spcPts val="437"/>
              </a:spcBef>
            </a:pPr>
            <a:r>
              <a:rPr sz="2367" b="1" spc="-3" dirty="0">
                <a:solidFill>
                  <a:srgbClr val="EEA152"/>
                </a:solidFill>
                <a:latin typeface="Calibri"/>
                <a:cs typeface="Calibri"/>
              </a:rPr>
              <a:t>5. </a:t>
            </a:r>
            <a:r>
              <a:rPr sz="2367" b="1" spc="-17" dirty="0">
                <a:solidFill>
                  <a:srgbClr val="EEA152"/>
                </a:solidFill>
                <a:latin typeface="Calibri"/>
                <a:cs typeface="Calibri"/>
              </a:rPr>
              <a:t>Divulgación </a:t>
            </a:r>
            <a:r>
              <a:rPr sz="2367" b="1" spc="-13" dirty="0">
                <a:solidFill>
                  <a:srgbClr val="EEA152"/>
                </a:solidFill>
                <a:latin typeface="Calibri"/>
                <a:cs typeface="Calibri"/>
              </a:rPr>
              <a:t> </a:t>
            </a:r>
            <a:r>
              <a:rPr sz="2367" b="1" spc="-7" dirty="0">
                <a:solidFill>
                  <a:srgbClr val="EEA152"/>
                </a:solidFill>
                <a:latin typeface="Calibri"/>
                <a:cs typeface="Calibri"/>
              </a:rPr>
              <a:t>de </a:t>
            </a:r>
            <a:r>
              <a:rPr sz="2367" b="1" spc="-17" dirty="0">
                <a:solidFill>
                  <a:srgbClr val="EEA152"/>
                </a:solidFill>
                <a:latin typeface="Calibri"/>
                <a:cs typeface="Calibri"/>
              </a:rPr>
              <a:t>Resultados </a:t>
            </a:r>
            <a:r>
              <a:rPr sz="2367" b="1" spc="-13" dirty="0">
                <a:solidFill>
                  <a:srgbClr val="EEA152"/>
                </a:solidFill>
                <a:latin typeface="Calibri"/>
                <a:cs typeface="Calibri"/>
              </a:rPr>
              <a:t> </a:t>
            </a:r>
            <a:r>
              <a:rPr sz="1967" i="1" spc="-17" dirty="0">
                <a:latin typeface="Calibri"/>
                <a:cs typeface="Calibri"/>
              </a:rPr>
              <a:t>Resultado(a)</a:t>
            </a:r>
            <a:r>
              <a:rPr sz="1967" i="1" spc="-43" dirty="0">
                <a:latin typeface="Calibri"/>
                <a:cs typeface="Calibri"/>
              </a:rPr>
              <a:t> </a:t>
            </a:r>
            <a:r>
              <a:rPr sz="1967" i="1" dirty="0">
                <a:latin typeface="Calibri"/>
                <a:cs typeface="Calibri"/>
              </a:rPr>
              <a:t>a</a:t>
            </a:r>
            <a:r>
              <a:rPr sz="1967" i="1" spc="-67" dirty="0">
                <a:latin typeface="Calibri"/>
                <a:cs typeface="Calibri"/>
              </a:rPr>
              <a:t> </a:t>
            </a:r>
            <a:r>
              <a:rPr sz="1967" i="1" spc="-10" dirty="0">
                <a:latin typeface="Calibri"/>
                <a:cs typeface="Calibri"/>
              </a:rPr>
              <a:t>la(s)</a:t>
            </a:r>
            <a:endParaRPr sz="1967">
              <a:latin typeface="Calibri"/>
              <a:cs typeface="Calibri"/>
            </a:endParaRPr>
          </a:p>
          <a:p>
            <a:pPr marL="16511">
              <a:lnSpc>
                <a:spcPts val="1797"/>
              </a:lnSpc>
            </a:pPr>
            <a:r>
              <a:rPr sz="1967" i="1" spc="-13" dirty="0">
                <a:latin typeface="Calibri"/>
                <a:cs typeface="Calibri"/>
              </a:rPr>
              <a:t>pregunta(s),</a:t>
            </a:r>
            <a:r>
              <a:rPr sz="1967" i="1" spc="-37" dirty="0">
                <a:latin typeface="Calibri"/>
                <a:cs typeface="Calibri"/>
              </a:rPr>
              <a:t> </a:t>
            </a:r>
            <a:r>
              <a:rPr sz="1967" i="1" spc="-13" dirty="0">
                <a:latin typeface="Calibri"/>
                <a:cs typeface="Calibri"/>
              </a:rPr>
              <a:t>¿cómo</a:t>
            </a:r>
            <a:r>
              <a:rPr sz="1967" i="1" spc="-43" dirty="0">
                <a:latin typeface="Calibri"/>
                <a:cs typeface="Calibri"/>
              </a:rPr>
              <a:t> </a:t>
            </a:r>
            <a:r>
              <a:rPr sz="1967" i="1" dirty="0">
                <a:latin typeface="Calibri"/>
                <a:cs typeface="Calibri"/>
              </a:rPr>
              <a:t>se</a:t>
            </a:r>
            <a:r>
              <a:rPr sz="1967" i="1" spc="-37" dirty="0">
                <a:latin typeface="Calibri"/>
                <a:cs typeface="Calibri"/>
              </a:rPr>
              <a:t> </a:t>
            </a:r>
            <a:r>
              <a:rPr sz="1967" i="1" spc="-10" dirty="0">
                <a:latin typeface="Calibri"/>
                <a:cs typeface="Calibri"/>
              </a:rPr>
              <a:t>usará?,</a:t>
            </a:r>
            <a:endParaRPr sz="1967">
              <a:latin typeface="Calibri"/>
              <a:cs typeface="Calibri"/>
            </a:endParaRPr>
          </a:p>
          <a:p>
            <a:pPr marL="16511" marR="458070">
              <a:lnSpc>
                <a:spcPct val="78000"/>
              </a:lnSpc>
              <a:spcBef>
                <a:spcPts val="397"/>
              </a:spcBef>
            </a:pPr>
            <a:r>
              <a:rPr sz="1967" i="1" spc="-10" dirty="0">
                <a:latin typeface="Calibri"/>
                <a:cs typeface="Calibri"/>
              </a:rPr>
              <a:t>¿cuándo</a:t>
            </a:r>
            <a:r>
              <a:rPr sz="1967" i="1" spc="-40" dirty="0">
                <a:latin typeface="Calibri"/>
                <a:cs typeface="Calibri"/>
              </a:rPr>
              <a:t> </a:t>
            </a:r>
            <a:r>
              <a:rPr sz="1967" i="1" spc="-3" dirty="0">
                <a:latin typeface="Calibri"/>
                <a:cs typeface="Calibri"/>
              </a:rPr>
              <a:t>los</a:t>
            </a:r>
            <a:r>
              <a:rPr sz="1967" i="1" spc="-40" dirty="0">
                <a:latin typeface="Calibri"/>
                <a:cs typeface="Calibri"/>
              </a:rPr>
              <a:t> </a:t>
            </a:r>
            <a:r>
              <a:rPr sz="1967" i="1" spc="-17" dirty="0">
                <a:latin typeface="Calibri"/>
                <a:cs typeface="Calibri"/>
              </a:rPr>
              <a:t>resultados</a:t>
            </a:r>
            <a:r>
              <a:rPr sz="1967" i="1" spc="-10" dirty="0">
                <a:latin typeface="Calibri"/>
                <a:cs typeface="Calibri"/>
              </a:rPr>
              <a:t> </a:t>
            </a:r>
            <a:r>
              <a:rPr sz="1967" i="1" spc="-3" dirty="0">
                <a:latin typeface="Calibri"/>
                <a:cs typeface="Calibri"/>
              </a:rPr>
              <a:t>se </a:t>
            </a:r>
            <a:r>
              <a:rPr sz="1967" i="1" spc="-437" dirty="0">
                <a:latin typeface="Calibri"/>
                <a:cs typeface="Calibri"/>
              </a:rPr>
              <a:t> </a:t>
            </a:r>
            <a:r>
              <a:rPr sz="1967" i="1" spc="-3" dirty="0">
                <a:latin typeface="Calibri"/>
                <a:cs typeface="Calibri"/>
              </a:rPr>
              <a:t>verán</a:t>
            </a:r>
            <a:r>
              <a:rPr sz="1967" i="1" spc="-27" dirty="0">
                <a:latin typeface="Calibri"/>
                <a:cs typeface="Calibri"/>
              </a:rPr>
              <a:t> </a:t>
            </a:r>
            <a:r>
              <a:rPr sz="1967" i="1" spc="-17" dirty="0">
                <a:latin typeface="Calibri"/>
                <a:cs typeface="Calibri"/>
              </a:rPr>
              <a:t>materializados?</a:t>
            </a:r>
            <a:endParaRPr sz="1967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344238" y="2917800"/>
            <a:ext cx="3067050" cy="1470232"/>
          </a:xfrm>
          <a:prstGeom prst="rect">
            <a:avLst/>
          </a:prstGeom>
        </p:spPr>
        <p:txBody>
          <a:bodyPr vert="horz" wrap="square" lIns="0" tIns="88477" rIns="0" bIns="0" rtlCol="0">
            <a:spAutoFit/>
          </a:bodyPr>
          <a:lstStyle/>
          <a:p>
            <a:pPr marL="8467" marR="428011" indent="-423">
              <a:lnSpc>
                <a:spcPct val="77600"/>
              </a:lnSpc>
              <a:spcBef>
                <a:spcPts val="697"/>
              </a:spcBef>
            </a:pPr>
            <a:r>
              <a:rPr sz="2367" b="1" spc="-3" dirty="0">
                <a:solidFill>
                  <a:srgbClr val="C5434E"/>
                </a:solidFill>
                <a:latin typeface="Calibri"/>
                <a:cs typeface="Calibri"/>
              </a:rPr>
              <a:t>4.</a:t>
            </a:r>
            <a:r>
              <a:rPr sz="2367" b="1" spc="-63" dirty="0">
                <a:solidFill>
                  <a:srgbClr val="C5434E"/>
                </a:solidFill>
                <a:latin typeface="Calibri"/>
                <a:cs typeface="Calibri"/>
              </a:rPr>
              <a:t> </a:t>
            </a:r>
            <a:r>
              <a:rPr sz="2367" b="1" spc="-7" dirty="0">
                <a:solidFill>
                  <a:srgbClr val="C5434E"/>
                </a:solidFill>
                <a:latin typeface="Calibri"/>
                <a:cs typeface="Calibri"/>
              </a:rPr>
              <a:t>Planeación</a:t>
            </a:r>
            <a:r>
              <a:rPr sz="2367" b="1" spc="-27" dirty="0">
                <a:solidFill>
                  <a:srgbClr val="C5434E"/>
                </a:solidFill>
                <a:latin typeface="Calibri"/>
                <a:cs typeface="Calibri"/>
              </a:rPr>
              <a:t> </a:t>
            </a:r>
            <a:r>
              <a:rPr sz="2367" b="1" spc="-7" dirty="0">
                <a:solidFill>
                  <a:srgbClr val="C5434E"/>
                </a:solidFill>
                <a:latin typeface="Calibri"/>
                <a:cs typeface="Calibri"/>
              </a:rPr>
              <a:t>de</a:t>
            </a:r>
            <a:r>
              <a:rPr sz="2367" b="1" spc="-60" dirty="0">
                <a:solidFill>
                  <a:srgbClr val="C5434E"/>
                </a:solidFill>
                <a:latin typeface="Calibri"/>
                <a:cs typeface="Calibri"/>
              </a:rPr>
              <a:t> </a:t>
            </a:r>
            <a:r>
              <a:rPr sz="2367" b="1" spc="-3" dirty="0">
                <a:solidFill>
                  <a:srgbClr val="C5434E"/>
                </a:solidFill>
                <a:latin typeface="Calibri"/>
                <a:cs typeface="Calibri"/>
              </a:rPr>
              <a:t>la(s) </a:t>
            </a:r>
            <a:r>
              <a:rPr sz="2367" b="1" spc="-527" dirty="0">
                <a:solidFill>
                  <a:srgbClr val="C5434E"/>
                </a:solidFill>
                <a:latin typeface="Calibri"/>
                <a:cs typeface="Calibri"/>
              </a:rPr>
              <a:t> </a:t>
            </a:r>
            <a:r>
              <a:rPr sz="2367" b="1" spc="-13" dirty="0">
                <a:solidFill>
                  <a:srgbClr val="C5434E"/>
                </a:solidFill>
                <a:latin typeface="Calibri"/>
                <a:cs typeface="Calibri"/>
              </a:rPr>
              <a:t>Actividad(es)</a:t>
            </a:r>
            <a:endParaRPr sz="2367">
              <a:latin typeface="Calibri"/>
              <a:cs typeface="Calibri"/>
            </a:endParaRPr>
          </a:p>
          <a:p>
            <a:pPr marL="15664" marR="3387">
              <a:lnSpc>
                <a:spcPct val="84900"/>
              </a:lnSpc>
              <a:spcBef>
                <a:spcPts val="293"/>
              </a:spcBef>
            </a:pPr>
            <a:r>
              <a:rPr sz="1967" i="1" spc="-3" dirty="0">
                <a:latin typeface="Calibri"/>
                <a:cs typeface="Calibri"/>
              </a:rPr>
              <a:t>Check </a:t>
            </a:r>
            <a:r>
              <a:rPr sz="1967" i="1" spc="-17" dirty="0">
                <a:latin typeface="Calibri"/>
                <a:cs typeface="Calibri"/>
              </a:rPr>
              <a:t>list </a:t>
            </a:r>
            <a:r>
              <a:rPr sz="1967" i="1" spc="-3" dirty="0">
                <a:latin typeface="Calibri"/>
                <a:cs typeface="Calibri"/>
              </a:rPr>
              <a:t>de </a:t>
            </a:r>
            <a:r>
              <a:rPr sz="1967" i="1" spc="-17" dirty="0">
                <a:latin typeface="Calibri"/>
                <a:cs typeface="Calibri"/>
              </a:rPr>
              <a:t>logística </a:t>
            </a:r>
            <a:r>
              <a:rPr sz="1967" i="1" dirty="0">
                <a:latin typeface="Calibri"/>
                <a:cs typeface="Calibri"/>
              </a:rPr>
              <a:t>y </a:t>
            </a:r>
            <a:r>
              <a:rPr sz="1967" i="1" spc="3" dirty="0">
                <a:latin typeface="Calibri"/>
                <a:cs typeface="Calibri"/>
              </a:rPr>
              <a:t> </a:t>
            </a:r>
            <a:r>
              <a:rPr sz="1967" i="1" spc="-13" dirty="0">
                <a:latin typeface="Calibri"/>
                <a:cs typeface="Calibri"/>
              </a:rPr>
              <a:t>materiales, </a:t>
            </a:r>
            <a:r>
              <a:rPr sz="1967" i="1" spc="-7" dirty="0">
                <a:latin typeface="Calibri"/>
                <a:cs typeface="Calibri"/>
              </a:rPr>
              <a:t>responsabilidades, </a:t>
            </a:r>
            <a:r>
              <a:rPr sz="1967" i="1" spc="-440" dirty="0">
                <a:latin typeface="Calibri"/>
                <a:cs typeface="Calibri"/>
              </a:rPr>
              <a:t> </a:t>
            </a:r>
            <a:r>
              <a:rPr sz="1967" i="1" spc="-17" dirty="0">
                <a:latin typeface="Calibri"/>
                <a:cs typeface="Calibri"/>
              </a:rPr>
              <a:t>sistematización,</a:t>
            </a:r>
            <a:r>
              <a:rPr sz="1967" i="1" spc="-43" dirty="0">
                <a:latin typeface="Calibri"/>
                <a:cs typeface="Calibri"/>
              </a:rPr>
              <a:t> </a:t>
            </a:r>
            <a:r>
              <a:rPr sz="1967" i="1" dirty="0">
                <a:latin typeface="Calibri"/>
                <a:cs typeface="Calibri"/>
              </a:rPr>
              <a:t>e</a:t>
            </a:r>
            <a:r>
              <a:rPr sz="1967" i="1" spc="-70" dirty="0">
                <a:latin typeface="Calibri"/>
                <a:cs typeface="Calibri"/>
              </a:rPr>
              <a:t> </a:t>
            </a:r>
            <a:r>
              <a:rPr sz="1967" i="1" spc="-17" dirty="0">
                <a:latin typeface="Calibri"/>
                <a:cs typeface="Calibri"/>
              </a:rPr>
              <a:t>imprevistos.</a:t>
            </a:r>
            <a:endParaRPr sz="1967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300804" y="4576962"/>
            <a:ext cx="2934547" cy="1166601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8467" algn="just">
              <a:lnSpc>
                <a:spcPts val="2740"/>
              </a:lnSpc>
              <a:spcBef>
                <a:spcPts val="60"/>
              </a:spcBef>
            </a:pPr>
            <a:r>
              <a:rPr sz="2367" b="1" spc="-3" dirty="0">
                <a:solidFill>
                  <a:srgbClr val="78ACDB"/>
                </a:solidFill>
                <a:latin typeface="Calibri"/>
                <a:cs typeface="Calibri"/>
              </a:rPr>
              <a:t>6.</a:t>
            </a:r>
            <a:r>
              <a:rPr sz="2367" b="1" spc="-67" dirty="0">
                <a:solidFill>
                  <a:srgbClr val="78ACDB"/>
                </a:solidFill>
                <a:latin typeface="Calibri"/>
                <a:cs typeface="Calibri"/>
              </a:rPr>
              <a:t> </a:t>
            </a:r>
            <a:r>
              <a:rPr sz="2367" b="1" spc="-30" dirty="0">
                <a:solidFill>
                  <a:srgbClr val="78ACDB"/>
                </a:solidFill>
                <a:latin typeface="Calibri"/>
                <a:cs typeface="Calibri"/>
              </a:rPr>
              <a:t>Evaluación</a:t>
            </a:r>
            <a:endParaRPr sz="2367">
              <a:latin typeface="Calibri"/>
              <a:cs typeface="Calibri"/>
            </a:endParaRPr>
          </a:p>
          <a:p>
            <a:pPr marL="16511" marR="3387" algn="just">
              <a:lnSpc>
                <a:spcPct val="84900"/>
              </a:lnSpc>
              <a:spcBef>
                <a:spcPts val="256"/>
              </a:spcBef>
            </a:pPr>
            <a:r>
              <a:rPr sz="1967" i="1" spc="-17" dirty="0">
                <a:latin typeface="Calibri"/>
                <a:cs typeface="Calibri"/>
              </a:rPr>
              <a:t>Evaluar</a:t>
            </a:r>
            <a:r>
              <a:rPr sz="1967" i="1" spc="-43" dirty="0">
                <a:latin typeface="Calibri"/>
                <a:cs typeface="Calibri"/>
              </a:rPr>
              <a:t> </a:t>
            </a:r>
            <a:r>
              <a:rPr sz="1967" i="1" spc="-3" dirty="0">
                <a:latin typeface="Calibri"/>
                <a:cs typeface="Calibri"/>
              </a:rPr>
              <a:t>las</a:t>
            </a:r>
            <a:r>
              <a:rPr sz="1967" i="1" spc="-43" dirty="0">
                <a:latin typeface="Calibri"/>
                <a:cs typeface="Calibri"/>
              </a:rPr>
              <a:t> </a:t>
            </a:r>
            <a:r>
              <a:rPr sz="1967" i="1" spc="-20" dirty="0">
                <a:latin typeface="Calibri"/>
                <a:cs typeface="Calibri"/>
              </a:rPr>
              <a:t>metas,</a:t>
            </a:r>
            <a:r>
              <a:rPr sz="1967" i="1" spc="-33" dirty="0">
                <a:latin typeface="Calibri"/>
                <a:cs typeface="Calibri"/>
              </a:rPr>
              <a:t> </a:t>
            </a:r>
            <a:r>
              <a:rPr sz="1967" i="1" spc="-17" dirty="0">
                <a:latin typeface="Calibri"/>
                <a:cs typeface="Calibri"/>
              </a:rPr>
              <a:t>asistencia, </a:t>
            </a:r>
            <a:r>
              <a:rPr sz="1967" i="1" spc="-437" dirty="0">
                <a:latin typeface="Calibri"/>
                <a:cs typeface="Calibri"/>
              </a:rPr>
              <a:t> </a:t>
            </a:r>
            <a:r>
              <a:rPr sz="1967" i="1" spc="-13" dirty="0">
                <a:latin typeface="Calibri"/>
                <a:cs typeface="Calibri"/>
              </a:rPr>
              <a:t>actividad(es), aprendizaje(s), </a:t>
            </a:r>
            <a:r>
              <a:rPr sz="1967" i="1" spc="-437" dirty="0">
                <a:latin typeface="Calibri"/>
                <a:cs typeface="Calibri"/>
              </a:rPr>
              <a:t> </a:t>
            </a:r>
            <a:r>
              <a:rPr sz="1967" i="1" dirty="0">
                <a:latin typeface="Calibri"/>
                <a:cs typeface="Calibri"/>
              </a:rPr>
              <a:t>y</a:t>
            </a:r>
            <a:r>
              <a:rPr sz="1967" i="1" spc="-27" dirty="0">
                <a:latin typeface="Calibri"/>
                <a:cs typeface="Calibri"/>
              </a:rPr>
              <a:t> </a:t>
            </a:r>
            <a:r>
              <a:rPr sz="1967" i="1" spc="-3" dirty="0">
                <a:latin typeface="Calibri"/>
                <a:cs typeface="Calibri"/>
              </a:rPr>
              <a:t>el</a:t>
            </a:r>
            <a:r>
              <a:rPr sz="1967" i="1" spc="-13" dirty="0">
                <a:latin typeface="Calibri"/>
                <a:cs typeface="Calibri"/>
              </a:rPr>
              <a:t> cumplimiento.</a:t>
            </a:r>
            <a:endParaRPr sz="1967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893221" y="6028182"/>
            <a:ext cx="4546177" cy="250988"/>
          </a:xfrm>
          <a:prstGeom prst="rect">
            <a:avLst/>
          </a:prstGeom>
        </p:spPr>
        <p:txBody>
          <a:bodyPr vert="horz" wrap="square" lIns="0" tIns="9737" rIns="0" bIns="0" rtlCol="0">
            <a:spAutoFit/>
          </a:bodyPr>
          <a:lstStyle/>
          <a:p>
            <a:pPr marL="8467">
              <a:spcBef>
                <a:spcPts val="77"/>
              </a:spcBef>
            </a:pPr>
            <a:r>
              <a:rPr sz="1567" i="1" spc="-10" dirty="0">
                <a:latin typeface="Calibri"/>
                <a:cs typeface="Calibri"/>
              </a:rPr>
              <a:t>Visite:</a:t>
            </a:r>
            <a:r>
              <a:rPr sz="1567" i="1" spc="127" dirty="0">
                <a:latin typeface="Calibri"/>
                <a:cs typeface="Calibri"/>
              </a:rPr>
              <a:t> </a:t>
            </a:r>
            <a:r>
              <a:rPr sz="1567" i="1" u="heavy" spc="-10" dirty="0">
                <a:solidFill>
                  <a:srgbClr val="0000FF"/>
                </a:solidFill>
                <a:uFill>
                  <a:solidFill>
                    <a:srgbClr val="0000C4"/>
                  </a:solidFill>
                </a:uFill>
                <a:latin typeface="Calibri"/>
                <a:cs typeface="Calibri"/>
                <a:hlinkClick r:id="rId11"/>
              </a:rPr>
              <a:t>https://recursosfoincide.org/dialogo-ciudadano/#</a:t>
            </a:r>
            <a:endParaRPr sz="1567">
              <a:latin typeface="Calibri"/>
              <a:cs typeface="Calibri"/>
            </a:endParaRPr>
          </a:p>
        </p:txBody>
      </p:sp>
      <p:sp>
        <p:nvSpPr>
          <p:cNvPr id="54" name="Rectángulo redondeado 53">
            <a:extLst>
              <a:ext uri="{FF2B5EF4-FFF2-40B4-BE49-F238E27FC236}">
                <a16:creationId xmlns:a16="http://schemas.microsoft.com/office/drawing/2014/main" id="{9907A9B5-3A68-BE4D-89A2-B5FC01799CDF}"/>
              </a:ext>
            </a:extLst>
          </p:cNvPr>
          <p:cNvSpPr/>
          <p:nvPr/>
        </p:nvSpPr>
        <p:spPr>
          <a:xfrm>
            <a:off x="6893221" y="2872283"/>
            <a:ext cx="4817709" cy="1654471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3259" y="1203105"/>
            <a:ext cx="11846636" cy="5635674"/>
            <a:chOff x="152953" y="925639"/>
            <a:chExt cx="9027575" cy="4294592"/>
          </a:xfrm>
        </p:grpSpPr>
        <p:sp>
          <p:nvSpPr>
            <p:cNvPr id="4" name="object 4"/>
            <p:cNvSpPr/>
            <p:nvPr/>
          </p:nvSpPr>
          <p:spPr>
            <a:xfrm>
              <a:off x="1067133" y="1644990"/>
              <a:ext cx="8113395" cy="3380740"/>
            </a:xfrm>
            <a:custGeom>
              <a:avLst/>
              <a:gdLst/>
              <a:ahLst/>
              <a:cxnLst/>
              <a:rect l="l" t="t" r="r" b="b"/>
              <a:pathLst>
                <a:path w="8113395" h="3380740">
                  <a:moveTo>
                    <a:pt x="0" y="0"/>
                  </a:moveTo>
                  <a:lnTo>
                    <a:pt x="8112865" y="7"/>
                  </a:lnTo>
                  <a:lnTo>
                    <a:pt x="8112865" y="3380720"/>
                  </a:lnTo>
                  <a:lnTo>
                    <a:pt x="0" y="3380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>
                <a:alpha val="48999"/>
              </a:srgbClr>
            </a:solidFill>
          </p:spPr>
          <p:txBody>
            <a:bodyPr wrap="square" lIns="0" tIns="0" rIns="0" bIns="0" rtlCol="0"/>
            <a:lstStyle/>
            <a:p>
              <a:endParaRPr sz="2362"/>
            </a:p>
          </p:txBody>
        </p:sp>
        <p:sp>
          <p:nvSpPr>
            <p:cNvPr id="5" name="object 5"/>
            <p:cNvSpPr/>
            <p:nvPr/>
          </p:nvSpPr>
          <p:spPr>
            <a:xfrm>
              <a:off x="1220800" y="1191737"/>
              <a:ext cx="7959725" cy="3680460"/>
            </a:xfrm>
            <a:custGeom>
              <a:avLst/>
              <a:gdLst/>
              <a:ahLst/>
              <a:cxnLst/>
              <a:rect l="l" t="t" r="r" b="b"/>
              <a:pathLst>
                <a:path w="7959725" h="3680460">
                  <a:moveTo>
                    <a:pt x="2239911" y="0"/>
                  </a:moveTo>
                  <a:lnTo>
                    <a:pt x="782574" y="0"/>
                  </a:lnTo>
                  <a:lnTo>
                    <a:pt x="782574" y="327025"/>
                  </a:lnTo>
                  <a:lnTo>
                    <a:pt x="2239911" y="327025"/>
                  </a:lnTo>
                  <a:lnTo>
                    <a:pt x="2239911" y="0"/>
                  </a:lnTo>
                  <a:close/>
                </a:path>
                <a:path w="7959725" h="3680460">
                  <a:moveTo>
                    <a:pt x="5046611" y="3175"/>
                  </a:moveTo>
                  <a:lnTo>
                    <a:pt x="3446411" y="3175"/>
                  </a:lnTo>
                  <a:lnTo>
                    <a:pt x="3446411" y="330200"/>
                  </a:lnTo>
                  <a:lnTo>
                    <a:pt x="5046611" y="330200"/>
                  </a:lnTo>
                  <a:lnTo>
                    <a:pt x="5046611" y="3175"/>
                  </a:lnTo>
                  <a:close/>
                </a:path>
                <a:path w="7959725" h="3680460">
                  <a:moveTo>
                    <a:pt x="7631074" y="16992"/>
                  </a:moveTo>
                  <a:lnTo>
                    <a:pt x="6030861" y="16992"/>
                  </a:lnTo>
                  <a:lnTo>
                    <a:pt x="6030861" y="344017"/>
                  </a:lnTo>
                  <a:lnTo>
                    <a:pt x="7631074" y="344017"/>
                  </a:lnTo>
                  <a:lnTo>
                    <a:pt x="7631074" y="16992"/>
                  </a:lnTo>
                  <a:close/>
                </a:path>
                <a:path w="7959725" h="3680460">
                  <a:moveTo>
                    <a:pt x="7959191" y="606920"/>
                  </a:moveTo>
                  <a:lnTo>
                    <a:pt x="0" y="606920"/>
                  </a:lnTo>
                  <a:lnTo>
                    <a:pt x="0" y="3680307"/>
                  </a:lnTo>
                  <a:lnTo>
                    <a:pt x="7959191" y="3680307"/>
                  </a:lnTo>
                  <a:lnTo>
                    <a:pt x="7959191" y="6069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362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52953" y="1214016"/>
              <a:ext cx="712470" cy="4006215"/>
            </a:xfrm>
            <a:custGeom>
              <a:avLst/>
              <a:gdLst/>
              <a:ahLst/>
              <a:cxnLst/>
              <a:rect l="l" t="t" r="r" b="b"/>
              <a:pathLst>
                <a:path w="712469" h="4006215">
                  <a:moveTo>
                    <a:pt x="0" y="4005982"/>
                  </a:moveTo>
                  <a:lnTo>
                    <a:pt x="711856" y="4005982"/>
                  </a:lnTo>
                  <a:lnTo>
                    <a:pt x="711856" y="0"/>
                  </a:lnTo>
                  <a:lnTo>
                    <a:pt x="0" y="0"/>
                  </a:lnTo>
                  <a:lnTo>
                    <a:pt x="0" y="4005982"/>
                  </a:lnTo>
                  <a:close/>
                </a:path>
              </a:pathLst>
            </a:custGeom>
            <a:solidFill>
              <a:srgbClr val="3665B0"/>
            </a:solidFill>
          </p:spPr>
          <p:txBody>
            <a:bodyPr wrap="square" lIns="0" tIns="0" rIns="0" bIns="0" rtlCol="0"/>
            <a:lstStyle/>
            <a:p>
              <a:endParaRPr sz="2362"/>
            </a:p>
          </p:txBody>
        </p:sp>
        <p:sp>
          <p:nvSpPr>
            <p:cNvPr id="7" name="object 7"/>
            <p:cNvSpPr/>
            <p:nvPr/>
          </p:nvSpPr>
          <p:spPr>
            <a:xfrm>
              <a:off x="152953" y="925639"/>
              <a:ext cx="712470" cy="288925"/>
            </a:xfrm>
            <a:custGeom>
              <a:avLst/>
              <a:gdLst/>
              <a:ahLst/>
              <a:cxnLst/>
              <a:rect l="l" t="t" r="r" b="b"/>
              <a:pathLst>
                <a:path w="712469" h="288925">
                  <a:moveTo>
                    <a:pt x="711856" y="0"/>
                  </a:moveTo>
                  <a:lnTo>
                    <a:pt x="0" y="0"/>
                  </a:lnTo>
                  <a:lnTo>
                    <a:pt x="0" y="288377"/>
                  </a:lnTo>
                  <a:lnTo>
                    <a:pt x="711856" y="288377"/>
                  </a:lnTo>
                  <a:lnTo>
                    <a:pt x="711856" y="0"/>
                  </a:lnTo>
                  <a:close/>
                </a:path>
              </a:pathLst>
            </a:custGeom>
            <a:solidFill>
              <a:srgbClr val="6E90CA"/>
            </a:solidFill>
          </p:spPr>
          <p:txBody>
            <a:bodyPr wrap="square" lIns="0" tIns="0" rIns="0" bIns="0" rtlCol="0"/>
            <a:lstStyle/>
            <a:p>
              <a:endParaRPr sz="2362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14564" y="3092361"/>
            <a:ext cx="383631" cy="3055685"/>
          </a:xfrm>
          <a:prstGeom prst="rect">
            <a:avLst/>
          </a:prstGeom>
        </p:spPr>
        <p:txBody>
          <a:bodyPr vert="vert270" wrap="square" lIns="0" tIns="26665" rIns="0" bIns="0" rtlCol="0">
            <a:spAutoFit/>
          </a:bodyPr>
          <a:lstStyle/>
          <a:p>
            <a:pPr marL="16667">
              <a:spcBef>
                <a:spcPts val="210"/>
              </a:spcBef>
            </a:pPr>
            <a:r>
              <a:rPr sz="2493" spc="-7" dirty="0" err="1">
                <a:solidFill>
                  <a:srgbClr val="FFFFFF"/>
                </a:solidFill>
                <a:latin typeface="Calibri"/>
                <a:cs typeface="Calibri"/>
              </a:rPr>
              <a:t>Propuesta</a:t>
            </a:r>
            <a:r>
              <a:rPr lang="es-CO" sz="2493" spc="-3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s-CO" sz="2493" dirty="0">
                <a:solidFill>
                  <a:srgbClr val="FFFFFF"/>
                </a:solidFill>
                <a:latin typeface="Calibri"/>
                <a:cs typeface="Calibri"/>
              </a:rPr>
              <a:t>FOINCIDE</a:t>
            </a:r>
            <a:r>
              <a:rPr lang="es-CO" sz="2493" spc="-3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s-CO" sz="2493" spc="7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endParaRPr sz="2493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1266" y="2199328"/>
            <a:ext cx="605871" cy="3948975"/>
          </a:xfrm>
          <a:prstGeom prst="rect">
            <a:avLst/>
          </a:prstGeom>
        </p:spPr>
        <p:txBody>
          <a:bodyPr vert="vert270" wrap="square" lIns="0" tIns="35831" rIns="0" bIns="0" rtlCol="0">
            <a:spAutoFit/>
          </a:bodyPr>
          <a:lstStyle/>
          <a:p>
            <a:pPr marL="16667">
              <a:spcBef>
                <a:spcPts val="282"/>
              </a:spcBef>
            </a:pPr>
            <a:r>
              <a:rPr sz="3937" b="1" spc="-7" dirty="0">
                <a:solidFill>
                  <a:srgbClr val="FFFFFF"/>
                </a:solidFill>
                <a:latin typeface="Calibri"/>
                <a:cs typeface="Calibri"/>
              </a:rPr>
              <a:t>Diálogo</a:t>
            </a:r>
            <a:r>
              <a:rPr sz="3937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37" b="1" dirty="0">
                <a:solidFill>
                  <a:srgbClr val="FFFFFF"/>
                </a:solidFill>
                <a:latin typeface="Calibri"/>
                <a:cs typeface="Calibri"/>
              </a:rPr>
              <a:t>Ciudadano</a:t>
            </a:r>
            <a:endParaRPr sz="3937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958804" y="554774"/>
            <a:ext cx="4782267" cy="514586"/>
          </a:xfrm>
          <a:prstGeom prst="rect">
            <a:avLst/>
          </a:prstGeom>
        </p:spPr>
        <p:txBody>
          <a:bodyPr vert="horz" wrap="square" lIns="0" tIns="15833" rIns="0" bIns="0" rtlCol="0" anchor="ctr">
            <a:spAutoFit/>
          </a:bodyPr>
          <a:lstStyle/>
          <a:p>
            <a:pPr marL="50000">
              <a:spcBef>
                <a:spcPts val="125"/>
              </a:spcBef>
            </a:pPr>
            <a:r>
              <a:rPr sz="3200" baseline="14184" dirty="0"/>
              <a:t>Menú</a:t>
            </a:r>
            <a:r>
              <a:rPr sz="3200" spc="-49" baseline="14184" dirty="0"/>
              <a:t> </a:t>
            </a:r>
            <a:r>
              <a:rPr sz="3200" baseline="14184" dirty="0"/>
              <a:t>de</a:t>
            </a:r>
            <a:r>
              <a:rPr sz="3200" spc="600" baseline="14184" dirty="0"/>
              <a:t> </a:t>
            </a:r>
            <a:r>
              <a:rPr sz="3600" spc="-7" dirty="0"/>
              <a:t>Actividades</a:t>
            </a:r>
            <a:endParaRPr sz="3600" dirty="0"/>
          </a:p>
        </p:txBody>
      </p:sp>
      <p:sp>
        <p:nvSpPr>
          <p:cNvPr id="11" name="object 11"/>
          <p:cNvSpPr txBox="1"/>
          <p:nvPr/>
        </p:nvSpPr>
        <p:spPr>
          <a:xfrm>
            <a:off x="2958883" y="1488426"/>
            <a:ext cx="1557424" cy="521711"/>
          </a:xfrm>
          <a:prstGeom prst="rect">
            <a:avLst/>
          </a:prstGeom>
        </p:spPr>
        <p:txBody>
          <a:bodyPr vert="horz" wrap="square" lIns="0" tIns="16666" rIns="0" bIns="0" rtlCol="0">
            <a:spAutoFit/>
          </a:bodyPr>
          <a:lstStyle/>
          <a:p>
            <a:pPr marL="16667">
              <a:spcBef>
                <a:spcPts val="131"/>
              </a:spcBef>
            </a:pPr>
            <a:r>
              <a:rPr sz="3281" b="1" spc="-13" dirty="0">
                <a:solidFill>
                  <a:srgbClr val="4E5874"/>
                </a:solidFill>
                <a:latin typeface="Calibri"/>
                <a:cs typeface="Calibri"/>
              </a:rPr>
              <a:t>Informar</a:t>
            </a:r>
            <a:endParaRPr sz="3281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222240" y="1448669"/>
            <a:ext cx="4151465" cy="692467"/>
            <a:chOff x="1639101" y="1103939"/>
            <a:chExt cx="3163570" cy="527685"/>
          </a:xfrm>
        </p:grpSpPr>
        <p:sp>
          <p:nvSpPr>
            <p:cNvPr id="13" name="object 13"/>
            <p:cNvSpPr/>
            <p:nvPr/>
          </p:nvSpPr>
          <p:spPr>
            <a:xfrm>
              <a:off x="1639101" y="1103939"/>
              <a:ext cx="519430" cy="527050"/>
            </a:xfrm>
            <a:custGeom>
              <a:avLst/>
              <a:gdLst/>
              <a:ahLst/>
              <a:cxnLst/>
              <a:rect l="l" t="t" r="r" b="b"/>
              <a:pathLst>
                <a:path w="519430" h="527050">
                  <a:moveTo>
                    <a:pt x="519217" y="0"/>
                  </a:moveTo>
                  <a:lnTo>
                    <a:pt x="8247" y="0"/>
                  </a:lnTo>
                  <a:lnTo>
                    <a:pt x="0" y="526877"/>
                  </a:lnTo>
                  <a:lnTo>
                    <a:pt x="510969" y="526877"/>
                  </a:lnTo>
                  <a:lnTo>
                    <a:pt x="519217" y="0"/>
                  </a:lnTo>
                  <a:close/>
                </a:path>
              </a:pathLst>
            </a:custGeom>
            <a:solidFill>
              <a:srgbClr val="231F20">
                <a:alpha val="48999"/>
              </a:srgbClr>
            </a:solidFill>
          </p:spPr>
          <p:txBody>
            <a:bodyPr wrap="square" lIns="0" tIns="0" rIns="0" bIns="0" rtlCol="0"/>
            <a:lstStyle/>
            <a:p>
              <a:endParaRPr sz="2362"/>
            </a:p>
          </p:txBody>
        </p:sp>
        <p:sp>
          <p:nvSpPr>
            <p:cNvPr id="14" name="object 14"/>
            <p:cNvSpPr/>
            <p:nvPr/>
          </p:nvSpPr>
          <p:spPr>
            <a:xfrm>
              <a:off x="1670739" y="1127956"/>
              <a:ext cx="464184" cy="464184"/>
            </a:xfrm>
            <a:custGeom>
              <a:avLst/>
              <a:gdLst/>
              <a:ahLst/>
              <a:cxnLst/>
              <a:rect l="l" t="t" r="r" b="b"/>
              <a:pathLst>
                <a:path w="464185" h="464184">
                  <a:moveTo>
                    <a:pt x="226716" y="0"/>
                  </a:moveTo>
                  <a:lnTo>
                    <a:pt x="183376" y="5183"/>
                  </a:lnTo>
                  <a:lnTo>
                    <a:pt x="141023" y="18697"/>
                  </a:lnTo>
                  <a:lnTo>
                    <a:pt x="100838" y="40750"/>
                  </a:lnTo>
                  <a:lnTo>
                    <a:pt x="63577" y="72502"/>
                  </a:lnTo>
                  <a:lnTo>
                    <a:pt x="34215" y="110788"/>
                  </a:lnTo>
                  <a:lnTo>
                    <a:pt x="13399" y="154013"/>
                  </a:lnTo>
                  <a:lnTo>
                    <a:pt x="1779" y="200581"/>
                  </a:lnTo>
                  <a:lnTo>
                    <a:pt x="0" y="248894"/>
                  </a:lnTo>
                  <a:lnTo>
                    <a:pt x="8710" y="297358"/>
                  </a:lnTo>
                  <a:lnTo>
                    <a:pt x="28557" y="344374"/>
                  </a:lnTo>
                  <a:lnTo>
                    <a:pt x="35627" y="356884"/>
                  </a:lnTo>
                  <a:lnTo>
                    <a:pt x="37704" y="364964"/>
                  </a:lnTo>
                  <a:lnTo>
                    <a:pt x="35147" y="376317"/>
                  </a:lnTo>
                  <a:lnTo>
                    <a:pt x="19725" y="427171"/>
                  </a:lnTo>
                  <a:lnTo>
                    <a:pt x="15627" y="441640"/>
                  </a:lnTo>
                  <a:lnTo>
                    <a:pt x="12221" y="455805"/>
                  </a:lnTo>
                  <a:lnTo>
                    <a:pt x="17225" y="458307"/>
                  </a:lnTo>
                  <a:lnTo>
                    <a:pt x="33572" y="451701"/>
                  </a:lnTo>
                  <a:lnTo>
                    <a:pt x="43691" y="449299"/>
                  </a:lnTo>
                  <a:lnTo>
                    <a:pt x="74228" y="440441"/>
                  </a:lnTo>
                  <a:lnTo>
                    <a:pt x="95450" y="433512"/>
                  </a:lnTo>
                  <a:lnTo>
                    <a:pt x="106096" y="431580"/>
                  </a:lnTo>
                  <a:lnTo>
                    <a:pt x="116016" y="432855"/>
                  </a:lnTo>
                  <a:lnTo>
                    <a:pt x="140949" y="447342"/>
                  </a:lnTo>
                  <a:lnTo>
                    <a:pt x="176818" y="457765"/>
                  </a:lnTo>
                  <a:lnTo>
                    <a:pt x="215744" y="463543"/>
                  </a:lnTo>
                  <a:lnTo>
                    <a:pt x="249849" y="464096"/>
                  </a:lnTo>
                  <a:lnTo>
                    <a:pt x="293291" y="456592"/>
                  </a:lnTo>
                  <a:lnTo>
                    <a:pt x="333751" y="441467"/>
                  </a:lnTo>
                  <a:lnTo>
                    <a:pt x="370339" y="419406"/>
                  </a:lnTo>
                  <a:lnTo>
                    <a:pt x="402162" y="391091"/>
                  </a:lnTo>
                  <a:lnTo>
                    <a:pt x="428328" y="357208"/>
                  </a:lnTo>
                  <a:lnTo>
                    <a:pt x="447944" y="318440"/>
                  </a:lnTo>
                  <a:lnTo>
                    <a:pt x="460119" y="275471"/>
                  </a:lnTo>
                  <a:lnTo>
                    <a:pt x="463959" y="228985"/>
                  </a:lnTo>
                  <a:lnTo>
                    <a:pt x="458574" y="179667"/>
                  </a:lnTo>
                  <a:lnTo>
                    <a:pt x="441376" y="132307"/>
                  </a:lnTo>
                  <a:lnTo>
                    <a:pt x="416903" y="91835"/>
                  </a:lnTo>
                  <a:lnTo>
                    <a:pt x="386335" y="58456"/>
                  </a:lnTo>
                  <a:lnTo>
                    <a:pt x="350852" y="32376"/>
                  </a:lnTo>
                  <a:lnTo>
                    <a:pt x="311634" y="13803"/>
                  </a:lnTo>
                  <a:lnTo>
                    <a:pt x="269862" y="2942"/>
                  </a:lnTo>
                  <a:lnTo>
                    <a:pt x="226716" y="0"/>
                  </a:lnTo>
                  <a:close/>
                </a:path>
              </a:pathLst>
            </a:custGeom>
            <a:solidFill>
              <a:srgbClr val="4E5874"/>
            </a:solidFill>
          </p:spPr>
          <p:txBody>
            <a:bodyPr wrap="square" lIns="0" tIns="0" rIns="0" bIns="0" rtlCol="0"/>
            <a:lstStyle/>
            <a:p>
              <a:endParaRPr sz="2362"/>
            </a:p>
          </p:txBody>
        </p:sp>
        <p:sp>
          <p:nvSpPr>
            <p:cNvPr id="15" name="object 15"/>
            <p:cNvSpPr/>
            <p:nvPr/>
          </p:nvSpPr>
          <p:spPr>
            <a:xfrm>
              <a:off x="4283204" y="1104141"/>
              <a:ext cx="519430" cy="527050"/>
            </a:xfrm>
            <a:custGeom>
              <a:avLst/>
              <a:gdLst/>
              <a:ahLst/>
              <a:cxnLst/>
              <a:rect l="l" t="t" r="r" b="b"/>
              <a:pathLst>
                <a:path w="519429" h="527050">
                  <a:moveTo>
                    <a:pt x="519216" y="0"/>
                  </a:moveTo>
                  <a:lnTo>
                    <a:pt x="8247" y="0"/>
                  </a:lnTo>
                  <a:lnTo>
                    <a:pt x="0" y="526873"/>
                  </a:lnTo>
                  <a:lnTo>
                    <a:pt x="510969" y="526873"/>
                  </a:lnTo>
                  <a:lnTo>
                    <a:pt x="519216" y="0"/>
                  </a:lnTo>
                  <a:close/>
                </a:path>
              </a:pathLst>
            </a:custGeom>
            <a:solidFill>
              <a:srgbClr val="231F20">
                <a:alpha val="48999"/>
              </a:srgbClr>
            </a:solidFill>
          </p:spPr>
          <p:txBody>
            <a:bodyPr wrap="square" lIns="0" tIns="0" rIns="0" bIns="0" rtlCol="0"/>
            <a:lstStyle/>
            <a:p>
              <a:endParaRPr sz="2362"/>
            </a:p>
          </p:txBody>
        </p:sp>
        <p:sp>
          <p:nvSpPr>
            <p:cNvPr id="16" name="object 16"/>
            <p:cNvSpPr/>
            <p:nvPr/>
          </p:nvSpPr>
          <p:spPr>
            <a:xfrm>
              <a:off x="4314842" y="1128157"/>
              <a:ext cx="464184" cy="464184"/>
            </a:xfrm>
            <a:custGeom>
              <a:avLst/>
              <a:gdLst/>
              <a:ahLst/>
              <a:cxnLst/>
              <a:rect l="l" t="t" r="r" b="b"/>
              <a:pathLst>
                <a:path w="464185" h="464184">
                  <a:moveTo>
                    <a:pt x="226715" y="0"/>
                  </a:moveTo>
                  <a:lnTo>
                    <a:pt x="183376" y="5183"/>
                  </a:lnTo>
                  <a:lnTo>
                    <a:pt x="141023" y="18698"/>
                  </a:lnTo>
                  <a:lnTo>
                    <a:pt x="100838" y="40751"/>
                  </a:lnTo>
                  <a:lnTo>
                    <a:pt x="63577" y="72502"/>
                  </a:lnTo>
                  <a:lnTo>
                    <a:pt x="34215" y="110789"/>
                  </a:lnTo>
                  <a:lnTo>
                    <a:pt x="13399" y="154014"/>
                  </a:lnTo>
                  <a:lnTo>
                    <a:pt x="1779" y="200581"/>
                  </a:lnTo>
                  <a:lnTo>
                    <a:pt x="0" y="248895"/>
                  </a:lnTo>
                  <a:lnTo>
                    <a:pt x="8710" y="297358"/>
                  </a:lnTo>
                  <a:lnTo>
                    <a:pt x="28557" y="344375"/>
                  </a:lnTo>
                  <a:lnTo>
                    <a:pt x="35627" y="356885"/>
                  </a:lnTo>
                  <a:lnTo>
                    <a:pt x="37703" y="364964"/>
                  </a:lnTo>
                  <a:lnTo>
                    <a:pt x="35147" y="376317"/>
                  </a:lnTo>
                  <a:lnTo>
                    <a:pt x="19724" y="427171"/>
                  </a:lnTo>
                  <a:lnTo>
                    <a:pt x="15626" y="441641"/>
                  </a:lnTo>
                  <a:lnTo>
                    <a:pt x="12220" y="455806"/>
                  </a:lnTo>
                  <a:lnTo>
                    <a:pt x="17225" y="458308"/>
                  </a:lnTo>
                  <a:lnTo>
                    <a:pt x="33572" y="451701"/>
                  </a:lnTo>
                  <a:lnTo>
                    <a:pt x="43691" y="449300"/>
                  </a:lnTo>
                  <a:lnTo>
                    <a:pt x="74226" y="440440"/>
                  </a:lnTo>
                  <a:lnTo>
                    <a:pt x="95449" y="433512"/>
                  </a:lnTo>
                  <a:lnTo>
                    <a:pt x="106096" y="431580"/>
                  </a:lnTo>
                  <a:lnTo>
                    <a:pt x="116016" y="432856"/>
                  </a:lnTo>
                  <a:lnTo>
                    <a:pt x="140949" y="447342"/>
                  </a:lnTo>
                  <a:lnTo>
                    <a:pt x="176818" y="457765"/>
                  </a:lnTo>
                  <a:lnTo>
                    <a:pt x="215744" y="463544"/>
                  </a:lnTo>
                  <a:lnTo>
                    <a:pt x="249849" y="464096"/>
                  </a:lnTo>
                  <a:lnTo>
                    <a:pt x="293290" y="456592"/>
                  </a:lnTo>
                  <a:lnTo>
                    <a:pt x="333751" y="441467"/>
                  </a:lnTo>
                  <a:lnTo>
                    <a:pt x="370339" y="419406"/>
                  </a:lnTo>
                  <a:lnTo>
                    <a:pt x="402162" y="391091"/>
                  </a:lnTo>
                  <a:lnTo>
                    <a:pt x="428328" y="357208"/>
                  </a:lnTo>
                  <a:lnTo>
                    <a:pt x="447944" y="318440"/>
                  </a:lnTo>
                  <a:lnTo>
                    <a:pt x="460119" y="275471"/>
                  </a:lnTo>
                  <a:lnTo>
                    <a:pt x="463959" y="228986"/>
                  </a:lnTo>
                  <a:lnTo>
                    <a:pt x="458574" y="179667"/>
                  </a:lnTo>
                  <a:lnTo>
                    <a:pt x="441376" y="132308"/>
                  </a:lnTo>
                  <a:lnTo>
                    <a:pt x="416903" y="91835"/>
                  </a:lnTo>
                  <a:lnTo>
                    <a:pt x="386334" y="58456"/>
                  </a:lnTo>
                  <a:lnTo>
                    <a:pt x="350851" y="32376"/>
                  </a:lnTo>
                  <a:lnTo>
                    <a:pt x="311633" y="13803"/>
                  </a:lnTo>
                  <a:lnTo>
                    <a:pt x="269861" y="2942"/>
                  </a:lnTo>
                  <a:lnTo>
                    <a:pt x="226715" y="0"/>
                  </a:lnTo>
                  <a:close/>
                </a:path>
              </a:pathLst>
            </a:custGeom>
            <a:solidFill>
              <a:srgbClr val="6E90CA"/>
            </a:solidFill>
          </p:spPr>
          <p:txBody>
            <a:bodyPr wrap="square" lIns="0" tIns="0" rIns="0" bIns="0" rtlCol="0"/>
            <a:lstStyle/>
            <a:p>
              <a:endParaRPr sz="2362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428665" y="1488691"/>
            <a:ext cx="1688251" cy="521711"/>
          </a:xfrm>
          <a:prstGeom prst="rect">
            <a:avLst/>
          </a:prstGeom>
        </p:spPr>
        <p:txBody>
          <a:bodyPr vert="horz" wrap="square" lIns="0" tIns="16666" rIns="0" bIns="0" rtlCol="0">
            <a:spAutoFit/>
          </a:bodyPr>
          <a:lstStyle/>
          <a:p>
            <a:pPr marL="16667">
              <a:spcBef>
                <a:spcPts val="131"/>
              </a:spcBef>
            </a:pPr>
            <a:r>
              <a:rPr sz="3281" b="1" dirty="0">
                <a:solidFill>
                  <a:srgbClr val="6E90CA"/>
                </a:solidFill>
                <a:latin typeface="Calibri"/>
                <a:cs typeface="Calibri"/>
              </a:rPr>
              <a:t>Consul</a:t>
            </a:r>
            <a:r>
              <a:rPr sz="3281" b="1" spc="-39" dirty="0">
                <a:solidFill>
                  <a:srgbClr val="6E90CA"/>
                </a:solidFill>
                <a:latin typeface="Calibri"/>
                <a:cs typeface="Calibri"/>
              </a:rPr>
              <a:t>t</a:t>
            </a:r>
            <a:r>
              <a:rPr sz="3281" b="1" dirty="0">
                <a:solidFill>
                  <a:srgbClr val="6E90CA"/>
                </a:solidFill>
                <a:latin typeface="Calibri"/>
                <a:cs typeface="Calibri"/>
              </a:rPr>
              <a:t>ar</a:t>
            </a:r>
            <a:endParaRPr sz="3281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77295" y="1551173"/>
            <a:ext cx="3632323" cy="501449"/>
          </a:xfrm>
          <a:prstGeom prst="rect">
            <a:avLst/>
          </a:prstGeom>
        </p:spPr>
        <p:txBody>
          <a:bodyPr vert="horz" wrap="square" lIns="0" tIns="16666" rIns="0" bIns="0" rtlCol="0">
            <a:spAutoFit/>
          </a:bodyPr>
          <a:lstStyle/>
          <a:p>
            <a:pPr marL="16667">
              <a:spcBef>
                <a:spcPts val="131"/>
              </a:spcBef>
              <a:tabLst>
                <a:tab pos="3485824" algn="l"/>
              </a:tabLst>
            </a:pPr>
            <a:r>
              <a:rPr sz="3149" spc="118" dirty="0">
                <a:solidFill>
                  <a:srgbClr val="FFFFFF"/>
                </a:solidFill>
                <a:latin typeface="Trebuchet MS"/>
                <a:cs typeface="Trebuchet MS"/>
              </a:rPr>
              <a:t>i	i</a:t>
            </a:r>
            <a:endParaRPr sz="3149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827061" y="1490354"/>
            <a:ext cx="1637421" cy="521711"/>
          </a:xfrm>
          <a:prstGeom prst="rect">
            <a:avLst/>
          </a:prstGeom>
        </p:spPr>
        <p:txBody>
          <a:bodyPr vert="horz" wrap="square" lIns="0" tIns="16666" rIns="0" bIns="0" rtlCol="0">
            <a:spAutoFit/>
          </a:bodyPr>
          <a:lstStyle/>
          <a:p>
            <a:pPr marL="16667">
              <a:spcBef>
                <a:spcPts val="131"/>
              </a:spcBef>
            </a:pPr>
            <a:r>
              <a:rPr sz="3281" b="1" spc="-13" dirty="0">
                <a:solidFill>
                  <a:srgbClr val="3665B0"/>
                </a:solidFill>
                <a:latin typeface="Calibri"/>
                <a:cs typeface="Calibri"/>
              </a:rPr>
              <a:t>Deliberar</a:t>
            </a:r>
            <a:endParaRPr sz="3281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9090418" y="1450595"/>
            <a:ext cx="681633" cy="691633"/>
            <a:chOff x="6872907" y="1105407"/>
            <a:chExt cx="519430" cy="527050"/>
          </a:xfrm>
        </p:grpSpPr>
        <p:sp>
          <p:nvSpPr>
            <p:cNvPr id="21" name="object 21"/>
            <p:cNvSpPr/>
            <p:nvPr/>
          </p:nvSpPr>
          <p:spPr>
            <a:xfrm>
              <a:off x="6872907" y="1105407"/>
              <a:ext cx="519430" cy="527050"/>
            </a:xfrm>
            <a:custGeom>
              <a:avLst/>
              <a:gdLst/>
              <a:ahLst/>
              <a:cxnLst/>
              <a:rect l="l" t="t" r="r" b="b"/>
              <a:pathLst>
                <a:path w="519429" h="527050">
                  <a:moveTo>
                    <a:pt x="519217" y="0"/>
                  </a:moveTo>
                  <a:lnTo>
                    <a:pt x="8247" y="0"/>
                  </a:lnTo>
                  <a:lnTo>
                    <a:pt x="0" y="526874"/>
                  </a:lnTo>
                  <a:lnTo>
                    <a:pt x="510970" y="526874"/>
                  </a:lnTo>
                  <a:lnTo>
                    <a:pt x="519217" y="0"/>
                  </a:lnTo>
                  <a:close/>
                </a:path>
              </a:pathLst>
            </a:custGeom>
            <a:solidFill>
              <a:srgbClr val="231F20">
                <a:alpha val="48999"/>
              </a:srgbClr>
            </a:solidFill>
          </p:spPr>
          <p:txBody>
            <a:bodyPr wrap="square" lIns="0" tIns="0" rIns="0" bIns="0" rtlCol="0"/>
            <a:lstStyle/>
            <a:p>
              <a:endParaRPr sz="2362"/>
            </a:p>
          </p:txBody>
        </p:sp>
        <p:sp>
          <p:nvSpPr>
            <p:cNvPr id="22" name="object 22"/>
            <p:cNvSpPr/>
            <p:nvPr/>
          </p:nvSpPr>
          <p:spPr>
            <a:xfrm>
              <a:off x="6904545" y="1129425"/>
              <a:ext cx="464184" cy="464184"/>
            </a:xfrm>
            <a:custGeom>
              <a:avLst/>
              <a:gdLst/>
              <a:ahLst/>
              <a:cxnLst/>
              <a:rect l="l" t="t" r="r" b="b"/>
              <a:pathLst>
                <a:path w="464184" h="464184">
                  <a:moveTo>
                    <a:pt x="226716" y="0"/>
                  </a:moveTo>
                  <a:lnTo>
                    <a:pt x="183376" y="5183"/>
                  </a:lnTo>
                  <a:lnTo>
                    <a:pt x="141023" y="18698"/>
                  </a:lnTo>
                  <a:lnTo>
                    <a:pt x="100838" y="40751"/>
                  </a:lnTo>
                  <a:lnTo>
                    <a:pt x="63577" y="72502"/>
                  </a:lnTo>
                  <a:lnTo>
                    <a:pt x="34215" y="110789"/>
                  </a:lnTo>
                  <a:lnTo>
                    <a:pt x="13399" y="154014"/>
                  </a:lnTo>
                  <a:lnTo>
                    <a:pt x="1779" y="200581"/>
                  </a:lnTo>
                  <a:lnTo>
                    <a:pt x="0" y="248895"/>
                  </a:lnTo>
                  <a:lnTo>
                    <a:pt x="8710" y="297358"/>
                  </a:lnTo>
                  <a:lnTo>
                    <a:pt x="28557" y="344375"/>
                  </a:lnTo>
                  <a:lnTo>
                    <a:pt x="35627" y="356884"/>
                  </a:lnTo>
                  <a:lnTo>
                    <a:pt x="37704" y="364964"/>
                  </a:lnTo>
                  <a:lnTo>
                    <a:pt x="35147" y="376317"/>
                  </a:lnTo>
                  <a:lnTo>
                    <a:pt x="19725" y="427171"/>
                  </a:lnTo>
                  <a:lnTo>
                    <a:pt x="15627" y="441640"/>
                  </a:lnTo>
                  <a:lnTo>
                    <a:pt x="12221" y="455805"/>
                  </a:lnTo>
                  <a:lnTo>
                    <a:pt x="17225" y="458307"/>
                  </a:lnTo>
                  <a:lnTo>
                    <a:pt x="33572" y="451701"/>
                  </a:lnTo>
                  <a:lnTo>
                    <a:pt x="43691" y="449299"/>
                  </a:lnTo>
                  <a:lnTo>
                    <a:pt x="74228" y="440440"/>
                  </a:lnTo>
                  <a:lnTo>
                    <a:pt x="95450" y="433511"/>
                  </a:lnTo>
                  <a:lnTo>
                    <a:pt x="106096" y="431579"/>
                  </a:lnTo>
                  <a:lnTo>
                    <a:pt x="116016" y="432854"/>
                  </a:lnTo>
                  <a:lnTo>
                    <a:pt x="140949" y="447341"/>
                  </a:lnTo>
                  <a:lnTo>
                    <a:pt x="176818" y="457765"/>
                  </a:lnTo>
                  <a:lnTo>
                    <a:pt x="215744" y="463544"/>
                  </a:lnTo>
                  <a:lnTo>
                    <a:pt x="249849" y="464096"/>
                  </a:lnTo>
                  <a:lnTo>
                    <a:pt x="293291" y="456592"/>
                  </a:lnTo>
                  <a:lnTo>
                    <a:pt x="333751" y="441467"/>
                  </a:lnTo>
                  <a:lnTo>
                    <a:pt x="370339" y="419406"/>
                  </a:lnTo>
                  <a:lnTo>
                    <a:pt x="402162" y="391091"/>
                  </a:lnTo>
                  <a:lnTo>
                    <a:pt x="428328" y="357208"/>
                  </a:lnTo>
                  <a:lnTo>
                    <a:pt x="447944" y="318440"/>
                  </a:lnTo>
                  <a:lnTo>
                    <a:pt x="460119" y="275471"/>
                  </a:lnTo>
                  <a:lnTo>
                    <a:pt x="463959" y="228986"/>
                  </a:lnTo>
                  <a:lnTo>
                    <a:pt x="458574" y="179667"/>
                  </a:lnTo>
                  <a:lnTo>
                    <a:pt x="441376" y="132308"/>
                  </a:lnTo>
                  <a:lnTo>
                    <a:pt x="416903" y="91835"/>
                  </a:lnTo>
                  <a:lnTo>
                    <a:pt x="386335" y="58456"/>
                  </a:lnTo>
                  <a:lnTo>
                    <a:pt x="350852" y="32376"/>
                  </a:lnTo>
                  <a:lnTo>
                    <a:pt x="311634" y="13803"/>
                  </a:lnTo>
                  <a:lnTo>
                    <a:pt x="269862" y="2942"/>
                  </a:lnTo>
                  <a:lnTo>
                    <a:pt x="226716" y="0"/>
                  </a:lnTo>
                  <a:close/>
                </a:path>
              </a:pathLst>
            </a:custGeom>
            <a:solidFill>
              <a:srgbClr val="3665B0"/>
            </a:solidFill>
          </p:spPr>
          <p:txBody>
            <a:bodyPr wrap="square" lIns="0" tIns="0" rIns="0" bIns="0" rtlCol="0"/>
            <a:lstStyle/>
            <a:p>
              <a:endParaRPr sz="2362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345474" y="1552836"/>
            <a:ext cx="163325" cy="501449"/>
          </a:xfrm>
          <a:prstGeom prst="rect">
            <a:avLst/>
          </a:prstGeom>
        </p:spPr>
        <p:txBody>
          <a:bodyPr vert="horz" wrap="square" lIns="0" tIns="16666" rIns="0" bIns="0" rtlCol="0">
            <a:spAutoFit/>
          </a:bodyPr>
          <a:lstStyle/>
          <a:p>
            <a:pPr marL="16667">
              <a:spcBef>
                <a:spcPts val="131"/>
              </a:spcBef>
            </a:pPr>
            <a:r>
              <a:rPr sz="3149" spc="118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endParaRPr sz="3149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44151" y="2645443"/>
            <a:ext cx="2070733" cy="339866"/>
          </a:xfrm>
          <a:prstGeom prst="rect">
            <a:avLst/>
          </a:prstGeom>
        </p:spPr>
        <p:txBody>
          <a:bodyPr vert="horz" wrap="square" lIns="0" tIns="16666" rIns="0" bIns="0" rtlCol="0">
            <a:spAutoFit/>
          </a:bodyPr>
          <a:lstStyle/>
          <a:p>
            <a:pPr marL="16667">
              <a:spcBef>
                <a:spcPts val="131"/>
              </a:spcBef>
            </a:pPr>
            <a:r>
              <a:rPr sz="2099" b="1" spc="-13" dirty="0">
                <a:solidFill>
                  <a:srgbClr val="4E5874"/>
                </a:solidFill>
                <a:latin typeface="Calibri"/>
                <a:cs typeface="Calibri"/>
              </a:rPr>
              <a:t>Datos</a:t>
            </a:r>
            <a:r>
              <a:rPr sz="2099" b="1" spc="-72" dirty="0">
                <a:solidFill>
                  <a:srgbClr val="4E5874"/>
                </a:solidFill>
                <a:latin typeface="Calibri"/>
                <a:cs typeface="Calibri"/>
              </a:rPr>
              <a:t> </a:t>
            </a:r>
            <a:r>
              <a:rPr sz="2099" b="1" spc="-7" dirty="0">
                <a:solidFill>
                  <a:srgbClr val="4E5874"/>
                </a:solidFill>
                <a:latin typeface="Calibri"/>
                <a:cs typeface="Calibri"/>
              </a:rPr>
              <a:t>inesperados</a:t>
            </a:r>
            <a:endParaRPr sz="2099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35553" y="2898674"/>
            <a:ext cx="2688203" cy="319860"/>
          </a:xfrm>
          <a:prstGeom prst="rect">
            <a:avLst/>
          </a:prstGeom>
        </p:spPr>
        <p:txBody>
          <a:bodyPr vert="horz" wrap="square" lIns="0" tIns="16666" rIns="0" bIns="0" rtlCol="0">
            <a:spAutoFit/>
          </a:bodyPr>
          <a:lstStyle/>
          <a:p>
            <a:pPr marL="16667">
              <a:spcBef>
                <a:spcPts val="131"/>
              </a:spcBef>
            </a:pPr>
            <a:r>
              <a:rPr sz="1969" spc="-7" dirty="0">
                <a:latin typeface="Calibri"/>
                <a:cs typeface="Calibri"/>
              </a:rPr>
              <a:t>Intervención</a:t>
            </a:r>
            <a:r>
              <a:rPr sz="1969" spc="-39" dirty="0">
                <a:latin typeface="Calibri"/>
                <a:cs typeface="Calibri"/>
              </a:rPr>
              <a:t> </a:t>
            </a:r>
            <a:r>
              <a:rPr sz="1969" dirty="0">
                <a:latin typeface="Calibri"/>
                <a:cs typeface="Calibri"/>
              </a:rPr>
              <a:t>en</a:t>
            </a:r>
            <a:r>
              <a:rPr sz="1969" spc="-39" dirty="0">
                <a:latin typeface="Calibri"/>
                <a:cs typeface="Calibri"/>
              </a:rPr>
              <a:t> </a:t>
            </a:r>
            <a:r>
              <a:rPr sz="1969" dirty="0">
                <a:latin typeface="Calibri"/>
                <a:cs typeface="Calibri"/>
              </a:rPr>
              <a:t>el</a:t>
            </a:r>
            <a:r>
              <a:rPr sz="1969" spc="-39" dirty="0">
                <a:latin typeface="Calibri"/>
                <a:cs typeface="Calibri"/>
              </a:rPr>
              <a:t> </a:t>
            </a:r>
            <a:r>
              <a:rPr sz="1969" dirty="0">
                <a:latin typeface="Calibri"/>
                <a:cs typeface="Calibri"/>
              </a:rPr>
              <a:t>espacio</a:t>
            </a:r>
            <a:endParaRPr sz="1969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00008" y="3131818"/>
            <a:ext cx="3159013" cy="319860"/>
          </a:xfrm>
          <a:prstGeom prst="rect">
            <a:avLst/>
          </a:prstGeom>
        </p:spPr>
        <p:txBody>
          <a:bodyPr vert="horz" wrap="square" lIns="0" tIns="16666" rIns="0" bIns="0" rtlCol="0">
            <a:spAutoFit/>
          </a:bodyPr>
          <a:lstStyle/>
          <a:p>
            <a:pPr marL="16667">
              <a:spcBef>
                <a:spcPts val="131"/>
              </a:spcBef>
            </a:pPr>
            <a:r>
              <a:rPr sz="1969" spc="-7" dirty="0">
                <a:latin typeface="Calibri"/>
                <a:cs typeface="Calibri"/>
              </a:rPr>
              <a:t>público</a:t>
            </a:r>
            <a:r>
              <a:rPr sz="1969" spc="-20" dirty="0">
                <a:latin typeface="Calibri"/>
                <a:cs typeface="Calibri"/>
              </a:rPr>
              <a:t> </a:t>
            </a:r>
            <a:r>
              <a:rPr sz="1969" dirty="0">
                <a:latin typeface="Calibri"/>
                <a:cs typeface="Calibri"/>
              </a:rPr>
              <a:t>y</a:t>
            </a:r>
            <a:r>
              <a:rPr sz="1969" spc="-20" dirty="0">
                <a:latin typeface="Calibri"/>
                <a:cs typeface="Calibri"/>
              </a:rPr>
              <a:t> </a:t>
            </a:r>
            <a:r>
              <a:rPr sz="1969" dirty="0">
                <a:latin typeface="Calibri"/>
                <a:cs typeface="Calibri"/>
              </a:rPr>
              <a:t>la</a:t>
            </a:r>
            <a:r>
              <a:rPr sz="1969" spc="-20" dirty="0">
                <a:latin typeface="Calibri"/>
                <a:cs typeface="Calibri"/>
              </a:rPr>
              <a:t> </a:t>
            </a:r>
            <a:r>
              <a:rPr sz="1969" dirty="0">
                <a:latin typeface="Calibri"/>
                <a:cs typeface="Calibri"/>
              </a:rPr>
              <a:t>vida</a:t>
            </a:r>
            <a:r>
              <a:rPr sz="1969" spc="-20" dirty="0">
                <a:latin typeface="Calibri"/>
                <a:cs typeface="Calibri"/>
              </a:rPr>
              <a:t> </a:t>
            </a:r>
            <a:r>
              <a:rPr sz="1969" spc="-7" dirty="0">
                <a:latin typeface="Calibri"/>
                <a:cs typeface="Calibri"/>
              </a:rPr>
              <a:t>cotidiana</a:t>
            </a:r>
            <a:r>
              <a:rPr sz="1969" spc="-20" dirty="0">
                <a:latin typeface="Calibri"/>
                <a:cs typeface="Calibri"/>
              </a:rPr>
              <a:t> </a:t>
            </a:r>
            <a:r>
              <a:rPr sz="1969" spc="-13" dirty="0">
                <a:latin typeface="Calibri"/>
                <a:cs typeface="Calibri"/>
              </a:rPr>
              <a:t>para</a:t>
            </a:r>
            <a:endParaRPr sz="1969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234210" y="3364964"/>
            <a:ext cx="2490711" cy="319860"/>
          </a:xfrm>
          <a:prstGeom prst="rect">
            <a:avLst/>
          </a:prstGeom>
        </p:spPr>
        <p:txBody>
          <a:bodyPr vert="horz" wrap="square" lIns="0" tIns="16666" rIns="0" bIns="0" rtlCol="0">
            <a:spAutoFit/>
          </a:bodyPr>
          <a:lstStyle/>
          <a:p>
            <a:pPr marL="16667">
              <a:spcBef>
                <a:spcPts val="131"/>
              </a:spcBef>
            </a:pPr>
            <a:r>
              <a:rPr sz="1969" spc="-13" dirty="0">
                <a:latin typeface="Calibri"/>
                <a:cs typeface="Calibri"/>
              </a:rPr>
              <a:t>entregar</a:t>
            </a:r>
            <a:r>
              <a:rPr sz="1969" spc="-53" dirty="0">
                <a:latin typeface="Calibri"/>
                <a:cs typeface="Calibri"/>
              </a:rPr>
              <a:t> </a:t>
            </a:r>
            <a:r>
              <a:rPr sz="1969" spc="-7" dirty="0">
                <a:latin typeface="Calibri"/>
                <a:cs typeface="Calibri"/>
              </a:rPr>
              <a:t>información</a:t>
            </a:r>
            <a:r>
              <a:rPr sz="1969" spc="-53" dirty="0">
                <a:latin typeface="Calibri"/>
                <a:cs typeface="Calibri"/>
              </a:rPr>
              <a:t> </a:t>
            </a:r>
            <a:r>
              <a:rPr sz="1969" dirty="0">
                <a:latin typeface="Calibri"/>
                <a:cs typeface="Calibri"/>
              </a:rPr>
              <a:t>de</a:t>
            </a:r>
            <a:endParaRPr sz="1969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296533" y="3598108"/>
            <a:ext cx="2366551" cy="319860"/>
          </a:xfrm>
          <a:prstGeom prst="rect">
            <a:avLst/>
          </a:prstGeom>
        </p:spPr>
        <p:txBody>
          <a:bodyPr vert="horz" wrap="square" lIns="0" tIns="16666" rIns="0" bIns="0" rtlCol="0">
            <a:spAutoFit/>
          </a:bodyPr>
          <a:lstStyle/>
          <a:p>
            <a:pPr marL="16667">
              <a:spcBef>
                <a:spcPts val="131"/>
              </a:spcBef>
            </a:pPr>
            <a:r>
              <a:rPr sz="1969" spc="-13" dirty="0">
                <a:latin typeface="Calibri"/>
                <a:cs typeface="Calibri"/>
              </a:rPr>
              <a:t>interés</a:t>
            </a:r>
            <a:r>
              <a:rPr sz="1969" spc="-46" dirty="0">
                <a:latin typeface="Calibri"/>
                <a:cs typeface="Calibri"/>
              </a:rPr>
              <a:t> </a:t>
            </a:r>
            <a:r>
              <a:rPr sz="1969" dirty="0">
                <a:latin typeface="Calibri"/>
                <a:cs typeface="Calibri"/>
              </a:rPr>
              <a:t>a</a:t>
            </a:r>
            <a:r>
              <a:rPr sz="1969" spc="-39" dirty="0">
                <a:latin typeface="Calibri"/>
                <a:cs typeface="Calibri"/>
              </a:rPr>
              <a:t> </a:t>
            </a:r>
            <a:r>
              <a:rPr sz="1969" dirty="0">
                <a:latin typeface="Calibri"/>
                <a:cs typeface="Calibri"/>
              </a:rPr>
              <a:t>la</a:t>
            </a:r>
            <a:r>
              <a:rPr sz="1969" spc="-39" dirty="0">
                <a:latin typeface="Calibri"/>
                <a:cs typeface="Calibri"/>
              </a:rPr>
              <a:t> </a:t>
            </a:r>
            <a:r>
              <a:rPr sz="1969" dirty="0">
                <a:latin typeface="Calibri"/>
                <a:cs typeface="Calibri"/>
              </a:rPr>
              <a:t>ciudadanía.</a:t>
            </a:r>
            <a:endParaRPr sz="1969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85723" y="4059861"/>
            <a:ext cx="1588256" cy="339866"/>
          </a:xfrm>
          <a:prstGeom prst="rect">
            <a:avLst/>
          </a:prstGeom>
        </p:spPr>
        <p:txBody>
          <a:bodyPr vert="horz" wrap="square" lIns="0" tIns="16666" rIns="0" bIns="0" rtlCol="0">
            <a:spAutoFit/>
          </a:bodyPr>
          <a:lstStyle/>
          <a:p>
            <a:pPr marL="16667">
              <a:spcBef>
                <a:spcPts val="131"/>
              </a:spcBef>
            </a:pPr>
            <a:r>
              <a:rPr sz="2099" b="1" dirty="0">
                <a:solidFill>
                  <a:srgbClr val="4E5874"/>
                </a:solidFill>
                <a:latin typeface="Calibri"/>
                <a:cs typeface="Calibri"/>
              </a:rPr>
              <a:t>Dicho</a:t>
            </a:r>
            <a:r>
              <a:rPr sz="2099" b="1" spc="-65" dirty="0">
                <a:solidFill>
                  <a:srgbClr val="4E5874"/>
                </a:solidFill>
                <a:latin typeface="Calibri"/>
                <a:cs typeface="Calibri"/>
              </a:rPr>
              <a:t> </a:t>
            </a:r>
            <a:r>
              <a:rPr sz="2099" b="1" dirty="0">
                <a:solidFill>
                  <a:srgbClr val="4E5874"/>
                </a:solidFill>
                <a:latin typeface="Calibri"/>
                <a:cs typeface="Calibri"/>
              </a:rPr>
              <a:t>y</a:t>
            </a:r>
            <a:r>
              <a:rPr sz="2099" b="1" spc="-59" dirty="0">
                <a:solidFill>
                  <a:srgbClr val="4E5874"/>
                </a:solidFill>
                <a:latin typeface="Calibri"/>
                <a:cs typeface="Calibri"/>
              </a:rPr>
              <a:t> </a:t>
            </a:r>
            <a:r>
              <a:rPr sz="2099" b="1" dirty="0">
                <a:solidFill>
                  <a:srgbClr val="4E5874"/>
                </a:solidFill>
                <a:latin typeface="Calibri"/>
                <a:cs typeface="Calibri"/>
              </a:rPr>
              <a:t>hecho</a:t>
            </a:r>
            <a:endParaRPr sz="2099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135522" y="4313086"/>
            <a:ext cx="2688203" cy="319860"/>
          </a:xfrm>
          <a:prstGeom prst="rect">
            <a:avLst/>
          </a:prstGeom>
        </p:spPr>
        <p:txBody>
          <a:bodyPr vert="horz" wrap="square" lIns="0" tIns="16666" rIns="0" bIns="0" rtlCol="0">
            <a:spAutoFit/>
          </a:bodyPr>
          <a:lstStyle/>
          <a:p>
            <a:pPr marL="16667">
              <a:spcBef>
                <a:spcPts val="131"/>
              </a:spcBef>
            </a:pPr>
            <a:r>
              <a:rPr sz="1969" spc="-7" dirty="0">
                <a:latin typeface="Calibri"/>
                <a:cs typeface="Calibri"/>
              </a:rPr>
              <a:t>Intervención</a:t>
            </a:r>
            <a:r>
              <a:rPr sz="1969" spc="-39" dirty="0">
                <a:latin typeface="Calibri"/>
                <a:cs typeface="Calibri"/>
              </a:rPr>
              <a:t> </a:t>
            </a:r>
            <a:r>
              <a:rPr sz="1969" dirty="0">
                <a:latin typeface="Calibri"/>
                <a:cs typeface="Calibri"/>
              </a:rPr>
              <a:t>en</a:t>
            </a:r>
            <a:r>
              <a:rPr sz="1969" spc="-39" dirty="0">
                <a:latin typeface="Calibri"/>
                <a:cs typeface="Calibri"/>
              </a:rPr>
              <a:t> </a:t>
            </a:r>
            <a:r>
              <a:rPr sz="1969" dirty="0">
                <a:latin typeface="Calibri"/>
                <a:cs typeface="Calibri"/>
              </a:rPr>
              <a:t>el</a:t>
            </a:r>
            <a:r>
              <a:rPr sz="1969" spc="-39" dirty="0">
                <a:latin typeface="Calibri"/>
                <a:cs typeface="Calibri"/>
              </a:rPr>
              <a:t> </a:t>
            </a:r>
            <a:r>
              <a:rPr sz="1969" dirty="0">
                <a:latin typeface="Calibri"/>
                <a:cs typeface="Calibri"/>
              </a:rPr>
              <a:t>espacio</a:t>
            </a:r>
            <a:endParaRPr sz="1969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374993" y="4546228"/>
            <a:ext cx="2209059" cy="319860"/>
          </a:xfrm>
          <a:prstGeom prst="rect">
            <a:avLst/>
          </a:prstGeom>
        </p:spPr>
        <p:txBody>
          <a:bodyPr vert="horz" wrap="square" lIns="0" tIns="16666" rIns="0" bIns="0" rtlCol="0">
            <a:spAutoFit/>
          </a:bodyPr>
          <a:lstStyle/>
          <a:p>
            <a:pPr marL="16667">
              <a:spcBef>
                <a:spcPts val="131"/>
              </a:spcBef>
            </a:pPr>
            <a:r>
              <a:rPr sz="1969" spc="-7" dirty="0">
                <a:latin typeface="Calibri"/>
                <a:cs typeface="Calibri"/>
              </a:rPr>
              <a:t>público</a:t>
            </a:r>
            <a:r>
              <a:rPr sz="1969" spc="-46" dirty="0">
                <a:latin typeface="Calibri"/>
                <a:cs typeface="Calibri"/>
              </a:rPr>
              <a:t> </a:t>
            </a:r>
            <a:r>
              <a:rPr sz="1969" spc="-13" dirty="0">
                <a:latin typeface="Calibri"/>
                <a:cs typeface="Calibri"/>
              </a:rPr>
              <a:t>para</a:t>
            </a:r>
            <a:r>
              <a:rPr sz="1969" spc="-39" dirty="0">
                <a:latin typeface="Calibri"/>
                <a:cs typeface="Calibri"/>
              </a:rPr>
              <a:t> </a:t>
            </a:r>
            <a:r>
              <a:rPr sz="1969" spc="-13" dirty="0">
                <a:latin typeface="Calibri"/>
                <a:cs typeface="Calibri"/>
              </a:rPr>
              <a:t>entregar</a:t>
            </a:r>
            <a:endParaRPr sz="1969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073186" y="4779376"/>
            <a:ext cx="2813197" cy="319860"/>
          </a:xfrm>
          <a:prstGeom prst="rect">
            <a:avLst/>
          </a:prstGeom>
        </p:spPr>
        <p:txBody>
          <a:bodyPr vert="horz" wrap="square" lIns="0" tIns="16666" rIns="0" bIns="0" rtlCol="0">
            <a:spAutoFit/>
          </a:bodyPr>
          <a:lstStyle/>
          <a:p>
            <a:pPr marL="16667">
              <a:spcBef>
                <a:spcPts val="131"/>
              </a:spcBef>
            </a:pPr>
            <a:r>
              <a:rPr sz="1969" spc="-7" dirty="0">
                <a:latin typeface="Calibri"/>
                <a:cs typeface="Calibri"/>
              </a:rPr>
              <a:t>información</a:t>
            </a:r>
            <a:r>
              <a:rPr sz="1969" spc="-59" dirty="0">
                <a:latin typeface="Calibri"/>
                <a:cs typeface="Calibri"/>
              </a:rPr>
              <a:t> </a:t>
            </a:r>
            <a:r>
              <a:rPr sz="1969" spc="-7" dirty="0">
                <a:latin typeface="Calibri"/>
                <a:cs typeface="Calibri"/>
              </a:rPr>
              <a:t>sobre</a:t>
            </a:r>
            <a:r>
              <a:rPr sz="1969" spc="-53" dirty="0">
                <a:latin typeface="Calibri"/>
                <a:cs typeface="Calibri"/>
              </a:rPr>
              <a:t> </a:t>
            </a:r>
            <a:r>
              <a:rPr sz="1969" dirty="0">
                <a:latin typeface="Calibri"/>
                <a:cs typeface="Calibri"/>
              </a:rPr>
              <a:t>acciones</a:t>
            </a:r>
            <a:endParaRPr sz="1969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117517" y="5012519"/>
            <a:ext cx="2724033" cy="319860"/>
          </a:xfrm>
          <a:prstGeom prst="rect">
            <a:avLst/>
          </a:prstGeom>
        </p:spPr>
        <p:txBody>
          <a:bodyPr vert="horz" wrap="square" lIns="0" tIns="16666" rIns="0" bIns="0" rtlCol="0">
            <a:spAutoFit/>
          </a:bodyPr>
          <a:lstStyle/>
          <a:p>
            <a:pPr marL="16667">
              <a:spcBef>
                <a:spcPts val="131"/>
              </a:spcBef>
            </a:pPr>
            <a:r>
              <a:rPr sz="1969" spc="-7" dirty="0">
                <a:latin typeface="Calibri"/>
                <a:cs typeface="Calibri"/>
              </a:rPr>
              <a:t>planeadas</a:t>
            </a:r>
            <a:r>
              <a:rPr sz="1969" spc="-20" dirty="0">
                <a:latin typeface="Calibri"/>
                <a:cs typeface="Calibri"/>
              </a:rPr>
              <a:t> </a:t>
            </a:r>
            <a:r>
              <a:rPr sz="1969" dirty="0">
                <a:latin typeface="Calibri"/>
                <a:cs typeface="Calibri"/>
              </a:rPr>
              <a:t>e</a:t>
            </a:r>
            <a:r>
              <a:rPr sz="1969" spc="-13" dirty="0">
                <a:latin typeface="Calibri"/>
                <a:cs typeface="Calibri"/>
              </a:rPr>
              <a:t> involucrar</a:t>
            </a:r>
            <a:r>
              <a:rPr sz="1969" spc="-20" dirty="0">
                <a:latin typeface="Calibri"/>
                <a:cs typeface="Calibri"/>
              </a:rPr>
              <a:t> </a:t>
            </a:r>
            <a:r>
              <a:rPr sz="1969" dirty="0">
                <a:latin typeface="Calibri"/>
                <a:cs typeface="Calibri"/>
              </a:rPr>
              <a:t>a</a:t>
            </a:r>
            <a:r>
              <a:rPr sz="1969" spc="-13" dirty="0">
                <a:latin typeface="Calibri"/>
                <a:cs typeface="Calibri"/>
              </a:rPr>
              <a:t> </a:t>
            </a:r>
            <a:r>
              <a:rPr sz="1969" dirty="0">
                <a:latin typeface="Calibri"/>
                <a:cs typeface="Calibri"/>
              </a:rPr>
              <a:t>la</a:t>
            </a:r>
            <a:endParaRPr sz="1969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925399" y="5245663"/>
            <a:ext cx="3108182" cy="319860"/>
          </a:xfrm>
          <a:prstGeom prst="rect">
            <a:avLst/>
          </a:prstGeom>
        </p:spPr>
        <p:txBody>
          <a:bodyPr vert="horz" wrap="square" lIns="0" tIns="16666" rIns="0" bIns="0" rtlCol="0">
            <a:spAutoFit/>
          </a:bodyPr>
          <a:lstStyle/>
          <a:p>
            <a:pPr marL="16667">
              <a:spcBef>
                <a:spcPts val="131"/>
              </a:spcBef>
            </a:pPr>
            <a:r>
              <a:rPr sz="1969" spc="-7" dirty="0">
                <a:latin typeface="Calibri"/>
                <a:cs typeface="Calibri"/>
              </a:rPr>
              <a:t>ciudadanía</a:t>
            </a:r>
            <a:r>
              <a:rPr sz="1969" spc="-13" dirty="0">
                <a:latin typeface="Calibri"/>
                <a:cs typeface="Calibri"/>
              </a:rPr>
              <a:t> </a:t>
            </a:r>
            <a:r>
              <a:rPr sz="1969" dirty="0">
                <a:latin typeface="Calibri"/>
                <a:cs typeface="Calibri"/>
              </a:rPr>
              <a:t>en</a:t>
            </a:r>
            <a:r>
              <a:rPr sz="1969" spc="-13" dirty="0">
                <a:latin typeface="Calibri"/>
                <a:cs typeface="Calibri"/>
              </a:rPr>
              <a:t> </a:t>
            </a:r>
            <a:r>
              <a:rPr sz="1969" spc="-7" dirty="0">
                <a:latin typeface="Calibri"/>
                <a:cs typeface="Calibri"/>
              </a:rPr>
              <a:t>su</a:t>
            </a:r>
            <a:r>
              <a:rPr sz="1969" spc="-13" dirty="0">
                <a:latin typeface="Calibri"/>
                <a:cs typeface="Calibri"/>
              </a:rPr>
              <a:t> </a:t>
            </a:r>
            <a:r>
              <a:rPr sz="1969" spc="-7" dirty="0">
                <a:latin typeface="Calibri"/>
                <a:cs typeface="Calibri"/>
              </a:rPr>
              <a:t>seguimiento.</a:t>
            </a:r>
            <a:endParaRPr sz="1969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165845" y="2661944"/>
            <a:ext cx="1489927" cy="339866"/>
          </a:xfrm>
          <a:prstGeom prst="rect">
            <a:avLst/>
          </a:prstGeom>
        </p:spPr>
        <p:txBody>
          <a:bodyPr vert="horz" wrap="square" lIns="0" tIns="16666" rIns="0" bIns="0" rtlCol="0">
            <a:spAutoFit/>
          </a:bodyPr>
          <a:lstStyle/>
          <a:p>
            <a:pPr marL="16667">
              <a:spcBef>
                <a:spcPts val="131"/>
              </a:spcBef>
            </a:pPr>
            <a:r>
              <a:rPr sz="2099" b="1" dirty="0">
                <a:solidFill>
                  <a:srgbClr val="6E90CA"/>
                </a:solidFill>
                <a:latin typeface="Calibri"/>
                <a:cs typeface="Calibri"/>
              </a:rPr>
              <a:t>Cinema</a:t>
            </a:r>
            <a:r>
              <a:rPr sz="2099" b="1" spc="-92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2099" b="1" spc="-7" dirty="0">
                <a:solidFill>
                  <a:srgbClr val="6E90CA"/>
                </a:solidFill>
                <a:latin typeface="Calibri"/>
                <a:cs typeface="Calibri"/>
              </a:rPr>
              <a:t>Local</a:t>
            </a:r>
            <a:endParaRPr sz="2099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398132" y="2915176"/>
            <a:ext cx="3025686" cy="319860"/>
          </a:xfrm>
          <a:prstGeom prst="rect">
            <a:avLst/>
          </a:prstGeom>
        </p:spPr>
        <p:txBody>
          <a:bodyPr vert="horz" wrap="square" lIns="0" tIns="16666" rIns="0" bIns="0" rtlCol="0">
            <a:spAutoFit/>
          </a:bodyPr>
          <a:lstStyle/>
          <a:p>
            <a:pPr marL="16667">
              <a:spcBef>
                <a:spcPts val="131"/>
              </a:spcBef>
            </a:pPr>
            <a:r>
              <a:rPr sz="1969" dirty="0">
                <a:latin typeface="Calibri"/>
                <a:cs typeface="Calibri"/>
              </a:rPr>
              <a:t>Simulación</a:t>
            </a:r>
            <a:r>
              <a:rPr sz="1969" spc="-26" dirty="0">
                <a:latin typeface="Calibri"/>
                <a:cs typeface="Calibri"/>
              </a:rPr>
              <a:t> </a:t>
            </a:r>
            <a:r>
              <a:rPr sz="1969" dirty="0">
                <a:latin typeface="Calibri"/>
                <a:cs typeface="Calibri"/>
              </a:rPr>
              <a:t>de</a:t>
            </a:r>
            <a:r>
              <a:rPr sz="1969" spc="-20" dirty="0">
                <a:latin typeface="Calibri"/>
                <a:cs typeface="Calibri"/>
              </a:rPr>
              <a:t> </a:t>
            </a:r>
            <a:r>
              <a:rPr sz="1969" spc="-7" dirty="0">
                <a:latin typeface="Calibri"/>
                <a:cs typeface="Calibri"/>
              </a:rPr>
              <a:t>una</a:t>
            </a:r>
            <a:r>
              <a:rPr sz="1969" spc="-20" dirty="0">
                <a:latin typeface="Calibri"/>
                <a:cs typeface="Calibri"/>
              </a:rPr>
              <a:t> </a:t>
            </a:r>
            <a:r>
              <a:rPr sz="1969" spc="-7" dirty="0">
                <a:latin typeface="Calibri"/>
                <a:cs typeface="Calibri"/>
              </a:rPr>
              <a:t>función</a:t>
            </a:r>
            <a:r>
              <a:rPr sz="1969" spc="-26" dirty="0">
                <a:latin typeface="Calibri"/>
                <a:cs typeface="Calibri"/>
              </a:rPr>
              <a:t> </a:t>
            </a:r>
            <a:r>
              <a:rPr sz="1969" dirty="0">
                <a:latin typeface="Calibri"/>
                <a:cs typeface="Calibri"/>
              </a:rPr>
              <a:t>de</a:t>
            </a:r>
            <a:endParaRPr sz="1969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30973" y="3148321"/>
            <a:ext cx="3159847" cy="319860"/>
          </a:xfrm>
          <a:prstGeom prst="rect">
            <a:avLst/>
          </a:prstGeom>
        </p:spPr>
        <p:txBody>
          <a:bodyPr vert="horz" wrap="square" lIns="0" tIns="16666" rIns="0" bIns="0" rtlCol="0">
            <a:spAutoFit/>
          </a:bodyPr>
          <a:lstStyle/>
          <a:p>
            <a:pPr marL="16667">
              <a:spcBef>
                <a:spcPts val="131"/>
              </a:spcBef>
            </a:pPr>
            <a:r>
              <a:rPr sz="1969" dirty="0">
                <a:latin typeface="Calibri"/>
                <a:cs typeface="Calibri"/>
              </a:rPr>
              <a:t>cine</a:t>
            </a:r>
            <a:r>
              <a:rPr sz="1969" spc="-33" dirty="0">
                <a:latin typeface="Calibri"/>
                <a:cs typeface="Calibri"/>
              </a:rPr>
              <a:t> </a:t>
            </a:r>
            <a:r>
              <a:rPr sz="1969" spc="-13" dirty="0">
                <a:latin typeface="Calibri"/>
                <a:cs typeface="Calibri"/>
              </a:rPr>
              <a:t>con</a:t>
            </a:r>
            <a:r>
              <a:rPr sz="1969" spc="-33" dirty="0">
                <a:latin typeface="Calibri"/>
                <a:cs typeface="Calibri"/>
              </a:rPr>
              <a:t> </a:t>
            </a:r>
            <a:r>
              <a:rPr sz="1969" dirty="0">
                <a:latin typeface="Calibri"/>
                <a:cs typeface="Calibri"/>
              </a:rPr>
              <a:t>película</a:t>
            </a:r>
            <a:r>
              <a:rPr sz="1969" spc="-26" dirty="0">
                <a:latin typeface="Calibri"/>
                <a:cs typeface="Calibri"/>
              </a:rPr>
              <a:t> </a:t>
            </a:r>
            <a:r>
              <a:rPr sz="1969" spc="-13" dirty="0">
                <a:latin typeface="Calibri"/>
                <a:cs typeface="Calibri"/>
              </a:rPr>
              <a:t>atractiva</a:t>
            </a:r>
            <a:r>
              <a:rPr sz="1969" spc="-33" dirty="0">
                <a:latin typeface="Calibri"/>
                <a:cs typeface="Calibri"/>
              </a:rPr>
              <a:t> </a:t>
            </a:r>
            <a:r>
              <a:rPr sz="1969" spc="-13" dirty="0">
                <a:latin typeface="Calibri"/>
                <a:cs typeface="Calibri"/>
              </a:rPr>
              <a:t>para</a:t>
            </a:r>
            <a:endParaRPr sz="1969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506712" y="3381466"/>
            <a:ext cx="2808197" cy="319860"/>
          </a:xfrm>
          <a:prstGeom prst="rect">
            <a:avLst/>
          </a:prstGeom>
        </p:spPr>
        <p:txBody>
          <a:bodyPr vert="horz" wrap="square" lIns="0" tIns="16666" rIns="0" bIns="0" rtlCol="0">
            <a:spAutoFit/>
          </a:bodyPr>
          <a:lstStyle/>
          <a:p>
            <a:pPr marL="16667">
              <a:spcBef>
                <a:spcPts val="131"/>
              </a:spcBef>
            </a:pPr>
            <a:r>
              <a:rPr sz="1969" dirty="0">
                <a:latin typeface="Calibri"/>
                <a:cs typeface="Calibri"/>
              </a:rPr>
              <a:t>el</a:t>
            </a:r>
            <a:r>
              <a:rPr sz="1969" spc="-20" dirty="0">
                <a:latin typeface="Calibri"/>
                <a:cs typeface="Calibri"/>
              </a:rPr>
              <a:t> </a:t>
            </a:r>
            <a:r>
              <a:rPr sz="1969" spc="-7" dirty="0">
                <a:latin typeface="Calibri"/>
                <a:cs typeface="Calibri"/>
              </a:rPr>
              <a:t>grupo</a:t>
            </a:r>
            <a:r>
              <a:rPr sz="1969" spc="-20" dirty="0">
                <a:latin typeface="Calibri"/>
                <a:cs typeface="Calibri"/>
              </a:rPr>
              <a:t> </a:t>
            </a:r>
            <a:r>
              <a:rPr sz="1969" spc="-13" dirty="0">
                <a:latin typeface="Calibri"/>
                <a:cs typeface="Calibri"/>
              </a:rPr>
              <a:t>meta. </a:t>
            </a:r>
            <a:r>
              <a:rPr sz="1969" spc="-7" dirty="0">
                <a:latin typeface="Calibri"/>
                <a:cs typeface="Calibri"/>
              </a:rPr>
              <a:t>La</a:t>
            </a:r>
            <a:r>
              <a:rPr sz="1969" spc="-20" dirty="0">
                <a:latin typeface="Calibri"/>
                <a:cs typeface="Calibri"/>
              </a:rPr>
              <a:t> </a:t>
            </a:r>
            <a:r>
              <a:rPr sz="1969" spc="-7" dirty="0">
                <a:latin typeface="Calibri"/>
                <a:cs typeface="Calibri"/>
              </a:rPr>
              <a:t>boleta</a:t>
            </a:r>
            <a:r>
              <a:rPr sz="1969" spc="-13" dirty="0">
                <a:latin typeface="Calibri"/>
                <a:cs typeface="Calibri"/>
              </a:rPr>
              <a:t> </a:t>
            </a:r>
            <a:r>
              <a:rPr sz="1969" dirty="0">
                <a:latin typeface="Calibri"/>
                <a:cs typeface="Calibri"/>
              </a:rPr>
              <a:t>de</a:t>
            </a:r>
            <a:endParaRPr sz="1969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404630" y="3614613"/>
            <a:ext cx="3012353" cy="319860"/>
          </a:xfrm>
          <a:prstGeom prst="rect">
            <a:avLst/>
          </a:prstGeom>
        </p:spPr>
        <p:txBody>
          <a:bodyPr vert="horz" wrap="square" lIns="0" tIns="16666" rIns="0" bIns="0" rtlCol="0">
            <a:spAutoFit/>
          </a:bodyPr>
          <a:lstStyle/>
          <a:p>
            <a:pPr marL="16667">
              <a:spcBef>
                <a:spcPts val="131"/>
              </a:spcBef>
            </a:pPr>
            <a:r>
              <a:rPr sz="1969" spc="-13" dirty="0">
                <a:latin typeface="Calibri"/>
                <a:cs typeface="Calibri"/>
              </a:rPr>
              <a:t>entrada, </a:t>
            </a:r>
            <a:r>
              <a:rPr sz="1969" dirty="0">
                <a:latin typeface="Calibri"/>
                <a:cs typeface="Calibri"/>
              </a:rPr>
              <a:t>es</a:t>
            </a:r>
            <a:r>
              <a:rPr sz="1969" spc="-7" dirty="0">
                <a:latin typeface="Calibri"/>
                <a:cs typeface="Calibri"/>
              </a:rPr>
              <a:t> un</a:t>
            </a:r>
            <a:r>
              <a:rPr sz="1969" spc="-13" dirty="0">
                <a:latin typeface="Calibri"/>
                <a:cs typeface="Calibri"/>
              </a:rPr>
              <a:t> tarjetón</a:t>
            </a:r>
            <a:r>
              <a:rPr sz="1969" spc="-7" dirty="0">
                <a:latin typeface="Calibri"/>
                <a:cs typeface="Calibri"/>
              </a:rPr>
              <a:t> </a:t>
            </a:r>
            <a:r>
              <a:rPr sz="1969" spc="-13" dirty="0">
                <a:latin typeface="Calibri"/>
                <a:cs typeface="Calibri"/>
              </a:rPr>
              <a:t>con</a:t>
            </a:r>
            <a:r>
              <a:rPr sz="1969" spc="-7" dirty="0">
                <a:latin typeface="Calibri"/>
                <a:cs typeface="Calibri"/>
              </a:rPr>
              <a:t> </a:t>
            </a:r>
            <a:r>
              <a:rPr sz="1969" dirty="0">
                <a:latin typeface="Calibri"/>
                <a:cs typeface="Calibri"/>
              </a:rPr>
              <a:t>la</a:t>
            </a:r>
            <a:endParaRPr sz="1969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420016" y="3847756"/>
            <a:ext cx="2981522" cy="319860"/>
          </a:xfrm>
          <a:prstGeom prst="rect">
            <a:avLst/>
          </a:prstGeom>
        </p:spPr>
        <p:txBody>
          <a:bodyPr vert="horz" wrap="square" lIns="0" tIns="16666" rIns="0" bIns="0" rtlCol="0">
            <a:spAutoFit/>
          </a:bodyPr>
          <a:lstStyle/>
          <a:p>
            <a:pPr marL="16667">
              <a:spcBef>
                <a:spcPts val="131"/>
              </a:spcBef>
            </a:pPr>
            <a:r>
              <a:rPr sz="1969" spc="-13" dirty="0">
                <a:latin typeface="Calibri"/>
                <a:cs typeface="Calibri"/>
              </a:rPr>
              <a:t>respuesta</a:t>
            </a:r>
            <a:r>
              <a:rPr sz="1969" spc="-20" dirty="0">
                <a:latin typeface="Calibri"/>
                <a:cs typeface="Calibri"/>
              </a:rPr>
              <a:t> </a:t>
            </a:r>
            <a:r>
              <a:rPr sz="1969" dirty="0">
                <a:latin typeface="Calibri"/>
                <a:cs typeface="Calibri"/>
              </a:rPr>
              <a:t>a</a:t>
            </a:r>
            <a:r>
              <a:rPr sz="1969" spc="-20" dirty="0">
                <a:latin typeface="Calibri"/>
                <a:cs typeface="Calibri"/>
              </a:rPr>
              <a:t> </a:t>
            </a:r>
            <a:r>
              <a:rPr sz="1969" spc="-7" dirty="0">
                <a:latin typeface="Calibri"/>
                <a:cs typeface="Calibri"/>
              </a:rPr>
              <a:t>una</a:t>
            </a:r>
            <a:r>
              <a:rPr sz="1969" spc="-13" dirty="0">
                <a:latin typeface="Calibri"/>
                <a:cs typeface="Calibri"/>
              </a:rPr>
              <a:t> pregunta</a:t>
            </a:r>
            <a:r>
              <a:rPr sz="1969" spc="-20" dirty="0">
                <a:latin typeface="Calibri"/>
                <a:cs typeface="Calibri"/>
              </a:rPr>
              <a:t> </a:t>
            </a:r>
            <a:r>
              <a:rPr sz="1969" dirty="0">
                <a:latin typeface="Calibri"/>
                <a:cs typeface="Calibri"/>
              </a:rPr>
              <a:t>del</a:t>
            </a:r>
            <a:endParaRPr sz="1969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931472" y="4080903"/>
            <a:ext cx="1958238" cy="319860"/>
          </a:xfrm>
          <a:prstGeom prst="rect">
            <a:avLst/>
          </a:prstGeom>
        </p:spPr>
        <p:txBody>
          <a:bodyPr vert="horz" wrap="square" lIns="0" tIns="16666" rIns="0" bIns="0" rtlCol="0">
            <a:spAutoFit/>
          </a:bodyPr>
          <a:lstStyle/>
          <a:p>
            <a:pPr marL="16667">
              <a:spcBef>
                <a:spcPts val="131"/>
              </a:spcBef>
            </a:pPr>
            <a:r>
              <a:rPr sz="1969" spc="-7" dirty="0">
                <a:latin typeface="Calibri"/>
                <a:cs typeface="Calibri"/>
              </a:rPr>
              <a:t>diálogo</a:t>
            </a:r>
            <a:r>
              <a:rPr sz="1969" spc="-39" dirty="0">
                <a:latin typeface="Calibri"/>
                <a:cs typeface="Calibri"/>
              </a:rPr>
              <a:t> </a:t>
            </a:r>
            <a:r>
              <a:rPr sz="1969" spc="-7" dirty="0">
                <a:latin typeface="Calibri"/>
                <a:cs typeface="Calibri"/>
              </a:rPr>
              <a:t>ciudadano.</a:t>
            </a:r>
            <a:endParaRPr sz="1969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355682" y="4542656"/>
            <a:ext cx="3109849" cy="339866"/>
          </a:xfrm>
          <a:prstGeom prst="rect">
            <a:avLst/>
          </a:prstGeom>
        </p:spPr>
        <p:txBody>
          <a:bodyPr vert="horz" wrap="square" lIns="0" tIns="16666" rIns="0" bIns="0" rtlCol="0">
            <a:spAutoFit/>
          </a:bodyPr>
          <a:lstStyle/>
          <a:p>
            <a:pPr marL="16667">
              <a:spcBef>
                <a:spcPts val="131"/>
              </a:spcBef>
            </a:pPr>
            <a:r>
              <a:rPr sz="2099" b="1" spc="-20" dirty="0">
                <a:solidFill>
                  <a:srgbClr val="6E90CA"/>
                </a:solidFill>
                <a:latin typeface="Calibri"/>
                <a:cs typeface="Calibri"/>
              </a:rPr>
              <a:t>Votación</a:t>
            </a:r>
            <a:r>
              <a:rPr sz="2099" b="1" spc="-26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2099" b="1" dirty="0">
                <a:solidFill>
                  <a:srgbClr val="6E90CA"/>
                </a:solidFill>
                <a:latin typeface="Calibri"/>
                <a:cs typeface="Calibri"/>
              </a:rPr>
              <a:t>en</a:t>
            </a:r>
            <a:r>
              <a:rPr sz="2099" b="1" spc="-26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2099" b="1" dirty="0">
                <a:solidFill>
                  <a:srgbClr val="6E90CA"/>
                </a:solidFill>
                <a:latin typeface="Calibri"/>
                <a:cs typeface="Calibri"/>
              </a:rPr>
              <a:t>Espacio</a:t>
            </a:r>
            <a:r>
              <a:rPr sz="2099" b="1" spc="-26" dirty="0">
                <a:solidFill>
                  <a:srgbClr val="6E90CA"/>
                </a:solidFill>
                <a:latin typeface="Calibri"/>
                <a:cs typeface="Calibri"/>
              </a:rPr>
              <a:t> </a:t>
            </a:r>
            <a:r>
              <a:rPr sz="2099" b="1" spc="-7" dirty="0">
                <a:solidFill>
                  <a:srgbClr val="6E90CA"/>
                </a:solidFill>
                <a:latin typeface="Calibri"/>
                <a:cs typeface="Calibri"/>
              </a:rPr>
              <a:t>Público</a:t>
            </a:r>
            <a:endParaRPr sz="2099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488009" y="4795886"/>
            <a:ext cx="2844862" cy="319860"/>
          </a:xfrm>
          <a:prstGeom prst="rect">
            <a:avLst/>
          </a:prstGeom>
        </p:spPr>
        <p:txBody>
          <a:bodyPr vert="horz" wrap="square" lIns="0" tIns="16666" rIns="0" bIns="0" rtlCol="0">
            <a:spAutoFit/>
          </a:bodyPr>
          <a:lstStyle/>
          <a:p>
            <a:pPr marL="16667">
              <a:spcBef>
                <a:spcPts val="131"/>
              </a:spcBef>
            </a:pPr>
            <a:r>
              <a:rPr sz="1969" spc="-7" dirty="0">
                <a:latin typeface="Calibri"/>
                <a:cs typeface="Calibri"/>
              </a:rPr>
              <a:t>Instalación</a:t>
            </a:r>
            <a:r>
              <a:rPr sz="1969" spc="-53" dirty="0">
                <a:latin typeface="Calibri"/>
                <a:cs typeface="Calibri"/>
              </a:rPr>
              <a:t> </a:t>
            </a:r>
            <a:r>
              <a:rPr sz="1969" dirty="0">
                <a:latin typeface="Calibri"/>
                <a:cs typeface="Calibri"/>
              </a:rPr>
              <a:t>de</a:t>
            </a:r>
            <a:r>
              <a:rPr sz="1969" spc="-46" dirty="0">
                <a:latin typeface="Calibri"/>
                <a:cs typeface="Calibri"/>
              </a:rPr>
              <a:t> </a:t>
            </a:r>
            <a:r>
              <a:rPr sz="1969" spc="-7" dirty="0">
                <a:latin typeface="Calibri"/>
                <a:cs typeface="Calibri"/>
              </a:rPr>
              <a:t>instrumentos</a:t>
            </a:r>
            <a:endParaRPr sz="1969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643914" y="5029029"/>
            <a:ext cx="2590706" cy="319860"/>
          </a:xfrm>
          <a:prstGeom prst="rect">
            <a:avLst/>
          </a:prstGeom>
        </p:spPr>
        <p:txBody>
          <a:bodyPr vert="horz" wrap="square" lIns="0" tIns="16666" rIns="0" bIns="0" rtlCol="0">
            <a:spAutoFit/>
          </a:bodyPr>
          <a:lstStyle/>
          <a:p>
            <a:pPr marL="16667">
              <a:spcBef>
                <a:spcPts val="131"/>
              </a:spcBef>
            </a:pPr>
            <a:r>
              <a:rPr sz="1969" dirty="0">
                <a:latin typeface="Calibri"/>
                <a:cs typeface="Calibri"/>
              </a:rPr>
              <a:t>de</a:t>
            </a:r>
            <a:r>
              <a:rPr sz="1969" spc="-39" dirty="0">
                <a:latin typeface="Calibri"/>
                <a:cs typeface="Calibri"/>
              </a:rPr>
              <a:t> </a:t>
            </a:r>
            <a:r>
              <a:rPr sz="1969" spc="-7" dirty="0">
                <a:latin typeface="Calibri"/>
                <a:cs typeface="Calibri"/>
              </a:rPr>
              <a:t>votación</a:t>
            </a:r>
            <a:r>
              <a:rPr sz="1969" spc="-33" dirty="0">
                <a:latin typeface="Calibri"/>
                <a:cs typeface="Calibri"/>
              </a:rPr>
              <a:t> </a:t>
            </a:r>
            <a:r>
              <a:rPr sz="1969" dirty="0">
                <a:latin typeface="Calibri"/>
                <a:cs typeface="Calibri"/>
              </a:rPr>
              <a:t>en</a:t>
            </a:r>
            <a:r>
              <a:rPr sz="1969" spc="-33" dirty="0">
                <a:latin typeface="Calibri"/>
                <a:cs typeface="Calibri"/>
              </a:rPr>
              <a:t> </a:t>
            </a:r>
            <a:r>
              <a:rPr sz="1969" dirty="0">
                <a:latin typeface="Calibri"/>
                <a:cs typeface="Calibri"/>
              </a:rPr>
              <a:t>el</a:t>
            </a:r>
            <a:r>
              <a:rPr sz="1969" spc="-39" dirty="0">
                <a:latin typeface="Calibri"/>
                <a:cs typeface="Calibri"/>
              </a:rPr>
              <a:t> </a:t>
            </a:r>
            <a:r>
              <a:rPr sz="1969" dirty="0">
                <a:latin typeface="Calibri"/>
                <a:cs typeface="Calibri"/>
              </a:rPr>
              <a:t>espacio</a:t>
            </a:r>
            <a:endParaRPr sz="1969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768768" y="5262176"/>
            <a:ext cx="2284055" cy="319860"/>
          </a:xfrm>
          <a:prstGeom prst="rect">
            <a:avLst/>
          </a:prstGeom>
        </p:spPr>
        <p:txBody>
          <a:bodyPr vert="horz" wrap="square" lIns="0" tIns="16666" rIns="0" bIns="0" rtlCol="0">
            <a:spAutoFit/>
          </a:bodyPr>
          <a:lstStyle/>
          <a:p>
            <a:pPr marL="16667">
              <a:spcBef>
                <a:spcPts val="131"/>
              </a:spcBef>
            </a:pPr>
            <a:r>
              <a:rPr sz="1969" spc="-7" dirty="0">
                <a:latin typeface="Calibri"/>
                <a:cs typeface="Calibri"/>
              </a:rPr>
              <a:t>público.</a:t>
            </a:r>
            <a:r>
              <a:rPr sz="1969" spc="-46" dirty="0">
                <a:latin typeface="Calibri"/>
                <a:cs typeface="Calibri"/>
              </a:rPr>
              <a:t> </a:t>
            </a:r>
            <a:r>
              <a:rPr sz="1969" spc="-7" dirty="0">
                <a:latin typeface="Calibri"/>
                <a:cs typeface="Calibri"/>
              </a:rPr>
              <a:t>La</a:t>
            </a:r>
            <a:r>
              <a:rPr sz="1969" spc="-46" dirty="0">
                <a:latin typeface="Calibri"/>
                <a:cs typeface="Calibri"/>
              </a:rPr>
              <a:t> </a:t>
            </a:r>
            <a:r>
              <a:rPr sz="1969" dirty="0">
                <a:latin typeface="Calibri"/>
                <a:cs typeface="Calibri"/>
              </a:rPr>
              <a:t>ciudadanía</a:t>
            </a:r>
            <a:endParaRPr sz="1969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325205" y="5495320"/>
            <a:ext cx="3170679" cy="319860"/>
          </a:xfrm>
          <a:prstGeom prst="rect">
            <a:avLst/>
          </a:prstGeom>
        </p:spPr>
        <p:txBody>
          <a:bodyPr vert="horz" wrap="square" lIns="0" tIns="16666" rIns="0" bIns="0" rtlCol="0">
            <a:spAutoFit/>
          </a:bodyPr>
          <a:lstStyle/>
          <a:p>
            <a:pPr marL="16667">
              <a:spcBef>
                <a:spcPts val="131"/>
              </a:spcBef>
            </a:pPr>
            <a:r>
              <a:rPr sz="1969" dirty="0">
                <a:latin typeface="Calibri"/>
                <a:cs typeface="Calibri"/>
              </a:rPr>
              <a:t>selecciona</a:t>
            </a:r>
            <a:r>
              <a:rPr sz="1969" spc="-26" dirty="0">
                <a:latin typeface="Calibri"/>
                <a:cs typeface="Calibri"/>
              </a:rPr>
              <a:t> </a:t>
            </a:r>
            <a:r>
              <a:rPr sz="1969" spc="-7" dirty="0">
                <a:latin typeface="Calibri"/>
                <a:cs typeface="Calibri"/>
              </a:rPr>
              <a:t>su</a:t>
            </a:r>
            <a:r>
              <a:rPr sz="1969" spc="-20" dirty="0">
                <a:latin typeface="Calibri"/>
                <a:cs typeface="Calibri"/>
              </a:rPr>
              <a:t> </a:t>
            </a:r>
            <a:r>
              <a:rPr sz="1969" spc="-13" dirty="0">
                <a:latin typeface="Calibri"/>
                <a:cs typeface="Calibri"/>
              </a:rPr>
              <a:t>respuesta</a:t>
            </a:r>
            <a:r>
              <a:rPr sz="1969" spc="-20" dirty="0">
                <a:latin typeface="Calibri"/>
                <a:cs typeface="Calibri"/>
              </a:rPr>
              <a:t> </a:t>
            </a:r>
            <a:r>
              <a:rPr sz="1969" dirty="0">
                <a:latin typeface="Calibri"/>
                <a:cs typeface="Calibri"/>
              </a:rPr>
              <a:t>de</a:t>
            </a:r>
            <a:r>
              <a:rPr sz="1969" spc="-26" dirty="0">
                <a:latin typeface="Calibri"/>
                <a:cs typeface="Calibri"/>
              </a:rPr>
              <a:t> </a:t>
            </a:r>
            <a:r>
              <a:rPr sz="1969" spc="-7" dirty="0">
                <a:latin typeface="Calibri"/>
                <a:cs typeface="Calibri"/>
              </a:rPr>
              <a:t>una</a:t>
            </a:r>
            <a:endParaRPr sz="1969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676139" y="5728467"/>
            <a:ext cx="2469047" cy="319860"/>
          </a:xfrm>
          <a:prstGeom prst="rect">
            <a:avLst/>
          </a:prstGeom>
        </p:spPr>
        <p:txBody>
          <a:bodyPr vert="horz" wrap="square" lIns="0" tIns="16666" rIns="0" bIns="0" rtlCol="0">
            <a:spAutoFit/>
          </a:bodyPr>
          <a:lstStyle/>
          <a:p>
            <a:pPr marL="16667">
              <a:spcBef>
                <a:spcPts val="131"/>
              </a:spcBef>
            </a:pPr>
            <a:r>
              <a:rPr sz="1969" spc="-13" dirty="0">
                <a:latin typeface="Calibri"/>
                <a:cs typeface="Calibri"/>
              </a:rPr>
              <a:t>manera</a:t>
            </a:r>
            <a:r>
              <a:rPr sz="1969" spc="-20" dirty="0">
                <a:latin typeface="Calibri"/>
                <a:cs typeface="Calibri"/>
              </a:rPr>
              <a:t> </a:t>
            </a:r>
            <a:r>
              <a:rPr sz="1969" spc="-13" dirty="0">
                <a:latin typeface="Calibri"/>
                <a:cs typeface="Calibri"/>
              </a:rPr>
              <a:t>fácil</a:t>
            </a:r>
            <a:r>
              <a:rPr sz="1969" spc="-20" dirty="0">
                <a:latin typeface="Calibri"/>
                <a:cs typeface="Calibri"/>
              </a:rPr>
              <a:t> </a:t>
            </a:r>
            <a:r>
              <a:rPr sz="1969" dirty="0">
                <a:latin typeface="Calibri"/>
                <a:cs typeface="Calibri"/>
              </a:rPr>
              <a:t>y</a:t>
            </a:r>
            <a:r>
              <a:rPr sz="1969" spc="-20" dirty="0">
                <a:latin typeface="Calibri"/>
                <a:cs typeface="Calibri"/>
              </a:rPr>
              <a:t> </a:t>
            </a:r>
            <a:r>
              <a:rPr sz="1969" spc="-7" dirty="0">
                <a:latin typeface="Calibri"/>
                <a:cs typeface="Calibri"/>
              </a:rPr>
              <a:t>divertida.</a:t>
            </a:r>
            <a:endParaRPr sz="1969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153426" y="2678613"/>
            <a:ext cx="2283223" cy="339866"/>
          </a:xfrm>
          <a:prstGeom prst="rect">
            <a:avLst/>
          </a:prstGeom>
        </p:spPr>
        <p:txBody>
          <a:bodyPr vert="horz" wrap="square" lIns="0" tIns="16666" rIns="0" bIns="0" rtlCol="0">
            <a:spAutoFit/>
          </a:bodyPr>
          <a:lstStyle/>
          <a:p>
            <a:pPr marL="16667">
              <a:spcBef>
                <a:spcPts val="131"/>
              </a:spcBef>
            </a:pPr>
            <a:r>
              <a:rPr sz="2099" b="1" spc="-7" dirty="0">
                <a:solidFill>
                  <a:srgbClr val="3665B0"/>
                </a:solidFill>
                <a:latin typeface="Calibri"/>
                <a:cs typeface="Calibri"/>
              </a:rPr>
              <a:t>Juegos</a:t>
            </a:r>
            <a:r>
              <a:rPr sz="2099" b="1" spc="-85" dirty="0">
                <a:solidFill>
                  <a:srgbClr val="3665B0"/>
                </a:solidFill>
                <a:latin typeface="Calibri"/>
                <a:cs typeface="Calibri"/>
              </a:rPr>
              <a:t> </a:t>
            </a:r>
            <a:r>
              <a:rPr sz="2099" b="1" spc="-13" dirty="0">
                <a:solidFill>
                  <a:srgbClr val="3665B0"/>
                </a:solidFill>
                <a:latin typeface="Calibri"/>
                <a:cs typeface="Calibri"/>
              </a:rPr>
              <a:t>Tradicionales</a:t>
            </a:r>
            <a:endParaRPr sz="2099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528511" y="2927299"/>
            <a:ext cx="1531592" cy="339866"/>
          </a:xfrm>
          <a:prstGeom prst="rect">
            <a:avLst/>
          </a:prstGeom>
        </p:spPr>
        <p:txBody>
          <a:bodyPr vert="horz" wrap="square" lIns="0" tIns="16666" rIns="0" bIns="0" rtlCol="0">
            <a:spAutoFit/>
          </a:bodyPr>
          <a:lstStyle/>
          <a:p>
            <a:pPr marL="16667">
              <a:spcBef>
                <a:spcPts val="131"/>
              </a:spcBef>
            </a:pPr>
            <a:r>
              <a:rPr sz="2099" b="1" spc="-13" dirty="0">
                <a:solidFill>
                  <a:srgbClr val="3665B0"/>
                </a:solidFill>
                <a:latin typeface="Calibri"/>
                <a:cs typeface="Calibri"/>
              </a:rPr>
              <a:t>Participativos</a:t>
            </a:r>
            <a:endParaRPr sz="2099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860718" y="3180523"/>
            <a:ext cx="2867361" cy="319860"/>
          </a:xfrm>
          <a:prstGeom prst="rect">
            <a:avLst/>
          </a:prstGeom>
        </p:spPr>
        <p:txBody>
          <a:bodyPr vert="horz" wrap="square" lIns="0" tIns="16666" rIns="0" bIns="0" rtlCol="0">
            <a:spAutoFit/>
          </a:bodyPr>
          <a:lstStyle/>
          <a:p>
            <a:pPr marL="16667">
              <a:spcBef>
                <a:spcPts val="131"/>
              </a:spcBef>
            </a:pPr>
            <a:r>
              <a:rPr sz="1969" spc="-7" dirty="0">
                <a:latin typeface="Calibri"/>
                <a:cs typeface="Calibri"/>
              </a:rPr>
              <a:t>Juego</a:t>
            </a:r>
            <a:r>
              <a:rPr sz="1969" spc="-33" dirty="0">
                <a:latin typeface="Calibri"/>
                <a:cs typeface="Calibri"/>
              </a:rPr>
              <a:t> </a:t>
            </a:r>
            <a:r>
              <a:rPr sz="1969" spc="-7" dirty="0">
                <a:latin typeface="Calibri"/>
                <a:cs typeface="Calibri"/>
              </a:rPr>
              <a:t>tradicional</a:t>
            </a:r>
            <a:r>
              <a:rPr sz="1969" spc="-26" dirty="0">
                <a:latin typeface="Calibri"/>
                <a:cs typeface="Calibri"/>
              </a:rPr>
              <a:t> </a:t>
            </a:r>
            <a:r>
              <a:rPr sz="1969" dirty="0">
                <a:latin typeface="Calibri"/>
                <a:cs typeface="Calibri"/>
              </a:rPr>
              <a:t>y</a:t>
            </a:r>
            <a:r>
              <a:rPr sz="1969" spc="-33" dirty="0">
                <a:latin typeface="Calibri"/>
                <a:cs typeface="Calibri"/>
              </a:rPr>
              <a:t> </a:t>
            </a:r>
            <a:r>
              <a:rPr sz="1969" spc="-13" dirty="0">
                <a:latin typeface="Calibri"/>
                <a:cs typeface="Calibri"/>
              </a:rPr>
              <a:t>atractivo</a:t>
            </a:r>
            <a:endParaRPr sz="1969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147869" y="3413666"/>
            <a:ext cx="2293222" cy="319860"/>
          </a:xfrm>
          <a:prstGeom prst="rect">
            <a:avLst/>
          </a:prstGeom>
        </p:spPr>
        <p:txBody>
          <a:bodyPr vert="horz" wrap="square" lIns="0" tIns="16666" rIns="0" bIns="0" rtlCol="0">
            <a:spAutoFit/>
          </a:bodyPr>
          <a:lstStyle/>
          <a:p>
            <a:pPr marL="16667">
              <a:spcBef>
                <a:spcPts val="131"/>
              </a:spcBef>
            </a:pPr>
            <a:r>
              <a:rPr sz="1969" spc="-7" dirty="0">
                <a:latin typeface="Calibri"/>
                <a:cs typeface="Calibri"/>
              </a:rPr>
              <a:t>que</a:t>
            </a:r>
            <a:r>
              <a:rPr sz="1969" spc="-26" dirty="0">
                <a:latin typeface="Calibri"/>
                <a:cs typeface="Calibri"/>
              </a:rPr>
              <a:t> </a:t>
            </a:r>
            <a:r>
              <a:rPr sz="1969" spc="-13" dirty="0">
                <a:latin typeface="Calibri"/>
                <a:cs typeface="Calibri"/>
              </a:rPr>
              <a:t>involucra</a:t>
            </a:r>
            <a:r>
              <a:rPr sz="1969" spc="-20" dirty="0">
                <a:latin typeface="Calibri"/>
                <a:cs typeface="Calibri"/>
              </a:rPr>
              <a:t> </a:t>
            </a:r>
            <a:r>
              <a:rPr sz="1969" spc="-7" dirty="0">
                <a:latin typeface="Calibri"/>
                <a:cs typeface="Calibri"/>
              </a:rPr>
              <a:t>solo</a:t>
            </a:r>
            <a:r>
              <a:rPr sz="1969" spc="-20" dirty="0">
                <a:latin typeface="Calibri"/>
                <a:cs typeface="Calibri"/>
              </a:rPr>
              <a:t> </a:t>
            </a:r>
            <a:r>
              <a:rPr sz="1969" spc="-7" dirty="0">
                <a:latin typeface="Calibri"/>
                <a:cs typeface="Calibri"/>
              </a:rPr>
              <a:t>dos</a:t>
            </a:r>
            <a:endParaRPr sz="1969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716137" y="3646810"/>
            <a:ext cx="3156513" cy="319860"/>
          </a:xfrm>
          <a:prstGeom prst="rect">
            <a:avLst/>
          </a:prstGeom>
        </p:spPr>
        <p:txBody>
          <a:bodyPr vert="horz" wrap="square" lIns="0" tIns="16666" rIns="0" bIns="0" rtlCol="0">
            <a:spAutoFit/>
          </a:bodyPr>
          <a:lstStyle/>
          <a:p>
            <a:pPr marL="16667">
              <a:spcBef>
                <a:spcPts val="131"/>
              </a:spcBef>
            </a:pPr>
            <a:r>
              <a:rPr sz="1969" spc="-7" dirty="0">
                <a:latin typeface="Calibri"/>
                <a:cs typeface="Calibri"/>
              </a:rPr>
              <a:t>participantes.</a:t>
            </a:r>
            <a:r>
              <a:rPr sz="1969" spc="-33" dirty="0">
                <a:latin typeface="Calibri"/>
                <a:cs typeface="Calibri"/>
              </a:rPr>
              <a:t> </a:t>
            </a:r>
            <a:r>
              <a:rPr sz="1969" spc="-13" dirty="0">
                <a:latin typeface="Calibri"/>
                <a:cs typeface="Calibri"/>
              </a:rPr>
              <a:t>Durante</a:t>
            </a:r>
            <a:r>
              <a:rPr sz="1969" spc="-33" dirty="0">
                <a:latin typeface="Calibri"/>
                <a:cs typeface="Calibri"/>
              </a:rPr>
              <a:t> </a:t>
            </a:r>
            <a:r>
              <a:rPr sz="1969" dirty="0">
                <a:latin typeface="Calibri"/>
                <a:cs typeface="Calibri"/>
              </a:rPr>
              <a:t>el</a:t>
            </a:r>
            <a:r>
              <a:rPr sz="1969" spc="-33" dirty="0">
                <a:latin typeface="Calibri"/>
                <a:cs typeface="Calibri"/>
              </a:rPr>
              <a:t> </a:t>
            </a:r>
            <a:r>
              <a:rPr sz="1969" spc="-7" dirty="0">
                <a:latin typeface="Calibri"/>
                <a:cs typeface="Calibri"/>
              </a:rPr>
              <a:t>juego</a:t>
            </a:r>
            <a:endParaRPr sz="1969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829775" y="3879958"/>
            <a:ext cx="2929024" cy="319860"/>
          </a:xfrm>
          <a:prstGeom prst="rect">
            <a:avLst/>
          </a:prstGeom>
        </p:spPr>
        <p:txBody>
          <a:bodyPr vert="horz" wrap="square" lIns="0" tIns="16666" rIns="0" bIns="0" rtlCol="0">
            <a:spAutoFit/>
          </a:bodyPr>
          <a:lstStyle/>
          <a:p>
            <a:pPr marL="16667">
              <a:spcBef>
                <a:spcPts val="131"/>
              </a:spcBef>
            </a:pPr>
            <a:r>
              <a:rPr sz="1969" dirty="0">
                <a:latin typeface="Calibri"/>
                <a:cs typeface="Calibri"/>
              </a:rPr>
              <a:t>los</a:t>
            </a:r>
            <a:r>
              <a:rPr sz="1969" spc="-13" dirty="0">
                <a:latin typeface="Calibri"/>
                <a:cs typeface="Calibri"/>
              </a:rPr>
              <a:t> </a:t>
            </a:r>
            <a:r>
              <a:rPr sz="1969" spc="-7" dirty="0">
                <a:latin typeface="Calibri"/>
                <a:cs typeface="Calibri"/>
              </a:rPr>
              <a:t>ciudadanos </a:t>
            </a:r>
            <a:r>
              <a:rPr sz="1969" spc="-13" dirty="0">
                <a:latin typeface="Calibri"/>
                <a:cs typeface="Calibri"/>
              </a:rPr>
              <a:t>intercambian</a:t>
            </a:r>
            <a:endParaRPr sz="1969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997721" y="4113102"/>
            <a:ext cx="2593207" cy="319860"/>
          </a:xfrm>
          <a:prstGeom prst="rect">
            <a:avLst/>
          </a:prstGeom>
        </p:spPr>
        <p:txBody>
          <a:bodyPr vert="horz" wrap="square" lIns="0" tIns="16666" rIns="0" bIns="0" rtlCol="0">
            <a:spAutoFit/>
          </a:bodyPr>
          <a:lstStyle/>
          <a:p>
            <a:pPr marL="16667">
              <a:spcBef>
                <a:spcPts val="131"/>
              </a:spcBef>
            </a:pPr>
            <a:r>
              <a:rPr sz="1969" spc="-13" dirty="0">
                <a:latin typeface="Calibri"/>
                <a:cs typeface="Calibri"/>
              </a:rPr>
              <a:t>argumentos</a:t>
            </a:r>
            <a:r>
              <a:rPr sz="1969" spc="-20" dirty="0">
                <a:latin typeface="Calibri"/>
                <a:cs typeface="Calibri"/>
              </a:rPr>
              <a:t> </a:t>
            </a:r>
            <a:r>
              <a:rPr sz="1969" dirty="0">
                <a:latin typeface="Calibri"/>
                <a:cs typeface="Calibri"/>
              </a:rPr>
              <a:t>a</a:t>
            </a:r>
            <a:r>
              <a:rPr sz="1969" spc="-20" dirty="0">
                <a:latin typeface="Calibri"/>
                <a:cs typeface="Calibri"/>
              </a:rPr>
              <a:t> </a:t>
            </a:r>
            <a:r>
              <a:rPr sz="1969" spc="-7" dirty="0">
                <a:latin typeface="Calibri"/>
                <a:cs typeface="Calibri"/>
              </a:rPr>
              <a:t>partir</a:t>
            </a:r>
            <a:r>
              <a:rPr sz="1969" spc="-13" dirty="0">
                <a:latin typeface="Calibri"/>
                <a:cs typeface="Calibri"/>
              </a:rPr>
              <a:t> </a:t>
            </a:r>
            <a:r>
              <a:rPr sz="1969" dirty="0">
                <a:latin typeface="Calibri"/>
                <a:cs typeface="Calibri"/>
              </a:rPr>
              <a:t>de</a:t>
            </a:r>
            <a:r>
              <a:rPr sz="1969" spc="-20" dirty="0">
                <a:latin typeface="Calibri"/>
                <a:cs typeface="Calibri"/>
              </a:rPr>
              <a:t> </a:t>
            </a:r>
            <a:r>
              <a:rPr sz="1969" dirty="0">
                <a:latin typeface="Calibri"/>
                <a:cs typeface="Calibri"/>
              </a:rPr>
              <a:t>la</a:t>
            </a:r>
            <a:endParaRPr sz="1969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232807" y="4346248"/>
            <a:ext cx="2123230" cy="319860"/>
          </a:xfrm>
          <a:prstGeom prst="rect">
            <a:avLst/>
          </a:prstGeom>
        </p:spPr>
        <p:txBody>
          <a:bodyPr vert="horz" wrap="square" lIns="0" tIns="16666" rIns="0" bIns="0" rtlCol="0">
            <a:spAutoFit/>
          </a:bodyPr>
          <a:lstStyle/>
          <a:p>
            <a:pPr marL="16667">
              <a:spcBef>
                <a:spcPts val="131"/>
              </a:spcBef>
            </a:pPr>
            <a:r>
              <a:rPr sz="1969" spc="-13" dirty="0">
                <a:latin typeface="Calibri"/>
                <a:cs typeface="Calibri"/>
              </a:rPr>
              <a:t>pregunta</a:t>
            </a:r>
            <a:r>
              <a:rPr sz="1969" spc="-39" dirty="0">
                <a:latin typeface="Calibri"/>
                <a:cs typeface="Calibri"/>
              </a:rPr>
              <a:t> </a:t>
            </a:r>
            <a:r>
              <a:rPr sz="1969" dirty="0">
                <a:latin typeface="Calibri"/>
                <a:cs typeface="Calibri"/>
              </a:rPr>
              <a:t>del</a:t>
            </a:r>
            <a:r>
              <a:rPr sz="1969" spc="-39" dirty="0">
                <a:latin typeface="Calibri"/>
                <a:cs typeface="Calibri"/>
              </a:rPr>
              <a:t> </a:t>
            </a:r>
            <a:r>
              <a:rPr sz="1969" spc="-7" dirty="0">
                <a:latin typeface="Calibri"/>
                <a:cs typeface="Calibri"/>
              </a:rPr>
              <a:t>diálogo</a:t>
            </a:r>
            <a:endParaRPr sz="1969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716141" y="4579392"/>
            <a:ext cx="1156611" cy="319860"/>
          </a:xfrm>
          <a:prstGeom prst="rect">
            <a:avLst/>
          </a:prstGeom>
        </p:spPr>
        <p:txBody>
          <a:bodyPr vert="horz" wrap="square" lIns="0" tIns="16666" rIns="0" bIns="0" rtlCol="0">
            <a:spAutoFit/>
          </a:bodyPr>
          <a:lstStyle/>
          <a:p>
            <a:pPr marL="16667">
              <a:spcBef>
                <a:spcPts val="131"/>
              </a:spcBef>
            </a:pPr>
            <a:r>
              <a:rPr sz="1969" spc="-7" dirty="0">
                <a:latin typeface="Calibri"/>
                <a:cs typeface="Calibri"/>
              </a:rPr>
              <a:t>ciudadano.</a:t>
            </a:r>
            <a:endParaRPr sz="1969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186396" y="5041145"/>
            <a:ext cx="2216559" cy="339866"/>
          </a:xfrm>
          <a:prstGeom prst="rect">
            <a:avLst/>
          </a:prstGeom>
        </p:spPr>
        <p:txBody>
          <a:bodyPr vert="horz" wrap="square" lIns="0" tIns="16666" rIns="0" bIns="0" rtlCol="0">
            <a:spAutoFit/>
          </a:bodyPr>
          <a:lstStyle/>
          <a:p>
            <a:pPr marL="16667">
              <a:spcBef>
                <a:spcPts val="131"/>
              </a:spcBef>
            </a:pPr>
            <a:r>
              <a:rPr sz="2099" b="1" spc="-20" dirty="0">
                <a:solidFill>
                  <a:srgbClr val="3665B0"/>
                </a:solidFill>
                <a:latin typeface="Calibri"/>
                <a:cs typeface="Calibri"/>
              </a:rPr>
              <a:t>Tomémonos</a:t>
            </a:r>
            <a:r>
              <a:rPr sz="2099" b="1" spc="-99" dirty="0">
                <a:solidFill>
                  <a:srgbClr val="3665B0"/>
                </a:solidFill>
                <a:latin typeface="Calibri"/>
                <a:cs typeface="Calibri"/>
              </a:rPr>
              <a:t> </a:t>
            </a:r>
            <a:r>
              <a:rPr sz="2099" b="1" spc="-7" dirty="0">
                <a:solidFill>
                  <a:srgbClr val="3665B0"/>
                </a:solidFill>
                <a:latin typeface="Calibri"/>
                <a:cs typeface="Calibri"/>
              </a:rPr>
              <a:t>alguito</a:t>
            </a:r>
            <a:endParaRPr sz="2099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048237" y="5294369"/>
            <a:ext cx="2492379" cy="319860"/>
          </a:xfrm>
          <a:prstGeom prst="rect">
            <a:avLst/>
          </a:prstGeom>
        </p:spPr>
        <p:txBody>
          <a:bodyPr vert="horz" wrap="square" lIns="0" tIns="16666" rIns="0" bIns="0" rtlCol="0">
            <a:spAutoFit/>
          </a:bodyPr>
          <a:lstStyle/>
          <a:p>
            <a:pPr marL="16667">
              <a:spcBef>
                <a:spcPts val="131"/>
              </a:spcBef>
            </a:pPr>
            <a:r>
              <a:rPr sz="1969" spc="-7" dirty="0">
                <a:latin typeface="Calibri"/>
                <a:cs typeface="Calibri"/>
              </a:rPr>
              <a:t>Espacio</a:t>
            </a:r>
            <a:r>
              <a:rPr sz="1969" spc="-26" dirty="0">
                <a:latin typeface="Calibri"/>
                <a:cs typeface="Calibri"/>
              </a:rPr>
              <a:t> </a:t>
            </a:r>
            <a:r>
              <a:rPr sz="1969" dirty="0">
                <a:latin typeface="Calibri"/>
                <a:cs typeface="Calibri"/>
              </a:rPr>
              <a:t>de</a:t>
            </a:r>
            <a:r>
              <a:rPr sz="1969" spc="-26" dirty="0">
                <a:latin typeface="Calibri"/>
                <a:cs typeface="Calibri"/>
              </a:rPr>
              <a:t> </a:t>
            </a:r>
            <a:r>
              <a:rPr sz="1969" spc="-13" dirty="0">
                <a:latin typeface="Calibri"/>
                <a:cs typeface="Calibri"/>
              </a:rPr>
              <a:t>conversación</a:t>
            </a:r>
            <a:endParaRPr sz="1969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767187" y="5527513"/>
            <a:ext cx="3054851" cy="319860"/>
          </a:xfrm>
          <a:prstGeom prst="rect">
            <a:avLst/>
          </a:prstGeom>
        </p:spPr>
        <p:txBody>
          <a:bodyPr vert="horz" wrap="square" lIns="0" tIns="16666" rIns="0" bIns="0" rtlCol="0">
            <a:spAutoFit/>
          </a:bodyPr>
          <a:lstStyle/>
          <a:p>
            <a:pPr marL="16667">
              <a:spcBef>
                <a:spcPts val="131"/>
              </a:spcBef>
            </a:pPr>
            <a:r>
              <a:rPr sz="1969" spc="-13" dirty="0">
                <a:latin typeface="Calibri"/>
                <a:cs typeface="Calibri"/>
              </a:rPr>
              <a:t>informal</a:t>
            </a:r>
            <a:r>
              <a:rPr sz="1969" spc="-26" dirty="0">
                <a:latin typeface="Calibri"/>
                <a:cs typeface="Calibri"/>
              </a:rPr>
              <a:t> </a:t>
            </a:r>
            <a:r>
              <a:rPr sz="1969" spc="-13" dirty="0">
                <a:latin typeface="Calibri"/>
                <a:cs typeface="Calibri"/>
              </a:rPr>
              <a:t>entre</a:t>
            </a:r>
            <a:r>
              <a:rPr sz="1969" spc="-20" dirty="0">
                <a:latin typeface="Calibri"/>
                <a:cs typeface="Calibri"/>
              </a:rPr>
              <a:t> </a:t>
            </a:r>
            <a:r>
              <a:rPr sz="1969" dirty="0">
                <a:latin typeface="Calibri"/>
                <a:cs typeface="Calibri"/>
              </a:rPr>
              <a:t>la</a:t>
            </a:r>
            <a:r>
              <a:rPr sz="1969" spc="-26" dirty="0">
                <a:latin typeface="Calibri"/>
                <a:cs typeface="Calibri"/>
              </a:rPr>
              <a:t> </a:t>
            </a:r>
            <a:r>
              <a:rPr sz="1969" dirty="0">
                <a:latin typeface="Calibri"/>
                <a:cs typeface="Calibri"/>
              </a:rPr>
              <a:t>ciudadanía</a:t>
            </a:r>
            <a:r>
              <a:rPr sz="1969" spc="-20" dirty="0">
                <a:latin typeface="Calibri"/>
                <a:cs typeface="Calibri"/>
              </a:rPr>
              <a:t> </a:t>
            </a:r>
            <a:r>
              <a:rPr sz="1969" dirty="0">
                <a:latin typeface="Calibri"/>
                <a:cs typeface="Calibri"/>
              </a:rPr>
              <a:t>y</a:t>
            </a:r>
            <a:endParaRPr sz="1969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9746028" y="5760660"/>
            <a:ext cx="1097445" cy="319860"/>
          </a:xfrm>
          <a:prstGeom prst="rect">
            <a:avLst/>
          </a:prstGeom>
        </p:spPr>
        <p:txBody>
          <a:bodyPr vert="horz" wrap="square" lIns="0" tIns="16666" rIns="0" bIns="0" rtlCol="0">
            <a:spAutoFit/>
          </a:bodyPr>
          <a:lstStyle/>
          <a:p>
            <a:pPr marL="16667">
              <a:spcBef>
                <a:spcPts val="131"/>
              </a:spcBef>
            </a:pPr>
            <a:r>
              <a:rPr sz="1969" dirty="0">
                <a:latin typeface="Calibri"/>
                <a:cs typeface="Calibri"/>
              </a:rPr>
              <a:t>la</a:t>
            </a:r>
            <a:r>
              <a:rPr sz="1969" spc="-72" dirty="0">
                <a:latin typeface="Calibri"/>
                <a:cs typeface="Calibri"/>
              </a:rPr>
              <a:t> </a:t>
            </a:r>
            <a:r>
              <a:rPr sz="1969" spc="-7" dirty="0">
                <a:latin typeface="Calibri"/>
                <a:cs typeface="Calibri"/>
              </a:rPr>
              <a:t>alcaldía.</a:t>
            </a:r>
            <a:endParaRPr sz="1969">
              <a:latin typeface="Calibri"/>
              <a:cs typeface="Calibri"/>
            </a:endParaRPr>
          </a:p>
        </p:txBody>
      </p:sp>
      <p:pic>
        <p:nvPicPr>
          <p:cNvPr id="62" name="Imagen 61">
            <a:extLst>
              <a:ext uri="{FF2B5EF4-FFF2-40B4-BE49-F238E27FC236}">
                <a16:creationId xmlns:a16="http://schemas.microsoft.com/office/drawing/2014/main" id="{353E0B31-87C4-C94F-9A86-79186829A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169" y="-72417"/>
            <a:ext cx="12382338" cy="1297379"/>
          </a:xfrm>
          <a:prstGeom prst="rect">
            <a:avLst/>
          </a:prstGeom>
        </p:spPr>
      </p:pic>
      <p:sp>
        <p:nvSpPr>
          <p:cNvPr id="63" name="Rectángulo redondeado 62">
            <a:extLst>
              <a:ext uri="{FF2B5EF4-FFF2-40B4-BE49-F238E27FC236}">
                <a16:creationId xmlns:a16="http://schemas.microsoft.com/office/drawing/2014/main" id="{8EDF4C97-5722-EA40-A6F7-7F0DF3195D64}"/>
              </a:ext>
            </a:extLst>
          </p:cNvPr>
          <p:cNvSpPr/>
          <p:nvPr/>
        </p:nvSpPr>
        <p:spPr>
          <a:xfrm>
            <a:off x="5167433" y="4422510"/>
            <a:ext cx="3397519" cy="1654471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CCAFEAE9-AB12-CF4E-8F68-57024DEC5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169" y="-83744"/>
            <a:ext cx="12382338" cy="1297379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92271231-1233-3948-96A7-94954D3A6910}"/>
              </a:ext>
            </a:extLst>
          </p:cNvPr>
          <p:cNvSpPr txBox="1"/>
          <p:nvPr/>
        </p:nvSpPr>
        <p:spPr>
          <a:xfrm>
            <a:off x="5330329" y="1817531"/>
            <a:ext cx="1103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Objetivo</a:t>
            </a:r>
          </a:p>
        </p:txBody>
      </p:sp>
      <p:grpSp>
        <p:nvGrpSpPr>
          <p:cNvPr id="4" name="object 3">
            <a:extLst>
              <a:ext uri="{FF2B5EF4-FFF2-40B4-BE49-F238E27FC236}">
                <a16:creationId xmlns:a16="http://schemas.microsoft.com/office/drawing/2014/main" id="{21E3EE90-2181-F447-8D22-8F4502CB4DF7}"/>
              </a:ext>
            </a:extLst>
          </p:cNvPr>
          <p:cNvGrpSpPr/>
          <p:nvPr/>
        </p:nvGrpSpPr>
        <p:grpSpPr>
          <a:xfrm>
            <a:off x="0" y="1267195"/>
            <a:ext cx="3592284" cy="5590805"/>
            <a:chOff x="106679" y="0"/>
            <a:chExt cx="4706681" cy="1027480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C881B8F5-09E2-FC46-9944-C93D9240F369}"/>
                </a:ext>
              </a:extLst>
            </p:cNvPr>
            <p:cNvSpPr/>
            <p:nvPr/>
          </p:nvSpPr>
          <p:spPr>
            <a:xfrm>
              <a:off x="3249168" y="2342388"/>
              <a:ext cx="730885" cy="323215"/>
            </a:xfrm>
            <a:custGeom>
              <a:avLst/>
              <a:gdLst/>
              <a:ahLst/>
              <a:cxnLst/>
              <a:rect l="l" t="t" r="r" b="b"/>
              <a:pathLst>
                <a:path w="730885" h="323214">
                  <a:moveTo>
                    <a:pt x="625602" y="0"/>
                  </a:moveTo>
                  <a:lnTo>
                    <a:pt x="551815" y="13842"/>
                  </a:lnTo>
                  <a:lnTo>
                    <a:pt x="466852" y="34416"/>
                  </a:lnTo>
                  <a:lnTo>
                    <a:pt x="374649" y="44957"/>
                  </a:lnTo>
                  <a:lnTo>
                    <a:pt x="298704" y="54101"/>
                  </a:lnTo>
                  <a:lnTo>
                    <a:pt x="212852" y="78993"/>
                  </a:lnTo>
                  <a:lnTo>
                    <a:pt x="128651" y="115950"/>
                  </a:lnTo>
                  <a:lnTo>
                    <a:pt x="57531" y="160908"/>
                  </a:lnTo>
                  <a:lnTo>
                    <a:pt x="0" y="259968"/>
                  </a:lnTo>
                  <a:lnTo>
                    <a:pt x="36448" y="306323"/>
                  </a:lnTo>
                  <a:lnTo>
                    <a:pt x="101727" y="319023"/>
                  </a:lnTo>
                  <a:lnTo>
                    <a:pt x="318516" y="307975"/>
                  </a:lnTo>
                  <a:lnTo>
                    <a:pt x="426339" y="317753"/>
                  </a:lnTo>
                  <a:lnTo>
                    <a:pt x="516128" y="322833"/>
                  </a:lnTo>
                  <a:lnTo>
                    <a:pt x="596392" y="298322"/>
                  </a:lnTo>
                  <a:lnTo>
                    <a:pt x="662051" y="251967"/>
                  </a:lnTo>
                  <a:lnTo>
                    <a:pt x="708406" y="191515"/>
                  </a:lnTo>
                  <a:lnTo>
                    <a:pt x="730504" y="124586"/>
                  </a:lnTo>
                  <a:lnTo>
                    <a:pt x="723265" y="58927"/>
                  </a:lnTo>
                  <a:lnTo>
                    <a:pt x="684148" y="9525"/>
                  </a:lnTo>
                  <a:lnTo>
                    <a:pt x="625602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235672A8-B4B3-8448-8D9D-F8E866EB9C7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679" y="0"/>
              <a:ext cx="4465321" cy="10274805"/>
            </a:xfrm>
            <a:prstGeom prst="rect">
              <a:avLst/>
            </a:prstGeom>
          </p:spPr>
        </p:pic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6D9CAC88-E7F2-DA46-A385-FFC232DF8F10}"/>
                </a:ext>
              </a:extLst>
            </p:cNvPr>
            <p:cNvSpPr/>
            <p:nvPr/>
          </p:nvSpPr>
          <p:spPr>
            <a:xfrm>
              <a:off x="3587811" y="0"/>
              <a:ext cx="1225549" cy="10274805"/>
            </a:xfrm>
            <a:custGeom>
              <a:avLst/>
              <a:gdLst/>
              <a:ahLst/>
              <a:cxnLst/>
              <a:rect l="l" t="t" r="r" b="b"/>
              <a:pathLst>
                <a:path w="1225550" h="8832850">
                  <a:moveTo>
                    <a:pt x="1225296" y="0"/>
                  </a:moveTo>
                  <a:lnTo>
                    <a:pt x="0" y="0"/>
                  </a:lnTo>
                  <a:lnTo>
                    <a:pt x="0" y="8832469"/>
                  </a:lnTo>
                  <a:lnTo>
                    <a:pt x="1225296" y="8832469"/>
                  </a:lnTo>
                  <a:lnTo>
                    <a:pt x="1225296" y="0"/>
                  </a:lnTo>
                  <a:close/>
                </a:path>
              </a:pathLst>
            </a:custGeom>
            <a:solidFill>
              <a:srgbClr val="5F7BB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13">
            <a:extLst>
              <a:ext uri="{FF2B5EF4-FFF2-40B4-BE49-F238E27FC236}">
                <a16:creationId xmlns:a16="http://schemas.microsoft.com/office/drawing/2014/main" id="{8847E2B8-16D1-8E44-9B59-ABC8CA5F8214}"/>
              </a:ext>
            </a:extLst>
          </p:cNvPr>
          <p:cNvSpPr txBox="1"/>
          <p:nvPr/>
        </p:nvSpPr>
        <p:spPr>
          <a:xfrm>
            <a:off x="2660696" y="1492893"/>
            <a:ext cx="636200" cy="51394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algn="ctr">
              <a:lnSpc>
                <a:spcPts val="5710"/>
              </a:lnSpc>
            </a:pPr>
            <a:r>
              <a:rPr lang="es-MX" sz="2600" b="1" spc="-20" dirty="0">
                <a:solidFill>
                  <a:srgbClr val="FFFFFF"/>
                </a:solidFill>
                <a:latin typeface="Calibri"/>
                <a:cs typeface="Calibri"/>
              </a:rPr>
              <a:t>Iniciativas / Proyectos propuestos</a:t>
            </a:r>
            <a:endParaRPr sz="2600" dirty="0">
              <a:latin typeface="Calibri"/>
              <a:cs typeface="Calibri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381C5DB-9981-7646-B6DE-6B94F7CDB1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7860230"/>
              </p:ext>
            </p:extLst>
          </p:nvPr>
        </p:nvGraphicFramePr>
        <p:xfrm>
          <a:off x="3666534" y="116956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AD53509E-EF3B-184B-AC15-811278C1F0BB}"/>
              </a:ext>
            </a:extLst>
          </p:cNvPr>
          <p:cNvSpPr txBox="1"/>
          <p:nvPr/>
        </p:nvSpPr>
        <p:spPr>
          <a:xfrm rot="236432">
            <a:off x="6564087" y="5410201"/>
            <a:ext cx="2841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03 al 21 de mayo de 2021</a:t>
            </a:r>
          </a:p>
        </p:txBody>
      </p:sp>
    </p:spTree>
    <p:extLst>
      <p:ext uri="{BB962C8B-B14F-4D97-AF65-F5344CB8AC3E}">
        <p14:creationId xmlns:p14="http://schemas.microsoft.com/office/powerpoint/2010/main" val="755928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CCAFEAE9-AB12-CF4E-8F68-57024DEC5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169" y="-21592"/>
            <a:ext cx="12382338" cy="1297379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92271231-1233-3948-96A7-94954D3A6910}"/>
              </a:ext>
            </a:extLst>
          </p:cNvPr>
          <p:cNvSpPr txBox="1"/>
          <p:nvPr/>
        </p:nvSpPr>
        <p:spPr>
          <a:xfrm>
            <a:off x="5330329" y="1817531"/>
            <a:ext cx="1103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Objetivo</a:t>
            </a:r>
          </a:p>
        </p:txBody>
      </p:sp>
      <p:grpSp>
        <p:nvGrpSpPr>
          <p:cNvPr id="6" name="object 3">
            <a:extLst>
              <a:ext uri="{FF2B5EF4-FFF2-40B4-BE49-F238E27FC236}">
                <a16:creationId xmlns:a16="http://schemas.microsoft.com/office/drawing/2014/main" id="{CAF84C7D-894F-A041-85F2-ABFA51669356}"/>
              </a:ext>
            </a:extLst>
          </p:cNvPr>
          <p:cNvGrpSpPr/>
          <p:nvPr/>
        </p:nvGrpSpPr>
        <p:grpSpPr>
          <a:xfrm>
            <a:off x="-1" y="1267194"/>
            <a:ext cx="4242392" cy="5590805"/>
            <a:chOff x="106679" y="0"/>
            <a:chExt cx="4706684" cy="10274805"/>
          </a:xfrm>
        </p:grpSpPr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791F3627-8395-8A4C-B22B-F94B47F56DA2}"/>
                </a:ext>
              </a:extLst>
            </p:cNvPr>
            <p:cNvSpPr/>
            <p:nvPr/>
          </p:nvSpPr>
          <p:spPr>
            <a:xfrm>
              <a:off x="3249168" y="2342388"/>
              <a:ext cx="730885" cy="323215"/>
            </a:xfrm>
            <a:custGeom>
              <a:avLst/>
              <a:gdLst/>
              <a:ahLst/>
              <a:cxnLst/>
              <a:rect l="l" t="t" r="r" b="b"/>
              <a:pathLst>
                <a:path w="730885" h="323214">
                  <a:moveTo>
                    <a:pt x="625602" y="0"/>
                  </a:moveTo>
                  <a:lnTo>
                    <a:pt x="551815" y="13842"/>
                  </a:lnTo>
                  <a:lnTo>
                    <a:pt x="466852" y="34416"/>
                  </a:lnTo>
                  <a:lnTo>
                    <a:pt x="374649" y="44957"/>
                  </a:lnTo>
                  <a:lnTo>
                    <a:pt x="298704" y="54101"/>
                  </a:lnTo>
                  <a:lnTo>
                    <a:pt x="212852" y="78993"/>
                  </a:lnTo>
                  <a:lnTo>
                    <a:pt x="128651" y="115950"/>
                  </a:lnTo>
                  <a:lnTo>
                    <a:pt x="57531" y="160908"/>
                  </a:lnTo>
                  <a:lnTo>
                    <a:pt x="0" y="259968"/>
                  </a:lnTo>
                  <a:lnTo>
                    <a:pt x="36448" y="306323"/>
                  </a:lnTo>
                  <a:lnTo>
                    <a:pt x="101727" y="319023"/>
                  </a:lnTo>
                  <a:lnTo>
                    <a:pt x="318516" y="307975"/>
                  </a:lnTo>
                  <a:lnTo>
                    <a:pt x="426339" y="317753"/>
                  </a:lnTo>
                  <a:lnTo>
                    <a:pt x="516128" y="322833"/>
                  </a:lnTo>
                  <a:lnTo>
                    <a:pt x="596392" y="298322"/>
                  </a:lnTo>
                  <a:lnTo>
                    <a:pt x="662051" y="251967"/>
                  </a:lnTo>
                  <a:lnTo>
                    <a:pt x="708406" y="191515"/>
                  </a:lnTo>
                  <a:lnTo>
                    <a:pt x="730504" y="124586"/>
                  </a:lnTo>
                  <a:lnTo>
                    <a:pt x="723265" y="58927"/>
                  </a:lnTo>
                  <a:lnTo>
                    <a:pt x="684148" y="9525"/>
                  </a:lnTo>
                  <a:lnTo>
                    <a:pt x="625602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5">
              <a:extLst>
                <a:ext uri="{FF2B5EF4-FFF2-40B4-BE49-F238E27FC236}">
                  <a16:creationId xmlns:a16="http://schemas.microsoft.com/office/drawing/2014/main" id="{C42CBD3B-523E-A742-AA72-7EFAF03D4DB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79" y="0"/>
              <a:ext cx="4465321" cy="10274805"/>
            </a:xfrm>
            <a:prstGeom prst="rect">
              <a:avLst/>
            </a:prstGeom>
          </p:spPr>
        </p:pic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9274CD36-109F-344D-A0FF-7BB51BFB2F63}"/>
                </a:ext>
              </a:extLst>
            </p:cNvPr>
            <p:cNvSpPr/>
            <p:nvPr/>
          </p:nvSpPr>
          <p:spPr>
            <a:xfrm>
              <a:off x="3587813" y="1309860"/>
              <a:ext cx="1225550" cy="8832850"/>
            </a:xfrm>
            <a:custGeom>
              <a:avLst/>
              <a:gdLst/>
              <a:ahLst/>
              <a:cxnLst/>
              <a:rect l="l" t="t" r="r" b="b"/>
              <a:pathLst>
                <a:path w="1225550" h="8832850">
                  <a:moveTo>
                    <a:pt x="1225296" y="0"/>
                  </a:moveTo>
                  <a:lnTo>
                    <a:pt x="0" y="0"/>
                  </a:lnTo>
                  <a:lnTo>
                    <a:pt x="0" y="8832469"/>
                  </a:lnTo>
                  <a:lnTo>
                    <a:pt x="1225296" y="8832469"/>
                  </a:lnTo>
                  <a:lnTo>
                    <a:pt x="1225296" y="0"/>
                  </a:lnTo>
                  <a:close/>
                </a:path>
              </a:pathLst>
            </a:custGeom>
            <a:solidFill>
              <a:srgbClr val="5F7B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3">
            <a:extLst>
              <a:ext uri="{FF2B5EF4-FFF2-40B4-BE49-F238E27FC236}">
                <a16:creationId xmlns:a16="http://schemas.microsoft.com/office/drawing/2014/main" id="{FB62660D-FC10-154B-9224-9446BC516026}"/>
              </a:ext>
            </a:extLst>
          </p:cNvPr>
          <p:cNvSpPr txBox="1"/>
          <p:nvPr/>
        </p:nvSpPr>
        <p:spPr>
          <a:xfrm>
            <a:off x="3380761" y="372998"/>
            <a:ext cx="747962" cy="80200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algn="ctr">
              <a:lnSpc>
                <a:spcPts val="5710"/>
              </a:lnSpc>
            </a:pPr>
            <a:r>
              <a:rPr lang="es-MX" sz="5900" b="1" spc="-20" dirty="0">
                <a:solidFill>
                  <a:srgbClr val="FFFFFF"/>
                </a:solidFill>
                <a:latin typeface="Calibri"/>
                <a:cs typeface="Calibri"/>
              </a:rPr>
              <a:t>Agenda</a:t>
            </a:r>
            <a:endParaRPr sz="5900" dirty="0">
              <a:latin typeface="Calibri"/>
              <a:cs typeface="Calibri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E44B6DC-4694-E14A-B23B-18D911BBA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862" y="1267194"/>
            <a:ext cx="7521924" cy="534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14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CCAFEAE9-AB12-CF4E-8F68-57024DEC5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169" y="-30184"/>
            <a:ext cx="12382338" cy="1297379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92271231-1233-3948-96A7-94954D3A6910}"/>
              </a:ext>
            </a:extLst>
          </p:cNvPr>
          <p:cNvSpPr txBox="1"/>
          <p:nvPr/>
        </p:nvSpPr>
        <p:spPr>
          <a:xfrm>
            <a:off x="5330329" y="1817531"/>
            <a:ext cx="1103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Objetivo</a:t>
            </a:r>
          </a:p>
        </p:txBody>
      </p:sp>
      <p:grpSp>
        <p:nvGrpSpPr>
          <p:cNvPr id="4" name="object 3">
            <a:extLst>
              <a:ext uri="{FF2B5EF4-FFF2-40B4-BE49-F238E27FC236}">
                <a16:creationId xmlns:a16="http://schemas.microsoft.com/office/drawing/2014/main" id="{21E3EE90-2181-F447-8D22-8F4502CB4DF7}"/>
              </a:ext>
            </a:extLst>
          </p:cNvPr>
          <p:cNvGrpSpPr/>
          <p:nvPr/>
        </p:nvGrpSpPr>
        <p:grpSpPr>
          <a:xfrm>
            <a:off x="0" y="1267195"/>
            <a:ext cx="3592284" cy="5590805"/>
            <a:chOff x="106679" y="0"/>
            <a:chExt cx="4706681" cy="1027480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C881B8F5-09E2-FC46-9944-C93D9240F369}"/>
                </a:ext>
              </a:extLst>
            </p:cNvPr>
            <p:cNvSpPr/>
            <p:nvPr/>
          </p:nvSpPr>
          <p:spPr>
            <a:xfrm>
              <a:off x="3249168" y="2342388"/>
              <a:ext cx="730885" cy="323215"/>
            </a:xfrm>
            <a:custGeom>
              <a:avLst/>
              <a:gdLst/>
              <a:ahLst/>
              <a:cxnLst/>
              <a:rect l="l" t="t" r="r" b="b"/>
              <a:pathLst>
                <a:path w="730885" h="323214">
                  <a:moveTo>
                    <a:pt x="625602" y="0"/>
                  </a:moveTo>
                  <a:lnTo>
                    <a:pt x="551815" y="13842"/>
                  </a:lnTo>
                  <a:lnTo>
                    <a:pt x="466852" y="34416"/>
                  </a:lnTo>
                  <a:lnTo>
                    <a:pt x="374649" y="44957"/>
                  </a:lnTo>
                  <a:lnTo>
                    <a:pt x="298704" y="54101"/>
                  </a:lnTo>
                  <a:lnTo>
                    <a:pt x="212852" y="78993"/>
                  </a:lnTo>
                  <a:lnTo>
                    <a:pt x="128651" y="115950"/>
                  </a:lnTo>
                  <a:lnTo>
                    <a:pt x="57531" y="160908"/>
                  </a:lnTo>
                  <a:lnTo>
                    <a:pt x="0" y="259968"/>
                  </a:lnTo>
                  <a:lnTo>
                    <a:pt x="36448" y="306323"/>
                  </a:lnTo>
                  <a:lnTo>
                    <a:pt x="101727" y="319023"/>
                  </a:lnTo>
                  <a:lnTo>
                    <a:pt x="318516" y="307975"/>
                  </a:lnTo>
                  <a:lnTo>
                    <a:pt x="426339" y="317753"/>
                  </a:lnTo>
                  <a:lnTo>
                    <a:pt x="516128" y="322833"/>
                  </a:lnTo>
                  <a:lnTo>
                    <a:pt x="596392" y="298322"/>
                  </a:lnTo>
                  <a:lnTo>
                    <a:pt x="662051" y="251967"/>
                  </a:lnTo>
                  <a:lnTo>
                    <a:pt x="708406" y="191515"/>
                  </a:lnTo>
                  <a:lnTo>
                    <a:pt x="730504" y="124586"/>
                  </a:lnTo>
                  <a:lnTo>
                    <a:pt x="723265" y="58927"/>
                  </a:lnTo>
                  <a:lnTo>
                    <a:pt x="684148" y="9525"/>
                  </a:lnTo>
                  <a:lnTo>
                    <a:pt x="625602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235672A8-B4B3-8448-8D9D-F8E866EB9C7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679" y="0"/>
              <a:ext cx="4465321" cy="10274805"/>
            </a:xfrm>
            <a:prstGeom prst="rect">
              <a:avLst/>
            </a:prstGeom>
          </p:spPr>
        </p:pic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6D9CAC88-E7F2-DA46-A385-FFC232DF8F10}"/>
                </a:ext>
              </a:extLst>
            </p:cNvPr>
            <p:cNvSpPr/>
            <p:nvPr/>
          </p:nvSpPr>
          <p:spPr>
            <a:xfrm>
              <a:off x="3587811" y="0"/>
              <a:ext cx="1225549" cy="10274805"/>
            </a:xfrm>
            <a:custGeom>
              <a:avLst/>
              <a:gdLst/>
              <a:ahLst/>
              <a:cxnLst/>
              <a:rect l="l" t="t" r="r" b="b"/>
              <a:pathLst>
                <a:path w="1225550" h="8832850">
                  <a:moveTo>
                    <a:pt x="1225296" y="0"/>
                  </a:moveTo>
                  <a:lnTo>
                    <a:pt x="0" y="0"/>
                  </a:lnTo>
                  <a:lnTo>
                    <a:pt x="0" y="8832469"/>
                  </a:lnTo>
                  <a:lnTo>
                    <a:pt x="1225296" y="8832469"/>
                  </a:lnTo>
                  <a:lnTo>
                    <a:pt x="1225296" y="0"/>
                  </a:lnTo>
                  <a:close/>
                </a:path>
              </a:pathLst>
            </a:custGeom>
            <a:solidFill>
              <a:srgbClr val="5F7BB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13">
            <a:extLst>
              <a:ext uri="{FF2B5EF4-FFF2-40B4-BE49-F238E27FC236}">
                <a16:creationId xmlns:a16="http://schemas.microsoft.com/office/drawing/2014/main" id="{8847E2B8-16D1-8E44-9B59-ABC8CA5F8214}"/>
              </a:ext>
            </a:extLst>
          </p:cNvPr>
          <p:cNvSpPr txBox="1"/>
          <p:nvPr/>
        </p:nvSpPr>
        <p:spPr>
          <a:xfrm>
            <a:off x="2660696" y="1492893"/>
            <a:ext cx="636200" cy="51394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algn="ctr">
              <a:lnSpc>
                <a:spcPts val="5710"/>
              </a:lnSpc>
            </a:pPr>
            <a:r>
              <a:rPr lang="es-MX" sz="2600" b="1" spc="-20" dirty="0">
                <a:solidFill>
                  <a:srgbClr val="FFFFFF"/>
                </a:solidFill>
                <a:latin typeface="Calibri"/>
                <a:cs typeface="Calibri"/>
              </a:rPr>
              <a:t>Iniciativas / Proyectos propuestos</a:t>
            </a:r>
            <a:endParaRPr sz="2600" dirty="0">
              <a:latin typeface="Calibri"/>
              <a:cs typeface="Calibri"/>
            </a:endParaRP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71BCF3D9-5808-6E4E-8231-E10CE4EA10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095931"/>
              </p:ext>
            </p:extLst>
          </p:nvPr>
        </p:nvGraphicFramePr>
        <p:xfrm>
          <a:off x="3960235" y="1286965"/>
          <a:ext cx="7834436" cy="4928778"/>
        </p:xfrm>
        <a:graphic>
          <a:graphicData uri="http://schemas.openxmlformats.org/drawingml/2006/table">
            <a:tbl>
              <a:tblPr firstRow="1" firstCol="1" bandRow="1"/>
              <a:tblGrid>
                <a:gridCol w="1503375">
                  <a:extLst>
                    <a:ext uri="{9D8B030D-6E8A-4147-A177-3AD203B41FA5}">
                      <a16:colId xmlns:a16="http://schemas.microsoft.com/office/drawing/2014/main" val="2323865541"/>
                    </a:ext>
                  </a:extLst>
                </a:gridCol>
                <a:gridCol w="5256492">
                  <a:extLst>
                    <a:ext uri="{9D8B030D-6E8A-4147-A177-3AD203B41FA5}">
                      <a16:colId xmlns:a16="http://schemas.microsoft.com/office/drawing/2014/main" val="495279932"/>
                    </a:ext>
                  </a:extLst>
                </a:gridCol>
                <a:gridCol w="1074569">
                  <a:extLst>
                    <a:ext uri="{9D8B030D-6E8A-4147-A177-3AD203B41FA5}">
                      <a16:colId xmlns:a16="http://schemas.microsoft.com/office/drawing/2014/main" val="1388493060"/>
                    </a:ext>
                  </a:extLst>
                </a:gridCol>
              </a:tblGrid>
              <a:tr h="146674">
                <a:tc>
                  <a:txBody>
                    <a:bodyPr/>
                    <a:lstStyle/>
                    <a:p>
                      <a:pPr algn="ctr"/>
                      <a:r>
                        <a:rPr lang="es-CO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Dependencia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53" marR="20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proyecto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53" marR="20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 Estimado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53" marR="20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229055"/>
                  </a:ext>
                </a:extLst>
              </a:tr>
              <a:tr h="195566">
                <a:tc rowSpan="3">
                  <a:txBody>
                    <a:bodyPr/>
                    <a:lstStyle/>
                    <a:p>
                      <a:r>
                        <a:rPr lang="es-C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Secretaria de infraestructura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53" marR="20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Mejoramiento de la vía de principal palmarito-banco de arena- vigilancia, municipio de san José de Cúcuta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53" marR="20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$3.498.000.000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53" marR="20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3278333"/>
                  </a:ext>
                </a:extLst>
              </a:tr>
              <a:tr h="44002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Construcción de acueductos para el centro poblado de agua clara del corregimiento de agua clara y centro poblado palmarito corregimiento de palmarito, del municipio de san José́ de Cúcuta departamento de norte de Santander.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53" marR="20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$3.500.000.000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53" marR="20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974807"/>
                  </a:ext>
                </a:extLst>
              </a:tr>
              <a:tr h="19556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Construcción y dotación del Corazón de barrio Niña Ceci en el municipio de San José de Cúcuta, Norte de Santander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53" marR="20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$7.960.431.580,98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53" marR="20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5821343"/>
                  </a:ext>
                </a:extLst>
              </a:tr>
              <a:tr h="733372">
                <a:tc>
                  <a:txBody>
                    <a:bodyPr/>
                    <a:lstStyle/>
                    <a:p>
                      <a:r>
                        <a:rPr lang="es-C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Secretaria de Transito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53" marR="20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Mejoramiento de la vialidad local en los sectores: colegio mercedes ábrego, colegio normal superior maría auxiliadora </a:t>
                      </a:r>
                      <a:r>
                        <a:rPr lang="es-CO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</a:t>
                      </a:r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 no 12-81, colegio instituto nacional de enseñanza media diversificada inem José Eusebio caro calle 4e no 11e- 121 barrio guaimaral y el colegio municipal maría Concepción Loperena </a:t>
                      </a:r>
                      <a:r>
                        <a:rPr lang="es-CO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</a:t>
                      </a:r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guaimaral 11e no 2n-117 barrio quinta oriental del municipio de san José de Cúcuta – norte de Santander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53" marR="20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$525.160.033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53" marR="20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3697722"/>
                  </a:ext>
                </a:extLst>
              </a:tr>
              <a:tr h="391132">
                <a:tc>
                  <a:txBody>
                    <a:bodyPr/>
                    <a:lstStyle/>
                    <a:p>
                      <a:r>
                        <a:rPr lang="es-C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Secretaria de educación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53" marR="20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Dotación de equipos tecnológicos para el fortalecimiento de las estrategias digitales de la educación media en los establecimientos educativos del municipio de Cúcuta, Norte de Santander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53" marR="20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$2.998.907.100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53" marR="20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9976199"/>
                  </a:ext>
                </a:extLst>
              </a:tr>
              <a:tr h="293349">
                <a:tc rowSpan="3">
                  <a:txBody>
                    <a:bodyPr/>
                    <a:lstStyle/>
                    <a:p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Secretaria de Vivienda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53" marR="20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Mejoramiento de vivienda urbana en los barrios Jerónimo Uribe, Brisas de los Andes, Juana Rangel y Valles del Rodeo del Municipio de Cúcuta,, Norte de Santander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53" marR="20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$1.056.000.000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53" marR="20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6346448"/>
                  </a:ext>
                </a:extLst>
              </a:tr>
              <a:tr h="1466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Mejoramiento Integral de Barrios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53" marR="20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$65.954.972.914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53" marR="20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1948463"/>
                  </a:ext>
                </a:extLst>
              </a:tr>
              <a:tr h="19556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Construcción de vivienda de interés social rural en sitio propio del municipio de Cúcuta, Norte de Santander 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53" marR="20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$7.500.000.000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53" marR="20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93741"/>
                  </a:ext>
                </a:extLst>
              </a:tr>
              <a:tr h="195566">
                <a:tc>
                  <a:txBody>
                    <a:bodyPr/>
                    <a:lstStyle/>
                    <a:p>
                      <a:r>
                        <a:rPr lang="es-C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CMGRD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53" marR="20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desarrollo social, cultural y con sostenibilidad ambiental en los barrios y comunas del municipio de Cúcuta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53" marR="20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$2.300.000.000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53" marR="20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5335162"/>
                  </a:ext>
                </a:extLst>
              </a:tr>
              <a:tr h="342240">
                <a:tc>
                  <a:txBody>
                    <a:bodyPr/>
                    <a:lstStyle/>
                    <a:p>
                      <a:r>
                        <a:rPr lang="es-C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Servicios Públicos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53" marR="20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Sistema solar generador de energía eléctrica para el funcionamiento de la sede administrativa del Acueducto Comunidad de Matecaña del municipio de Cúcuta, Norte de Santander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53" marR="20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$114.015.164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53" marR="20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11799"/>
                  </a:ext>
                </a:extLst>
              </a:tr>
              <a:tr h="244457">
                <a:tc>
                  <a:txBody>
                    <a:bodyPr/>
                    <a:lstStyle/>
                    <a:p>
                      <a:r>
                        <a:rPr lang="es-C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Secretaria de Cultura y Turismo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53" marR="20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Construcción centro cultural Teatro Atalaya, infraestructura cultural del municipio de San José de Cúcuta, Norte de Santander 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53" marR="20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$10.000.000.000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53" marR="20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1638093"/>
                  </a:ext>
                </a:extLst>
              </a:tr>
              <a:tr h="244457">
                <a:tc rowSpan="2">
                  <a:txBody>
                    <a:bodyPr/>
                    <a:lstStyle/>
                    <a:p>
                      <a:pPr algn="l"/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EIS - CUCUTA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53" marR="20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Elaboración de Estudios y Diseños para los Sistemas de Alcantarillado en ocho (8) Asentamientos Urbanos en el Municipio de Cúcuta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53" marR="20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$1.368.907.003,80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53" marR="20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9767195"/>
                  </a:ext>
                </a:extLst>
              </a:tr>
              <a:tr h="3422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Elaboración de estudios y diseños para el suministro de agua potable y el sistema de alcantarillado del asentamiento urbano José́ Bernal en el municipio de Cúcuta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53" marR="20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$218.197.472,99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53" marR="20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5954421"/>
                  </a:ext>
                </a:extLst>
              </a:tr>
              <a:tr h="195566">
                <a:tc>
                  <a:txBody>
                    <a:bodyPr/>
                    <a:lstStyle/>
                    <a:p>
                      <a:r>
                        <a:rPr lang="es-C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Oficina Tic’s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53" marR="20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M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Ampliación de la fibra óptica del municipio de San José́ de Cúcuta hacia la zona rural 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53" marR="20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$1.993.920.000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53" marR="20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0082287"/>
                  </a:ext>
                </a:extLst>
              </a:tr>
            </a:tbl>
          </a:graphicData>
        </a:graphic>
      </p:graphicFrame>
      <p:sp>
        <p:nvSpPr>
          <p:cNvPr id="12" name="Rectángulo 11">
            <a:extLst>
              <a:ext uri="{FF2B5EF4-FFF2-40B4-BE49-F238E27FC236}">
                <a16:creationId xmlns:a16="http://schemas.microsoft.com/office/drawing/2014/main" id="{658B7FC2-054B-6340-915A-4A2EC1AB7447}"/>
              </a:ext>
            </a:extLst>
          </p:cNvPr>
          <p:cNvSpPr/>
          <p:nvPr/>
        </p:nvSpPr>
        <p:spPr>
          <a:xfrm>
            <a:off x="9531304" y="6362122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$167.905.353.795,78 </a:t>
            </a:r>
            <a:endParaRPr lang="es-CO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863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CCAFEAE9-AB12-CF4E-8F68-57024DEC5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169" y="-30184"/>
            <a:ext cx="12382338" cy="1297379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92271231-1233-3948-96A7-94954D3A6910}"/>
              </a:ext>
            </a:extLst>
          </p:cNvPr>
          <p:cNvSpPr txBox="1"/>
          <p:nvPr/>
        </p:nvSpPr>
        <p:spPr>
          <a:xfrm>
            <a:off x="5330329" y="1817531"/>
            <a:ext cx="1103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Objetivo</a:t>
            </a:r>
          </a:p>
        </p:txBody>
      </p:sp>
      <p:grpSp>
        <p:nvGrpSpPr>
          <p:cNvPr id="4" name="object 3">
            <a:extLst>
              <a:ext uri="{FF2B5EF4-FFF2-40B4-BE49-F238E27FC236}">
                <a16:creationId xmlns:a16="http://schemas.microsoft.com/office/drawing/2014/main" id="{21E3EE90-2181-F447-8D22-8F4502CB4DF7}"/>
              </a:ext>
            </a:extLst>
          </p:cNvPr>
          <p:cNvGrpSpPr/>
          <p:nvPr/>
        </p:nvGrpSpPr>
        <p:grpSpPr>
          <a:xfrm>
            <a:off x="0" y="1267195"/>
            <a:ext cx="3592284" cy="5590805"/>
            <a:chOff x="106679" y="0"/>
            <a:chExt cx="4706681" cy="1027480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C881B8F5-09E2-FC46-9944-C93D9240F369}"/>
                </a:ext>
              </a:extLst>
            </p:cNvPr>
            <p:cNvSpPr/>
            <p:nvPr/>
          </p:nvSpPr>
          <p:spPr>
            <a:xfrm>
              <a:off x="3249168" y="2342388"/>
              <a:ext cx="730885" cy="323215"/>
            </a:xfrm>
            <a:custGeom>
              <a:avLst/>
              <a:gdLst/>
              <a:ahLst/>
              <a:cxnLst/>
              <a:rect l="l" t="t" r="r" b="b"/>
              <a:pathLst>
                <a:path w="730885" h="323214">
                  <a:moveTo>
                    <a:pt x="625602" y="0"/>
                  </a:moveTo>
                  <a:lnTo>
                    <a:pt x="551815" y="13842"/>
                  </a:lnTo>
                  <a:lnTo>
                    <a:pt x="466852" y="34416"/>
                  </a:lnTo>
                  <a:lnTo>
                    <a:pt x="374649" y="44957"/>
                  </a:lnTo>
                  <a:lnTo>
                    <a:pt x="298704" y="54101"/>
                  </a:lnTo>
                  <a:lnTo>
                    <a:pt x="212852" y="78993"/>
                  </a:lnTo>
                  <a:lnTo>
                    <a:pt x="128651" y="115950"/>
                  </a:lnTo>
                  <a:lnTo>
                    <a:pt x="57531" y="160908"/>
                  </a:lnTo>
                  <a:lnTo>
                    <a:pt x="0" y="259968"/>
                  </a:lnTo>
                  <a:lnTo>
                    <a:pt x="36448" y="306323"/>
                  </a:lnTo>
                  <a:lnTo>
                    <a:pt x="101727" y="319023"/>
                  </a:lnTo>
                  <a:lnTo>
                    <a:pt x="318516" y="307975"/>
                  </a:lnTo>
                  <a:lnTo>
                    <a:pt x="426339" y="317753"/>
                  </a:lnTo>
                  <a:lnTo>
                    <a:pt x="516128" y="322833"/>
                  </a:lnTo>
                  <a:lnTo>
                    <a:pt x="596392" y="298322"/>
                  </a:lnTo>
                  <a:lnTo>
                    <a:pt x="662051" y="251967"/>
                  </a:lnTo>
                  <a:lnTo>
                    <a:pt x="708406" y="191515"/>
                  </a:lnTo>
                  <a:lnTo>
                    <a:pt x="730504" y="124586"/>
                  </a:lnTo>
                  <a:lnTo>
                    <a:pt x="723265" y="58927"/>
                  </a:lnTo>
                  <a:lnTo>
                    <a:pt x="684148" y="9525"/>
                  </a:lnTo>
                  <a:lnTo>
                    <a:pt x="625602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235672A8-B4B3-8448-8D9D-F8E866EB9C7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679" y="0"/>
              <a:ext cx="4465321" cy="10274805"/>
            </a:xfrm>
            <a:prstGeom prst="rect">
              <a:avLst/>
            </a:prstGeom>
          </p:spPr>
        </p:pic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6D9CAC88-E7F2-DA46-A385-FFC232DF8F10}"/>
                </a:ext>
              </a:extLst>
            </p:cNvPr>
            <p:cNvSpPr/>
            <p:nvPr/>
          </p:nvSpPr>
          <p:spPr>
            <a:xfrm>
              <a:off x="3587811" y="0"/>
              <a:ext cx="1225549" cy="10274805"/>
            </a:xfrm>
            <a:custGeom>
              <a:avLst/>
              <a:gdLst/>
              <a:ahLst/>
              <a:cxnLst/>
              <a:rect l="l" t="t" r="r" b="b"/>
              <a:pathLst>
                <a:path w="1225550" h="8832850">
                  <a:moveTo>
                    <a:pt x="1225296" y="0"/>
                  </a:moveTo>
                  <a:lnTo>
                    <a:pt x="0" y="0"/>
                  </a:lnTo>
                  <a:lnTo>
                    <a:pt x="0" y="8832469"/>
                  </a:lnTo>
                  <a:lnTo>
                    <a:pt x="1225296" y="8832469"/>
                  </a:lnTo>
                  <a:lnTo>
                    <a:pt x="1225296" y="0"/>
                  </a:lnTo>
                  <a:close/>
                </a:path>
              </a:pathLst>
            </a:custGeom>
            <a:solidFill>
              <a:srgbClr val="5F7BB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13">
            <a:extLst>
              <a:ext uri="{FF2B5EF4-FFF2-40B4-BE49-F238E27FC236}">
                <a16:creationId xmlns:a16="http://schemas.microsoft.com/office/drawing/2014/main" id="{8847E2B8-16D1-8E44-9B59-ABC8CA5F8214}"/>
              </a:ext>
            </a:extLst>
          </p:cNvPr>
          <p:cNvSpPr txBox="1"/>
          <p:nvPr/>
        </p:nvSpPr>
        <p:spPr>
          <a:xfrm>
            <a:off x="2660696" y="1492893"/>
            <a:ext cx="636200" cy="51394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algn="ctr">
              <a:lnSpc>
                <a:spcPts val="5710"/>
              </a:lnSpc>
            </a:pPr>
            <a:r>
              <a:rPr lang="es-MX" sz="2600" b="1" spc="-20" dirty="0">
                <a:solidFill>
                  <a:srgbClr val="FFFFFF"/>
                </a:solidFill>
                <a:latin typeface="Calibri"/>
                <a:cs typeface="Calibri"/>
              </a:rPr>
              <a:t>Iniciativas / Proyectos propuestos</a:t>
            </a:r>
            <a:endParaRPr sz="2600" dirty="0">
              <a:latin typeface="Calibri"/>
              <a:cs typeface="Calibri"/>
            </a:endParaRP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71BCF3D9-5808-6E4E-8231-E10CE4EA10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099093"/>
              </p:ext>
            </p:extLst>
          </p:nvPr>
        </p:nvGraphicFramePr>
        <p:xfrm>
          <a:off x="4232378" y="1490193"/>
          <a:ext cx="7556851" cy="1264920"/>
        </p:xfrm>
        <a:graphic>
          <a:graphicData uri="http://schemas.openxmlformats.org/drawingml/2006/table">
            <a:tbl>
              <a:tblPr firstRow="1" firstCol="1" bandRow="1"/>
              <a:tblGrid>
                <a:gridCol w="1697357">
                  <a:extLst>
                    <a:ext uri="{9D8B030D-6E8A-4147-A177-3AD203B41FA5}">
                      <a16:colId xmlns:a16="http://schemas.microsoft.com/office/drawing/2014/main" val="2323865541"/>
                    </a:ext>
                  </a:extLst>
                </a:gridCol>
                <a:gridCol w="4281120">
                  <a:extLst>
                    <a:ext uri="{9D8B030D-6E8A-4147-A177-3AD203B41FA5}">
                      <a16:colId xmlns:a16="http://schemas.microsoft.com/office/drawing/2014/main" val="495279932"/>
                    </a:ext>
                  </a:extLst>
                </a:gridCol>
                <a:gridCol w="1578374">
                  <a:extLst>
                    <a:ext uri="{9D8B030D-6E8A-4147-A177-3AD203B41FA5}">
                      <a16:colId xmlns:a16="http://schemas.microsoft.com/office/drawing/2014/main" val="1388493060"/>
                    </a:ext>
                  </a:extLst>
                </a:gridCol>
              </a:tblGrid>
              <a:tr h="146674">
                <a:tc>
                  <a:txBody>
                    <a:bodyPr/>
                    <a:lstStyle/>
                    <a:p>
                      <a:pPr algn="ctr"/>
                      <a:r>
                        <a:rPr lang="es-CO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Dependencia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53" marR="20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proyecto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53" marR="20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 Estimado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53" marR="20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229055"/>
                  </a:ext>
                </a:extLst>
              </a:tr>
              <a:tr h="1466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Secretaria de Vivienda</a:t>
                      </a:r>
                      <a:endParaRPr kumimoji="0" lang="es-C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C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Mejoramiento Integral de Barrios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53" marR="20953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$65.954.972.914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53" marR="20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1948463"/>
                  </a:ext>
                </a:extLst>
              </a:tr>
              <a:tr h="244457">
                <a:tc rowSpan="2">
                  <a:txBody>
                    <a:bodyPr/>
                    <a:lstStyle/>
                    <a:p>
                      <a:pPr algn="l"/>
                      <a:r>
                        <a:rPr lang="es-C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EIS - CUCUTA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53" marR="20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Elaboración de Estudios y Diseños para los Sistemas de Alcantarillado en ocho (8) Asentamientos Urbanos en el Municipio de Cúcuta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53" marR="20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$1.368.907.003,80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53" marR="20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9767195"/>
                  </a:ext>
                </a:extLst>
              </a:tr>
              <a:tr h="3422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Elaboración de estudios y diseños para el suministro de agua potable y el sistema de alcantarillado del asentamiento urbano José́ Bernal en el municipio de Cúcuta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53" marR="20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$218.197.472,99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53" marR="20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5954421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08E81152-CDFD-A746-BD4E-80BA61B1B093}"/>
              </a:ext>
            </a:extLst>
          </p:cNvPr>
          <p:cNvSpPr/>
          <p:nvPr/>
        </p:nvSpPr>
        <p:spPr>
          <a:xfrm>
            <a:off x="4206029" y="3075162"/>
            <a:ext cx="746739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lphaUcPeriod"/>
            </a:pPr>
            <a:r>
              <a:rPr lang="es-CO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Cumplimiento con las características de proyectos señalados en el articulo 29 de la ley 2056 de 2020, así:</a:t>
            </a:r>
          </a:p>
          <a:p>
            <a:pPr algn="just"/>
            <a:r>
              <a:rPr lang="es-CO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CO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Pertinencia. </a:t>
            </a:r>
            <a:r>
              <a:rPr lang="es-CO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Entendida como la conveniencia de desarrollar proyectos acordes con las condiciones particulares y necesidades socioculturales, económicas y ambientales.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CO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Viabilidad.</a:t>
            </a:r>
            <a:r>
              <a:rPr lang="es-CO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Entendida como el cumplimiento de las condiciones y criterios jurídicos, técnicos, </a:t>
            </a:r>
            <a:r>
              <a:rPr lang="es-CO" sz="1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financieros</a:t>
            </a:r>
            <a:r>
              <a:rPr lang="es-CO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ambientales y sociales requeridos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CO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Sostenibilidad.</a:t>
            </a:r>
            <a:r>
              <a:rPr lang="es-CO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Entendida como la posibilidad de financiar la operación y funcionamiento del proyecto con ingresos de naturaleza permanentes.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CO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Impacto.</a:t>
            </a:r>
            <a:r>
              <a:rPr lang="es-CO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Entendido como la contribución efectiva que realice el proyecto al cumplimiento de las metas locales, sectoriales, regionales y los objetivos y fines del Sistema General de Regalías.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CO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Articulación con planes y políticas</a:t>
            </a:r>
            <a:r>
              <a:rPr lang="es-CO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nacionales y territoriales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CO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Mejoramiento en indicadores del Índice de Necesidades Básicas Insatisfechas ( NBI) y las condiciones de empleo.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4D63F4D-98D1-F845-BF0D-794731B0BB90}"/>
              </a:ext>
            </a:extLst>
          </p:cNvPr>
          <p:cNvSpPr txBox="1"/>
          <p:nvPr/>
        </p:nvSpPr>
        <p:spPr>
          <a:xfrm>
            <a:off x="4206029" y="1028099"/>
            <a:ext cx="7126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Recomendaciones del </a:t>
            </a:r>
            <a:r>
              <a:rPr lang="es-CO" b="1" dirty="0">
                <a:latin typeface="Calibri" panose="020F0502020204030204" pitchFamily="34" charset="0"/>
                <a:ea typeface="Calibri" panose="020F0502020204030204" pitchFamily="34" charset="0"/>
              </a:rPr>
              <a:t>equipo técnico para el ejercicio de planeación 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442636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CCAFEAE9-AB12-CF4E-8F68-57024DEC5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169" y="-30184"/>
            <a:ext cx="12382338" cy="1297379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92271231-1233-3948-96A7-94954D3A6910}"/>
              </a:ext>
            </a:extLst>
          </p:cNvPr>
          <p:cNvSpPr txBox="1"/>
          <p:nvPr/>
        </p:nvSpPr>
        <p:spPr>
          <a:xfrm>
            <a:off x="5330329" y="1817531"/>
            <a:ext cx="1103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Objetivo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79BD3A7-14B0-8D48-914E-87FD94DE707B}"/>
              </a:ext>
            </a:extLst>
          </p:cNvPr>
          <p:cNvSpPr txBox="1">
            <a:spLocks/>
          </p:cNvSpPr>
          <p:nvPr/>
        </p:nvSpPr>
        <p:spPr>
          <a:xfrm>
            <a:off x="3233450" y="5830338"/>
            <a:ext cx="6400800" cy="287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600" b="1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s-CO" sz="1867" kern="0" dirty="0">
                <a:hlinkClick r:id="rId3"/>
              </a:rPr>
              <a:t>https://www.youtube.com/watch?v=-Eub3SeB-wk</a:t>
            </a:r>
            <a:endParaRPr lang="es-CO" sz="1867" kern="0" dirty="0"/>
          </a:p>
        </p:txBody>
      </p:sp>
      <p:pic>
        <p:nvPicPr>
          <p:cNvPr id="5" name="Picture 2" descr="RÉGIMEN DE REGALÍAS, REFORMA A LAS REGALÍAS, ECONOMÍA">
            <a:extLst>
              <a:ext uri="{FF2B5EF4-FFF2-40B4-BE49-F238E27FC236}">
                <a16:creationId xmlns:a16="http://schemas.microsoft.com/office/drawing/2014/main" id="{8952C7D4-E094-3B4B-B043-C72F52B13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1809425"/>
            <a:ext cx="4282355" cy="286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istema General de Regalías - SGR - EITI COLOMBIA">
            <a:extLst>
              <a:ext uri="{FF2B5EF4-FFF2-40B4-BE49-F238E27FC236}">
                <a16:creationId xmlns:a16="http://schemas.microsoft.com/office/drawing/2014/main" id="{7338797A-AF76-574D-A8B3-B6DFAE26D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733" y="1809425"/>
            <a:ext cx="4005104" cy="295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12">
            <a:extLst>
              <a:ext uri="{FF2B5EF4-FFF2-40B4-BE49-F238E27FC236}">
                <a16:creationId xmlns:a16="http://schemas.microsoft.com/office/drawing/2014/main" id="{1098307F-78C4-B346-BCBD-954EEFFE302D}"/>
              </a:ext>
            </a:extLst>
          </p:cNvPr>
          <p:cNvSpPr txBox="1"/>
          <p:nvPr/>
        </p:nvSpPr>
        <p:spPr>
          <a:xfrm rot="16200000">
            <a:off x="5629911" y="2588169"/>
            <a:ext cx="932178" cy="5988050"/>
          </a:xfrm>
          <a:prstGeom prst="rect">
            <a:avLst/>
          </a:prstGeom>
        </p:spPr>
        <p:txBody>
          <a:bodyPr vert="vert" wrap="square" lIns="0" tIns="8043" rIns="0" bIns="0" rtlCol="0">
            <a:spAutoFit/>
          </a:bodyPr>
          <a:lstStyle/>
          <a:p>
            <a:pPr marL="8467" algn="ctr">
              <a:spcBef>
                <a:spcPts val="63"/>
              </a:spcBef>
            </a:pPr>
            <a:r>
              <a:rPr lang="en-US" sz="3200" spc="3" dirty="0">
                <a:latin typeface="Calibri"/>
                <a:cs typeface="Calibri"/>
              </a:rPr>
              <a:t>¿</a:t>
            </a:r>
            <a:r>
              <a:rPr lang="en-US" sz="3200" spc="3" dirty="0" err="1">
                <a:latin typeface="Calibri"/>
                <a:cs typeface="Calibri"/>
              </a:rPr>
              <a:t>Qué</a:t>
            </a:r>
            <a:r>
              <a:rPr lang="en-US" sz="3200" spc="3" dirty="0">
                <a:latin typeface="Calibri"/>
                <a:cs typeface="Calibri"/>
              </a:rPr>
              <a:t> Son las </a:t>
            </a:r>
            <a:r>
              <a:rPr lang="en-US" sz="3200" spc="3" dirty="0" err="1">
                <a:latin typeface="Calibri"/>
                <a:cs typeface="Calibri"/>
              </a:rPr>
              <a:t>Regalías</a:t>
            </a:r>
            <a:r>
              <a:rPr lang="en-US" sz="3200" spc="3" dirty="0">
                <a:latin typeface="Calibri"/>
                <a:cs typeface="Calibri"/>
              </a:rPr>
              <a:t>?</a:t>
            </a:r>
            <a:endParaRPr sz="3200" dirty="0">
              <a:latin typeface="Calibri"/>
              <a:cs typeface="Calibri"/>
            </a:endParaRPr>
          </a:p>
          <a:p>
            <a:pPr marL="22438" marR="3387" algn="just">
              <a:lnSpc>
                <a:spcPct val="90600"/>
              </a:lnSpc>
              <a:spcBef>
                <a:spcPts val="1937"/>
              </a:spcBef>
            </a:pPr>
            <a:endParaRPr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9467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CCAFEAE9-AB12-CF4E-8F68-57024DEC5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169" y="-30184"/>
            <a:ext cx="12382338" cy="1297379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92271231-1233-3948-96A7-94954D3A6910}"/>
              </a:ext>
            </a:extLst>
          </p:cNvPr>
          <p:cNvSpPr txBox="1"/>
          <p:nvPr/>
        </p:nvSpPr>
        <p:spPr>
          <a:xfrm>
            <a:off x="5330329" y="1817531"/>
            <a:ext cx="1103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Objetivo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E57566B-320B-4049-8BCD-682D92323D2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76959" y="1459054"/>
            <a:ext cx="4691743" cy="42341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95766CA-7AEF-9D45-A5E7-14364C52FDC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370832" y="1267195"/>
            <a:ext cx="6444209" cy="5410200"/>
          </a:xfrm>
          <a:prstGeom prst="rect">
            <a:avLst/>
          </a:prstGeom>
        </p:spPr>
      </p:pic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E25BC800-4B42-624E-8384-A8BBDD971CFF}"/>
              </a:ext>
            </a:extLst>
          </p:cNvPr>
          <p:cNvSpPr/>
          <p:nvPr/>
        </p:nvSpPr>
        <p:spPr>
          <a:xfrm>
            <a:off x="5662670" y="5354198"/>
            <a:ext cx="5871990" cy="1068636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5720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CCAFEAE9-AB12-CF4E-8F68-57024DEC5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169" y="-30184"/>
            <a:ext cx="12382338" cy="1297379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92271231-1233-3948-96A7-94954D3A6910}"/>
              </a:ext>
            </a:extLst>
          </p:cNvPr>
          <p:cNvSpPr txBox="1"/>
          <p:nvPr/>
        </p:nvSpPr>
        <p:spPr>
          <a:xfrm>
            <a:off x="5330329" y="1817531"/>
            <a:ext cx="1103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Objetivo</a:t>
            </a:r>
          </a:p>
        </p:txBody>
      </p:sp>
      <p:pic>
        <p:nvPicPr>
          <p:cNvPr id="12" name="object 2">
            <a:extLst>
              <a:ext uri="{FF2B5EF4-FFF2-40B4-BE49-F238E27FC236}">
                <a16:creationId xmlns:a16="http://schemas.microsoft.com/office/drawing/2014/main" id="{E65DCD93-CE8A-344E-B6A5-0918A4190C4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6560" y="1312329"/>
            <a:ext cx="10802679" cy="4835893"/>
          </a:xfrm>
          <a:prstGeom prst="rect">
            <a:avLst/>
          </a:prstGeom>
        </p:spPr>
      </p:pic>
      <p:sp>
        <p:nvSpPr>
          <p:cNvPr id="13" name="object 3">
            <a:extLst>
              <a:ext uri="{FF2B5EF4-FFF2-40B4-BE49-F238E27FC236}">
                <a16:creationId xmlns:a16="http://schemas.microsoft.com/office/drawing/2014/main" id="{082E3139-CF7F-264D-866B-06B1B0579B37}"/>
              </a:ext>
            </a:extLst>
          </p:cNvPr>
          <p:cNvSpPr txBox="1">
            <a:spLocks/>
          </p:cNvSpPr>
          <p:nvPr/>
        </p:nvSpPr>
        <p:spPr>
          <a:xfrm>
            <a:off x="4286859" y="1234988"/>
            <a:ext cx="3190459" cy="68993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4400" b="1" spc="-180" dirty="0">
                <a:solidFill>
                  <a:schemeClr val="bg1"/>
                </a:solidFill>
                <a:latin typeface="Calibri Light"/>
                <a:cs typeface="Calibri Light"/>
              </a:rPr>
              <a:t>p</a:t>
            </a:r>
            <a:r>
              <a:rPr lang="es-CO" sz="4400" b="1" spc="-60" dirty="0">
                <a:solidFill>
                  <a:schemeClr val="bg1"/>
                </a:solidFill>
                <a:latin typeface="Calibri Light"/>
                <a:cs typeface="Calibri Light"/>
              </a:rPr>
              <a:t>a</a:t>
            </a:r>
            <a:r>
              <a:rPr lang="es-CO" sz="4400" b="1" spc="-65" dirty="0">
                <a:solidFill>
                  <a:schemeClr val="bg1"/>
                </a:solidFill>
                <a:latin typeface="Calibri Light"/>
                <a:cs typeface="Calibri Light"/>
              </a:rPr>
              <a:t>s</a:t>
            </a:r>
            <a:r>
              <a:rPr lang="es-CO" sz="4400" b="1" dirty="0">
                <a:solidFill>
                  <a:schemeClr val="bg1"/>
                </a:solidFill>
                <a:latin typeface="Calibri Light"/>
                <a:cs typeface="Calibri Light"/>
              </a:rPr>
              <a:t>o</a:t>
            </a:r>
            <a:r>
              <a:rPr lang="es-CO" sz="4400" b="1" spc="-265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lang="es-CO" sz="4400" b="1" dirty="0">
                <a:solidFill>
                  <a:schemeClr val="bg1"/>
                </a:solidFill>
                <a:latin typeface="Calibri Light"/>
                <a:cs typeface="Calibri Light"/>
              </a:rPr>
              <a:t>a</a:t>
            </a:r>
            <a:r>
              <a:rPr lang="es-CO" sz="4400" b="1" spc="-120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lang="es-CO" sz="4400" b="1" spc="-180" dirty="0">
                <a:solidFill>
                  <a:schemeClr val="bg1"/>
                </a:solidFill>
                <a:latin typeface="Calibri Light"/>
                <a:cs typeface="Calibri Light"/>
              </a:rPr>
              <a:t>p</a:t>
            </a:r>
            <a:r>
              <a:rPr lang="es-CO" sz="4400" b="1" spc="-60" dirty="0">
                <a:solidFill>
                  <a:schemeClr val="bg1"/>
                </a:solidFill>
                <a:latin typeface="Calibri Light"/>
                <a:cs typeface="Calibri Light"/>
              </a:rPr>
              <a:t>a</a:t>
            </a:r>
            <a:r>
              <a:rPr lang="es-CO" sz="4400" b="1" spc="-65" dirty="0">
                <a:solidFill>
                  <a:schemeClr val="bg1"/>
                </a:solidFill>
                <a:latin typeface="Calibri Light"/>
                <a:cs typeface="Calibri Light"/>
              </a:rPr>
              <a:t>s</a:t>
            </a:r>
            <a:r>
              <a:rPr lang="es-CO" sz="4400" b="1" dirty="0">
                <a:solidFill>
                  <a:schemeClr val="bg1"/>
                </a:solidFill>
                <a:latin typeface="Calibri Light"/>
                <a:cs typeface="Calibri Light"/>
              </a:rPr>
              <a:t>o </a:t>
            </a:r>
          </a:p>
        </p:txBody>
      </p:sp>
      <p:grpSp>
        <p:nvGrpSpPr>
          <p:cNvPr id="14" name="object 4">
            <a:extLst>
              <a:ext uri="{FF2B5EF4-FFF2-40B4-BE49-F238E27FC236}">
                <a16:creationId xmlns:a16="http://schemas.microsoft.com/office/drawing/2014/main" id="{78ED717F-8161-1747-B1C6-B64D97A7AF84}"/>
              </a:ext>
            </a:extLst>
          </p:cNvPr>
          <p:cNvGrpSpPr/>
          <p:nvPr/>
        </p:nvGrpSpPr>
        <p:grpSpPr>
          <a:xfrm>
            <a:off x="1574127" y="2469794"/>
            <a:ext cx="9043746" cy="4038508"/>
            <a:chOff x="333756" y="1696212"/>
            <a:chExt cx="17954242" cy="8590785"/>
          </a:xfrm>
        </p:grpSpPr>
        <p:pic>
          <p:nvPicPr>
            <p:cNvPr id="15" name="object 5">
              <a:extLst>
                <a:ext uri="{FF2B5EF4-FFF2-40B4-BE49-F238E27FC236}">
                  <a16:creationId xmlns:a16="http://schemas.microsoft.com/office/drawing/2014/main" id="{AACB7E5E-2795-944C-816E-999F9F1E2C0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3756" y="9477756"/>
              <a:ext cx="3747516" cy="658368"/>
            </a:xfrm>
            <a:prstGeom prst="rect">
              <a:avLst/>
            </a:prstGeom>
          </p:spPr>
        </p:pic>
        <p:pic>
          <p:nvPicPr>
            <p:cNvPr id="16" name="object 7">
              <a:extLst>
                <a:ext uri="{FF2B5EF4-FFF2-40B4-BE49-F238E27FC236}">
                  <a16:creationId xmlns:a16="http://schemas.microsoft.com/office/drawing/2014/main" id="{7BD8AF80-6A29-E040-920C-B399CBB256F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740127" y="9284207"/>
              <a:ext cx="3547871" cy="1002790"/>
            </a:xfrm>
            <a:prstGeom prst="rect">
              <a:avLst/>
            </a:prstGeom>
          </p:spPr>
        </p:pic>
        <p:pic>
          <p:nvPicPr>
            <p:cNvPr id="17" name="object 8">
              <a:extLst>
                <a:ext uri="{FF2B5EF4-FFF2-40B4-BE49-F238E27FC236}">
                  <a16:creationId xmlns:a16="http://schemas.microsoft.com/office/drawing/2014/main" id="{3E271438-2BA5-CE4D-8D55-62FE504B5A6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29856" y="1696212"/>
              <a:ext cx="3441192" cy="2121407"/>
            </a:xfrm>
            <a:prstGeom prst="rect">
              <a:avLst/>
            </a:prstGeom>
          </p:spPr>
        </p:pic>
        <p:pic>
          <p:nvPicPr>
            <p:cNvPr id="18" name="object 9">
              <a:extLst>
                <a:ext uri="{FF2B5EF4-FFF2-40B4-BE49-F238E27FC236}">
                  <a16:creationId xmlns:a16="http://schemas.microsoft.com/office/drawing/2014/main" id="{1BE060E0-8BE9-6B4D-AB13-9891BD3FACC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721084" y="6141719"/>
              <a:ext cx="3441191" cy="3316224"/>
            </a:xfrm>
            <a:prstGeom prst="rect">
              <a:avLst/>
            </a:prstGeom>
          </p:spPr>
        </p:pic>
        <p:pic>
          <p:nvPicPr>
            <p:cNvPr id="19" name="object 10">
              <a:extLst>
                <a:ext uri="{FF2B5EF4-FFF2-40B4-BE49-F238E27FC236}">
                  <a16:creationId xmlns:a16="http://schemas.microsoft.com/office/drawing/2014/main" id="{C5C25A0E-2C8F-704D-87D4-4DEE87AED05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21084" y="1696212"/>
              <a:ext cx="3441191" cy="4349496"/>
            </a:xfrm>
            <a:prstGeom prst="rect">
              <a:avLst/>
            </a:prstGeom>
          </p:spPr>
        </p:pic>
        <p:pic>
          <p:nvPicPr>
            <p:cNvPr id="21" name="object 11">
              <a:extLst>
                <a:ext uri="{FF2B5EF4-FFF2-40B4-BE49-F238E27FC236}">
                  <a16:creationId xmlns:a16="http://schemas.microsoft.com/office/drawing/2014/main" id="{B9D44A5C-7D0B-7147-87D6-3062CAA27BDA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38628" y="1696212"/>
              <a:ext cx="3441191" cy="4349496"/>
            </a:xfrm>
            <a:prstGeom prst="rect">
              <a:avLst/>
            </a:prstGeom>
          </p:spPr>
        </p:pic>
        <p:pic>
          <p:nvPicPr>
            <p:cNvPr id="23" name="object 12">
              <a:extLst>
                <a:ext uri="{FF2B5EF4-FFF2-40B4-BE49-F238E27FC236}">
                  <a16:creationId xmlns:a16="http://schemas.microsoft.com/office/drawing/2014/main" id="{6962C9A4-47FE-2647-B0A1-2384D3E90E7A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29856" y="3915155"/>
              <a:ext cx="3441192" cy="5542788"/>
            </a:xfrm>
            <a:prstGeom prst="rect">
              <a:avLst/>
            </a:prstGeom>
          </p:spPr>
        </p:pic>
        <p:pic>
          <p:nvPicPr>
            <p:cNvPr id="24" name="object 13">
              <a:extLst>
                <a:ext uri="{FF2B5EF4-FFF2-40B4-BE49-F238E27FC236}">
                  <a16:creationId xmlns:a16="http://schemas.microsoft.com/office/drawing/2014/main" id="{F15C3F49-1A9A-E447-ACE7-4FCB20B088F6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01967" y="7274052"/>
              <a:ext cx="228600" cy="213360"/>
            </a:xfrm>
            <a:prstGeom prst="rect">
              <a:avLst/>
            </a:prstGeom>
          </p:spPr>
        </p:pic>
        <p:pic>
          <p:nvPicPr>
            <p:cNvPr id="26" name="object 14">
              <a:extLst>
                <a:ext uri="{FF2B5EF4-FFF2-40B4-BE49-F238E27FC236}">
                  <a16:creationId xmlns:a16="http://schemas.microsoft.com/office/drawing/2014/main" id="{3B06D81B-29DE-CD4B-AC04-241792A833D2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187684" y="2724912"/>
              <a:ext cx="227075" cy="213359"/>
            </a:xfrm>
            <a:prstGeom prst="rect">
              <a:avLst/>
            </a:prstGeom>
          </p:spPr>
        </p:pic>
        <p:pic>
          <p:nvPicPr>
            <p:cNvPr id="32" name="object 15">
              <a:extLst>
                <a:ext uri="{FF2B5EF4-FFF2-40B4-BE49-F238E27FC236}">
                  <a16:creationId xmlns:a16="http://schemas.microsoft.com/office/drawing/2014/main" id="{9066F86F-7BA2-AD44-96D4-EF7D4D5DF612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38628" y="6141719"/>
              <a:ext cx="3441191" cy="3316224"/>
            </a:xfrm>
            <a:prstGeom prst="rect">
              <a:avLst/>
            </a:prstGeom>
          </p:spPr>
        </p:pic>
      </p:grp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DFB69A97-9EB1-9E43-9F0F-8C939E2D7BFD}"/>
              </a:ext>
            </a:extLst>
          </p:cNvPr>
          <p:cNvSpPr/>
          <p:nvPr/>
        </p:nvSpPr>
        <p:spPr>
          <a:xfrm>
            <a:off x="4907136" y="3558063"/>
            <a:ext cx="1978406" cy="1068636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078CA408-9D9D-1C40-BC77-AC534488B31B}"/>
              </a:ext>
            </a:extLst>
          </p:cNvPr>
          <p:cNvSpPr/>
          <p:nvPr/>
        </p:nvSpPr>
        <p:spPr>
          <a:xfrm>
            <a:off x="7199815" y="2398684"/>
            <a:ext cx="1978406" cy="1146987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6831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CCAFEAE9-AB12-CF4E-8F68-57024DEC5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169" y="-30184"/>
            <a:ext cx="12382338" cy="1297379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92271231-1233-3948-96A7-94954D3A6910}"/>
              </a:ext>
            </a:extLst>
          </p:cNvPr>
          <p:cNvSpPr txBox="1"/>
          <p:nvPr/>
        </p:nvSpPr>
        <p:spPr>
          <a:xfrm>
            <a:off x="5330329" y="1817531"/>
            <a:ext cx="1103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Objetivo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67B663F-FFB7-C844-BDEA-862BA79E0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727" y="1267195"/>
            <a:ext cx="12192000" cy="24542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2004E55-F19C-D249-ACD9-DAF61CEDC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" y="3970939"/>
            <a:ext cx="12192000" cy="2454200"/>
          </a:xfrm>
          <a:prstGeom prst="rect">
            <a:avLst/>
          </a:prstGeom>
        </p:spPr>
      </p:pic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7BC53BF3-3881-7B4B-BEFA-44A079FEEA79}"/>
              </a:ext>
            </a:extLst>
          </p:cNvPr>
          <p:cNvSpPr/>
          <p:nvPr/>
        </p:nvSpPr>
        <p:spPr>
          <a:xfrm>
            <a:off x="9672810" y="1894901"/>
            <a:ext cx="605927" cy="1826494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AB20DC73-EA33-5C44-B9F6-47F778CFC6C1}"/>
              </a:ext>
            </a:extLst>
          </p:cNvPr>
          <p:cNvSpPr/>
          <p:nvPr/>
        </p:nvSpPr>
        <p:spPr>
          <a:xfrm>
            <a:off x="9672810" y="3970939"/>
            <a:ext cx="605927" cy="2557608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647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CCAFEAE9-AB12-CF4E-8F68-57024DEC5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169" y="-30184"/>
            <a:ext cx="12382338" cy="1297379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92271231-1233-3948-96A7-94954D3A6910}"/>
              </a:ext>
            </a:extLst>
          </p:cNvPr>
          <p:cNvSpPr txBox="1"/>
          <p:nvPr/>
        </p:nvSpPr>
        <p:spPr>
          <a:xfrm>
            <a:off x="5330329" y="1817531"/>
            <a:ext cx="1103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Objetivo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02360E-0077-1F4C-87FD-8A251C2FF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7996"/>
            <a:ext cx="12192000" cy="241325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9A1691E-2E6F-6C41-A1FB-71FAC3A02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93376"/>
            <a:ext cx="12192000" cy="241325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27C5E94-1C47-8244-89FC-80307CE7B0D3}"/>
              </a:ext>
            </a:extLst>
          </p:cNvPr>
          <p:cNvSpPr txBox="1"/>
          <p:nvPr/>
        </p:nvSpPr>
        <p:spPr>
          <a:xfrm>
            <a:off x="8097398" y="808598"/>
            <a:ext cx="2302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u="sng" dirty="0">
                <a:solidFill>
                  <a:schemeClr val="accent2">
                    <a:lumMod val="75000"/>
                  </a:schemeClr>
                </a:solidFill>
              </a:rPr>
              <a:t>$4.000.000.000</a:t>
            </a: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B268240C-834A-1A46-87AB-99CEA45109BD}"/>
              </a:ext>
            </a:extLst>
          </p:cNvPr>
          <p:cNvSpPr/>
          <p:nvPr/>
        </p:nvSpPr>
        <p:spPr>
          <a:xfrm>
            <a:off x="9672810" y="1894900"/>
            <a:ext cx="605927" cy="2085511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B42A354B-7147-8D4D-BAFB-352702F8E461}"/>
              </a:ext>
            </a:extLst>
          </p:cNvPr>
          <p:cNvSpPr/>
          <p:nvPr/>
        </p:nvSpPr>
        <p:spPr>
          <a:xfrm>
            <a:off x="9571957" y="4193375"/>
            <a:ext cx="706780" cy="2536877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7969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CCAFEAE9-AB12-CF4E-8F68-57024DEC5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169" y="-30185"/>
            <a:ext cx="12382338" cy="1297379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92271231-1233-3948-96A7-94954D3A6910}"/>
              </a:ext>
            </a:extLst>
          </p:cNvPr>
          <p:cNvSpPr txBox="1"/>
          <p:nvPr/>
        </p:nvSpPr>
        <p:spPr>
          <a:xfrm>
            <a:off x="5330329" y="1817531"/>
            <a:ext cx="1103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Objetivo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1C45288C-F12B-854D-9006-CCE1BD70ECEA}"/>
              </a:ext>
            </a:extLst>
          </p:cNvPr>
          <p:cNvSpPr txBox="1">
            <a:spLocks/>
          </p:cNvSpPr>
          <p:nvPr/>
        </p:nvSpPr>
        <p:spPr>
          <a:xfrm rot="5400000">
            <a:off x="5936551" y="-1815014"/>
            <a:ext cx="430887" cy="6645021"/>
          </a:xfrm>
          <a:prstGeom prst="rect">
            <a:avLst/>
          </a:prstGeom>
        </p:spPr>
        <p:txBody>
          <a:bodyPr vert="vert270" wrap="square" lIns="0" tIns="1333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CO" sz="2800" b="1" spc="-5" dirty="0">
                <a:solidFill>
                  <a:srgbClr val="000000"/>
                </a:solidFill>
                <a:latin typeface="Calibri"/>
                <a:cs typeface="Calibri"/>
              </a:rPr>
              <a:t>¿Cuá</a:t>
            </a:r>
            <a:r>
              <a:rPr lang="es-CO" sz="2800" b="1" spc="-5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lang="es-CO" sz="2800" b="1" spc="-55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es-CO" sz="2800" b="1" dirty="0">
                <a:solidFill>
                  <a:srgbClr val="000000"/>
                </a:solidFill>
                <a:latin typeface="Calibri"/>
                <a:cs typeface="Calibri"/>
              </a:rPr>
              <a:t>os recursos tenemos?</a:t>
            </a:r>
            <a:endParaRPr lang="es-CO" sz="2800" dirty="0">
              <a:latin typeface="Calibri"/>
              <a:cs typeface="Calibri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A016177-DA5D-DC43-A51E-11A2D1341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757314"/>
              </p:ext>
            </p:extLst>
          </p:nvPr>
        </p:nvGraphicFramePr>
        <p:xfrm>
          <a:off x="1847849" y="1914747"/>
          <a:ext cx="8496301" cy="2362200"/>
        </p:xfrm>
        <a:graphic>
          <a:graphicData uri="http://schemas.openxmlformats.org/drawingml/2006/table">
            <a:tbl>
              <a:tblPr/>
              <a:tblGrid>
                <a:gridCol w="1854603">
                  <a:extLst>
                    <a:ext uri="{9D8B030D-6E8A-4147-A177-3AD203B41FA5}">
                      <a16:colId xmlns:a16="http://schemas.microsoft.com/office/drawing/2014/main" val="1437971799"/>
                    </a:ext>
                  </a:extLst>
                </a:gridCol>
                <a:gridCol w="1077889">
                  <a:extLst>
                    <a:ext uri="{9D8B030D-6E8A-4147-A177-3AD203B41FA5}">
                      <a16:colId xmlns:a16="http://schemas.microsoft.com/office/drawing/2014/main" val="3487417724"/>
                    </a:ext>
                  </a:extLst>
                </a:gridCol>
                <a:gridCol w="1854603">
                  <a:extLst>
                    <a:ext uri="{9D8B030D-6E8A-4147-A177-3AD203B41FA5}">
                      <a16:colId xmlns:a16="http://schemas.microsoft.com/office/drawing/2014/main" val="3665281093"/>
                    </a:ext>
                  </a:extLst>
                </a:gridCol>
                <a:gridCol w="1854603">
                  <a:extLst>
                    <a:ext uri="{9D8B030D-6E8A-4147-A177-3AD203B41FA5}">
                      <a16:colId xmlns:a16="http://schemas.microsoft.com/office/drawing/2014/main" val="3552952845"/>
                    </a:ext>
                  </a:extLst>
                </a:gridCol>
                <a:gridCol w="1854603">
                  <a:extLst>
                    <a:ext uri="{9D8B030D-6E8A-4147-A177-3AD203B41FA5}">
                      <a16:colId xmlns:a16="http://schemas.microsoft.com/office/drawing/2014/main" val="2255028568"/>
                    </a:ext>
                  </a:extLst>
                </a:gridCol>
              </a:tblGrid>
              <a:tr h="2032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EJERCICIO PLANEACION CUCUTA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285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Concepto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Saldo 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05456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INVERSION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$ 7.122.687.800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$ 3.360.141.451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$ 1.759.115.513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$ 1.625.263.590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98502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Asignaciones Directas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$ 6.429.280.098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$ 3.360.141.451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$ 1.759.115.513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$ 1.625.263.590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18602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Asignaciones Directas (20% del SGR)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$              6.429.280.098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$ 1.061.584.558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$ 1.227.639.600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$ 1.625.263.590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62177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Asignaciones directas 5% anticipado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$ 2.125.903.653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$ 531.475.913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860697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(+) Desahorro FAE, Decreto 332 de 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$ 172.653.240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3549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Incentivo a la produccion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$ 693.407.702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$ 0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$ 0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$ 0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29949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Incentivo a la produccion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$                 693.407.702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$ 0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$ 0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$ 0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78804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$ 7.122.687.800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$ 3.360.141.451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$ 1.759.115.513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$ 1.625.263.590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47962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RECURSOS DISPONIBLE 2021 -2023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$ 13.867.208.355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59878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524C8205-56A3-1243-837C-58A96BCB67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166124"/>
              </p:ext>
            </p:extLst>
          </p:nvPr>
        </p:nvGraphicFramePr>
        <p:xfrm>
          <a:off x="1847849" y="4732693"/>
          <a:ext cx="8496301" cy="1746506"/>
        </p:xfrm>
        <a:graphic>
          <a:graphicData uri="http://schemas.openxmlformats.org/drawingml/2006/table">
            <a:tbl>
              <a:tblPr/>
              <a:tblGrid>
                <a:gridCol w="740858">
                  <a:extLst>
                    <a:ext uri="{9D8B030D-6E8A-4147-A177-3AD203B41FA5}">
                      <a16:colId xmlns:a16="http://schemas.microsoft.com/office/drawing/2014/main" val="1810752361"/>
                    </a:ext>
                  </a:extLst>
                </a:gridCol>
                <a:gridCol w="1970009">
                  <a:extLst>
                    <a:ext uri="{9D8B030D-6E8A-4147-A177-3AD203B41FA5}">
                      <a16:colId xmlns:a16="http://schemas.microsoft.com/office/drawing/2014/main" val="544115551"/>
                    </a:ext>
                  </a:extLst>
                </a:gridCol>
                <a:gridCol w="1323443">
                  <a:extLst>
                    <a:ext uri="{9D8B030D-6E8A-4147-A177-3AD203B41FA5}">
                      <a16:colId xmlns:a16="http://schemas.microsoft.com/office/drawing/2014/main" val="2249861546"/>
                    </a:ext>
                  </a:extLst>
                </a:gridCol>
                <a:gridCol w="1387427">
                  <a:extLst>
                    <a:ext uri="{9D8B030D-6E8A-4147-A177-3AD203B41FA5}">
                      <a16:colId xmlns:a16="http://schemas.microsoft.com/office/drawing/2014/main" val="2760741412"/>
                    </a:ext>
                  </a:extLst>
                </a:gridCol>
                <a:gridCol w="1687137">
                  <a:extLst>
                    <a:ext uri="{9D8B030D-6E8A-4147-A177-3AD203B41FA5}">
                      <a16:colId xmlns:a16="http://schemas.microsoft.com/office/drawing/2014/main" val="2055809259"/>
                    </a:ext>
                  </a:extLst>
                </a:gridCol>
                <a:gridCol w="1387427">
                  <a:extLst>
                    <a:ext uri="{9D8B030D-6E8A-4147-A177-3AD203B41FA5}">
                      <a16:colId xmlns:a16="http://schemas.microsoft.com/office/drawing/2014/main" val="3871278837"/>
                    </a:ext>
                  </a:extLst>
                </a:gridCol>
              </a:tblGrid>
              <a:tr h="54461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VIGENCIA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ETNIAS SALDO 2019- 2020 LEY 1530/12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ENFOQUE ETNICO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EDUCACION SUPERIOR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DISPONIBILIDAD PARA INICIATIVAS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DISPONIBLE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033739"/>
                  </a:ext>
                </a:extLst>
              </a:tr>
              <a:tr h="30047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$ 52.501.720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$ 178.077.734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$ 197.864.149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$ 10.824.180.417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$ 11.252.624.020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1766693"/>
                  </a:ext>
                </a:extLst>
              </a:tr>
              <a:tr h="30047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$ 44.519.434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$ 49.466.037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$ 895.335.274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$ 989.320.745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932069"/>
                  </a:ext>
                </a:extLst>
              </a:tr>
              <a:tr h="30047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$ 73.136.862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$ 81.263.180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$ 1.470.863.549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$ 1.625.263.590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0721764"/>
                  </a:ext>
                </a:extLst>
              </a:tr>
              <a:tr h="30047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$ 52.501.720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$ 295.734.029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$ 328.593.366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$ 13.190.379.240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$ 13.867.208.355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376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7410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CCAFEAE9-AB12-CF4E-8F68-57024DEC5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978" y="-30184"/>
            <a:ext cx="12382338" cy="1297379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92271231-1233-3948-96A7-94954D3A6910}"/>
              </a:ext>
            </a:extLst>
          </p:cNvPr>
          <p:cNvSpPr txBox="1"/>
          <p:nvPr/>
        </p:nvSpPr>
        <p:spPr>
          <a:xfrm>
            <a:off x="5330329" y="1817531"/>
            <a:ext cx="1103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Objetivo</a:t>
            </a:r>
          </a:p>
        </p:txBody>
      </p:sp>
      <p:grpSp>
        <p:nvGrpSpPr>
          <p:cNvPr id="4" name="object 3">
            <a:extLst>
              <a:ext uri="{FF2B5EF4-FFF2-40B4-BE49-F238E27FC236}">
                <a16:creationId xmlns:a16="http://schemas.microsoft.com/office/drawing/2014/main" id="{21E3EE90-2181-F447-8D22-8F4502CB4DF7}"/>
              </a:ext>
            </a:extLst>
          </p:cNvPr>
          <p:cNvGrpSpPr/>
          <p:nvPr/>
        </p:nvGrpSpPr>
        <p:grpSpPr>
          <a:xfrm>
            <a:off x="0" y="1267195"/>
            <a:ext cx="3592284" cy="5590805"/>
            <a:chOff x="106679" y="0"/>
            <a:chExt cx="4706681" cy="1027480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C881B8F5-09E2-FC46-9944-C93D9240F369}"/>
                </a:ext>
              </a:extLst>
            </p:cNvPr>
            <p:cNvSpPr/>
            <p:nvPr/>
          </p:nvSpPr>
          <p:spPr>
            <a:xfrm>
              <a:off x="3249168" y="2342388"/>
              <a:ext cx="730885" cy="323215"/>
            </a:xfrm>
            <a:custGeom>
              <a:avLst/>
              <a:gdLst/>
              <a:ahLst/>
              <a:cxnLst/>
              <a:rect l="l" t="t" r="r" b="b"/>
              <a:pathLst>
                <a:path w="730885" h="323214">
                  <a:moveTo>
                    <a:pt x="625602" y="0"/>
                  </a:moveTo>
                  <a:lnTo>
                    <a:pt x="551815" y="13842"/>
                  </a:lnTo>
                  <a:lnTo>
                    <a:pt x="466852" y="34416"/>
                  </a:lnTo>
                  <a:lnTo>
                    <a:pt x="374649" y="44957"/>
                  </a:lnTo>
                  <a:lnTo>
                    <a:pt x="298704" y="54101"/>
                  </a:lnTo>
                  <a:lnTo>
                    <a:pt x="212852" y="78993"/>
                  </a:lnTo>
                  <a:lnTo>
                    <a:pt x="128651" y="115950"/>
                  </a:lnTo>
                  <a:lnTo>
                    <a:pt x="57531" y="160908"/>
                  </a:lnTo>
                  <a:lnTo>
                    <a:pt x="0" y="259968"/>
                  </a:lnTo>
                  <a:lnTo>
                    <a:pt x="36448" y="306323"/>
                  </a:lnTo>
                  <a:lnTo>
                    <a:pt x="101727" y="319023"/>
                  </a:lnTo>
                  <a:lnTo>
                    <a:pt x="318516" y="307975"/>
                  </a:lnTo>
                  <a:lnTo>
                    <a:pt x="426339" y="317753"/>
                  </a:lnTo>
                  <a:lnTo>
                    <a:pt x="516128" y="322833"/>
                  </a:lnTo>
                  <a:lnTo>
                    <a:pt x="596392" y="298322"/>
                  </a:lnTo>
                  <a:lnTo>
                    <a:pt x="662051" y="251967"/>
                  </a:lnTo>
                  <a:lnTo>
                    <a:pt x="708406" y="191515"/>
                  </a:lnTo>
                  <a:lnTo>
                    <a:pt x="730504" y="124586"/>
                  </a:lnTo>
                  <a:lnTo>
                    <a:pt x="723265" y="58927"/>
                  </a:lnTo>
                  <a:lnTo>
                    <a:pt x="684148" y="9525"/>
                  </a:lnTo>
                  <a:lnTo>
                    <a:pt x="625602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235672A8-B4B3-8448-8D9D-F8E866EB9C7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679" y="0"/>
              <a:ext cx="4465321" cy="10274805"/>
            </a:xfrm>
            <a:prstGeom prst="rect">
              <a:avLst/>
            </a:prstGeom>
          </p:spPr>
        </p:pic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6D9CAC88-E7F2-DA46-A385-FFC232DF8F10}"/>
                </a:ext>
              </a:extLst>
            </p:cNvPr>
            <p:cNvSpPr/>
            <p:nvPr/>
          </p:nvSpPr>
          <p:spPr>
            <a:xfrm>
              <a:off x="3587811" y="0"/>
              <a:ext cx="1225549" cy="10274805"/>
            </a:xfrm>
            <a:custGeom>
              <a:avLst/>
              <a:gdLst/>
              <a:ahLst/>
              <a:cxnLst/>
              <a:rect l="l" t="t" r="r" b="b"/>
              <a:pathLst>
                <a:path w="1225550" h="8832850">
                  <a:moveTo>
                    <a:pt x="1225296" y="0"/>
                  </a:moveTo>
                  <a:lnTo>
                    <a:pt x="0" y="0"/>
                  </a:lnTo>
                  <a:lnTo>
                    <a:pt x="0" y="8832469"/>
                  </a:lnTo>
                  <a:lnTo>
                    <a:pt x="1225296" y="8832469"/>
                  </a:lnTo>
                  <a:lnTo>
                    <a:pt x="1225296" y="0"/>
                  </a:lnTo>
                  <a:close/>
                </a:path>
              </a:pathLst>
            </a:custGeom>
            <a:solidFill>
              <a:srgbClr val="5F7BB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13">
            <a:extLst>
              <a:ext uri="{FF2B5EF4-FFF2-40B4-BE49-F238E27FC236}">
                <a16:creationId xmlns:a16="http://schemas.microsoft.com/office/drawing/2014/main" id="{8847E2B8-16D1-8E44-9B59-ABC8CA5F8214}"/>
              </a:ext>
            </a:extLst>
          </p:cNvPr>
          <p:cNvSpPr txBox="1"/>
          <p:nvPr/>
        </p:nvSpPr>
        <p:spPr>
          <a:xfrm>
            <a:off x="2660696" y="1492893"/>
            <a:ext cx="636200" cy="51394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algn="ctr">
              <a:lnSpc>
                <a:spcPts val="5710"/>
              </a:lnSpc>
            </a:pPr>
            <a:r>
              <a:rPr lang="es-MX" sz="2600" b="1" spc="-20" dirty="0">
                <a:solidFill>
                  <a:srgbClr val="FFFFFF"/>
                </a:solidFill>
                <a:latin typeface="Calibri"/>
                <a:cs typeface="Calibri"/>
              </a:rPr>
              <a:t>Estrategia de Participación Ciudadana</a:t>
            </a:r>
            <a:endParaRPr sz="2600" dirty="0">
              <a:latin typeface="Calibri"/>
              <a:cs typeface="Calibri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893F27C4-AAF3-B34D-A1F4-9CD4A1CCBC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1819500"/>
              </p:ext>
            </p:extLst>
          </p:nvPr>
        </p:nvGraphicFramePr>
        <p:xfrm>
          <a:off x="3540953" y="436777"/>
          <a:ext cx="8025920" cy="5108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B9A0DEAB-2168-654B-B923-2BCE61FF2023}"/>
              </a:ext>
            </a:extLst>
          </p:cNvPr>
          <p:cNvSpPr/>
          <p:nvPr/>
        </p:nvSpPr>
        <p:spPr>
          <a:xfrm>
            <a:off x="3850748" y="5545079"/>
            <a:ext cx="787882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400" dirty="0">
                <a:latin typeface="Calibri" panose="020F0502020204030204" pitchFamily="34" charset="0"/>
                <a:ea typeface="Calibri" panose="020F0502020204030204" pitchFamily="34" charset="0"/>
              </a:rPr>
              <a:t>La administración municipal de San José de Cúcuta, en atención a la </a:t>
            </a:r>
            <a:r>
              <a:rPr lang="es-CO" sz="1400" b="1" u="sng" dirty="0">
                <a:latin typeface="Calibri" panose="020F0502020204030204" pitchFamily="34" charset="0"/>
                <a:ea typeface="Calibri" panose="020F0502020204030204" pitchFamily="34" charset="0"/>
              </a:rPr>
              <a:t>emergencia sanitaria del COVID-19</a:t>
            </a:r>
            <a:r>
              <a:rPr lang="es-CO" sz="1400" dirty="0">
                <a:latin typeface="Calibri" panose="020F0502020204030204" pitchFamily="34" charset="0"/>
                <a:ea typeface="Calibri" panose="020F0502020204030204" pitchFamily="34" charset="0"/>
              </a:rPr>
              <a:t>, mapeo como actores claves para la toma de decisiones públicas a los </a:t>
            </a:r>
            <a:r>
              <a:rPr lang="es-CO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Consejeros Municipales de Participación Ciudadana creados a partir de la ley 1757 del 2015</a:t>
            </a:r>
            <a:r>
              <a:rPr lang="es-CO" sz="1400" dirty="0">
                <a:latin typeface="Calibri" panose="020F0502020204030204" pitchFamily="34" charset="0"/>
                <a:ea typeface="Calibri" panose="020F0502020204030204" pitchFamily="34" charset="0"/>
              </a:rPr>
              <a:t>, toda vez que está conformado por una pluralidad de sectores territoriales y que en el ejercicio de sus funciones, pueden ser consultados para la adopción de planes, programas o políticas institucionales. </a:t>
            </a:r>
          </a:p>
        </p:txBody>
      </p:sp>
    </p:spTree>
    <p:extLst>
      <p:ext uri="{BB962C8B-B14F-4D97-AF65-F5344CB8AC3E}">
        <p14:creationId xmlns:p14="http://schemas.microsoft.com/office/powerpoint/2010/main" val="29090005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1908</Words>
  <Application>Microsoft Office PowerPoint</Application>
  <PresentationFormat>Panorámica</PresentationFormat>
  <Paragraphs>323</Paragraphs>
  <Slides>21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Arial</vt:lpstr>
      <vt:lpstr>Arial Narrow</vt:lpstr>
      <vt:lpstr>ArialMT</vt:lpstr>
      <vt:lpstr>Calibri</vt:lpstr>
      <vt:lpstr>Calibri Light</vt:lpstr>
      <vt:lpstr>Calibri-Bold</vt:lpstr>
      <vt:lpstr>PlutoW01-Italic</vt:lpstr>
      <vt:lpstr>Trebuchet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10 diferencias</vt:lpstr>
      <vt:lpstr>Presentación de PowerPoint</vt:lpstr>
      <vt:lpstr>Diálogo Ciudadano</vt:lpstr>
      <vt:lpstr>Diálogo Ciudadano</vt:lpstr>
      <vt:lpstr>Presentación de PowerPoint</vt:lpstr>
      <vt:lpstr>Menú de Actividades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Catalina Camargo Pardo</dc:creator>
  <cp:lastModifiedBy>ROBINSON MELO ROJAS</cp:lastModifiedBy>
  <cp:revision>66</cp:revision>
  <dcterms:created xsi:type="dcterms:W3CDTF">2021-04-26T20:59:44Z</dcterms:created>
  <dcterms:modified xsi:type="dcterms:W3CDTF">2021-06-08T19:46:25Z</dcterms:modified>
</cp:coreProperties>
</file>