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56" r:id="rId4"/>
    <p:sldId id="268" r:id="rId5"/>
    <p:sldId id="263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0E8-3CA8-2B46-B5E3-503F0ED7E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B2E11-95D7-5847-8915-4DF4FD0D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0253C-AC85-CD4D-B70A-AB568A2F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6F0B5-4350-1944-A5A0-A7339272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A3A9-DA4C-644E-80B3-097EC3D9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30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7A286-796B-1947-9188-426AD5C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EB56CD-335C-8C4E-82B9-C4C846F1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74CB6-F807-084A-AB62-C3DE5FDC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1B22A-F4E0-C641-A22A-A9D6749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5D483-48BC-234B-B6EF-D3BECCCC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4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4BC148-526E-224A-86F7-A3D1E49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D43BF-177C-FB46-9107-BC6A612C9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EF1EB-E61B-9C4A-86D8-C820A2E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6A630F-F4F7-244D-8C6E-67782D9F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7F911E-50DD-4841-9811-2085FB4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9E620-E8F4-364A-A212-5F8B712B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347EB-1AB9-4B42-B230-A7053D2D5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EC903E-FDEE-E44D-8177-321C7BE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A6A49-13C7-1449-967F-4F63CFFB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472DD-E759-F041-8863-A6D01C32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936F-7EED-5548-8F3B-AD4960F5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36823-56DC-7342-8BCF-42D07F43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F14E6-2116-084C-9252-CE6153F1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5CBCC-34E4-AC44-B5E7-1F9DD6EE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E48351-8BD5-DE44-B194-1625FA0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82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2B063-2F64-5D4E-B6E8-A5807EE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8B30A-6890-2F47-AE03-9EE87A5A9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CC793-BA5C-7A48-AD06-A168FDC83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6E4CA-396E-3448-B2B5-2B7428F7A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E6D22-38D7-4444-9E6B-D0E42F0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D100A4-91A4-A549-B19B-1309E48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95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40312-D727-7340-9CFE-7F48BD7B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58A5-C637-E24B-A447-6BC88EF1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807434-A682-274E-BF12-668765FC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E33E20-619A-C340-97E4-8710EAF74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EA5969-4A86-5E4E-9E3F-D4250D6F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5DEAA-DBE8-AF4E-B99E-1839D56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9A0E78-CF8A-6348-9414-2E066382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4E25B-18A0-1145-A1FA-F01858E0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C70A-8660-1D4A-9A10-269D081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13074-97A1-DC41-9840-2E94134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FB5B28-4098-D74F-95D1-5D35765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9E61C4-708E-7A44-AB95-881AAE8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527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73354E-BC99-9A41-A029-1822E706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7D4A84-02F9-4A48-8262-B6B6E6F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BC793E-2EF8-A64C-9F18-4A115D6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77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EE9DB-5616-AA41-A339-A588A5D1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83200-61E7-2E40-B78D-E23477A5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4C813-B0E9-7842-8F36-412E912B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1CD1CB-02A7-E140-88B5-E92587D8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E5D175-CAF6-644C-9AB1-37A17765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2839B-ABC4-EE4D-8541-19A9038A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63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B2A4-4D9E-0345-8966-1939C559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FB1C5-7DE9-034A-B916-098DA7CC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DF4BC-9881-924F-A0A0-5D221F73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D420D9-605F-324D-A592-31D6E975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E6ED77-EA61-D049-A15D-645400A3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A2AD5-6E99-664E-861F-DF371B21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69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5A5E10-5CE4-EC4C-9F53-A9E871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407F3E-6744-8640-8EEC-525DF67C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49B4D-0CAA-9841-9B3C-19F378423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2C5A9-54EC-CD40-862B-04FCB73CDDD8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01BCF-08F4-444B-BDE2-9A69EB5E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A5B02-E89F-AD40-AB25-85D4F6059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7E5-B55A-C942-B2E9-915FB97C4C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2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A1AC3B-A1F5-7345-AE87-87FF8BE4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853" y="-200465"/>
            <a:ext cx="12407705" cy="72589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A6CFD3-86F4-FE40-8C09-5CFF97E9097B}"/>
              </a:ext>
            </a:extLst>
          </p:cNvPr>
          <p:cNvSpPr txBox="1"/>
          <p:nvPr/>
        </p:nvSpPr>
        <p:spPr>
          <a:xfrm>
            <a:off x="4115028" y="5187169"/>
            <a:ext cx="402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Bebas Kai" pitchFamily="82" charset="77"/>
              </a:rPr>
              <a:t>JORGE MAYID GENE BELTRÁN</a:t>
            </a:r>
          </a:p>
          <a:p>
            <a:pPr algn="ctr"/>
            <a:r>
              <a:rPr lang="es-ES" dirty="0">
                <a:latin typeface="+mj-lt"/>
              </a:rPr>
              <a:t>SECRETARÍA DE TRANSITO Y TRANSPORTE</a:t>
            </a:r>
            <a:endParaRPr lang="es-CO" dirty="0"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25C3D0-B2A3-CC42-B833-4848ABE2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65" y="2895794"/>
            <a:ext cx="3358202" cy="10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6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16333" y="1589542"/>
            <a:ext cx="4412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Zonas urbanas de cruces viales e infraestructura vial inseguros que presentan altos índices de siniestralidad vial en la ciudad de San José de Cúcuta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561822" y="3289712"/>
            <a:ext cx="2550044" cy="124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PROYECTO MEJORAMIENTO DE LA VIALIDAD LOCAL EN LOS SECTORES ESCOLARES  DEL MUNICIPIO DE SAN JOSE DE CÚCUTA – NORTE DE SANTANDER</a:t>
            </a:r>
            <a:endParaRPr lang="es-CO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772564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PROBLEMA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603836"/>
            <a:ext cx="149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IMPACTO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90334" y="5624137"/>
            <a:ext cx="123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PARTICIPANTES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399187" y="3124779"/>
            <a:ext cx="45155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Este proyecto busca iniciar el planteamiento de soluciones reales mediante la implementación de intersecciones seguros para incentivar en la ciudadanía un ambiente de movilidad didáctico y seguro respetando la integridad de todos los actores de la movilidad.</a:t>
            </a:r>
            <a:endParaRPr lang="es-CO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616333" y="5448493"/>
            <a:ext cx="4787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Actores: </a:t>
            </a:r>
            <a:r>
              <a:rPr lang="es-CO" sz="1400" dirty="0"/>
              <a:t>Alcaldía de Cúcuta (Secretaria de Transito y Transporte)</a:t>
            </a:r>
          </a:p>
          <a:p>
            <a:pPr algn="just"/>
            <a:r>
              <a:rPr lang="es-CO" sz="1400" b="1" dirty="0"/>
              <a:t>Población beneficiada: </a:t>
            </a:r>
            <a:r>
              <a:rPr lang="es-CO" sz="1400" dirty="0"/>
              <a:t>beneficiadas</a:t>
            </a:r>
          </a:p>
          <a:p>
            <a:pPr algn="just"/>
            <a:r>
              <a:rPr lang="es-CO" sz="1400" b="1" dirty="0"/>
              <a:t>Tiempo estimado: </a:t>
            </a:r>
            <a:r>
              <a:rPr lang="es-CO" sz="1400" dirty="0"/>
              <a:t>4 Meses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5A9F519-AF98-F040-8612-E8C7217C0374}"/>
              </a:ext>
            </a:extLst>
          </p:cNvPr>
          <p:cNvSpPr txBox="1"/>
          <p:nvPr/>
        </p:nvSpPr>
        <p:spPr>
          <a:xfrm>
            <a:off x="788160" y="5874983"/>
            <a:ext cx="40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+mj-lt"/>
              </a:rPr>
              <a:t>Secretaría de Transito y Transporte</a:t>
            </a:r>
          </a:p>
        </p:txBody>
      </p:sp>
    </p:spTree>
    <p:extLst>
      <p:ext uri="{BB962C8B-B14F-4D97-AF65-F5344CB8AC3E}">
        <p14:creationId xmlns:p14="http://schemas.microsoft.com/office/powerpoint/2010/main" val="234151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2962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218C2C9-E1E6-8D46-8C44-51A6799FD91B}"/>
              </a:ext>
            </a:extLst>
          </p:cNvPr>
          <p:cNvSpPr txBox="1"/>
          <p:nvPr/>
        </p:nvSpPr>
        <p:spPr>
          <a:xfrm>
            <a:off x="6616333" y="994690"/>
            <a:ext cx="4412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Cruces viales: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dirty="0"/>
              <a:t>COLEGIO MERCEDES ABREGO.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dirty="0"/>
              <a:t>COLEGIO NORMAL SUPERIOR MARÍA AUXILIADORA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dirty="0"/>
              <a:t>COLEGIO INSTITUTO NACIONAL DE ENSEÑANZA MEDIA DIVERSIFICADA INEM JOSE EUSEBIO CARO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400" dirty="0"/>
              <a:t>EL COLEGIO MUNICIPAL MARÍA CONCEPCIÓN LOPERENA.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EADAD94-6BFF-5841-A8E0-5321420BD1B5}"/>
              </a:ext>
            </a:extLst>
          </p:cNvPr>
          <p:cNvSpPr txBox="1"/>
          <p:nvPr/>
        </p:nvSpPr>
        <p:spPr>
          <a:xfrm>
            <a:off x="1561822" y="3289712"/>
            <a:ext cx="2550044" cy="124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PROYECTO MEJORAMIENTO DE LA VIALIDAD LOCAL EN LOS SECTORES ESCOLARES  DEL MUNICIPIO DE SAN JOSE DE CÚCUTA – NORTE DE SANTANDER</a:t>
            </a:r>
            <a:endParaRPr lang="es-CO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2271231-1233-3948-96A7-94954D3A6910}"/>
              </a:ext>
            </a:extLst>
          </p:cNvPr>
          <p:cNvSpPr txBox="1"/>
          <p:nvPr/>
        </p:nvSpPr>
        <p:spPr>
          <a:xfrm>
            <a:off x="5330329" y="1817531"/>
            <a:ext cx="1103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sectores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5907294-5139-D24C-9597-4F06A8D5D714}"/>
              </a:ext>
            </a:extLst>
          </p:cNvPr>
          <p:cNvSpPr txBox="1"/>
          <p:nvPr/>
        </p:nvSpPr>
        <p:spPr>
          <a:xfrm>
            <a:off x="5964038" y="3468001"/>
            <a:ext cx="149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Alternativa de Solución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E5DF4D7-A3BB-0E48-AAEE-DF5BB1D64886}"/>
              </a:ext>
            </a:extLst>
          </p:cNvPr>
          <p:cNvSpPr txBox="1"/>
          <p:nvPr/>
        </p:nvSpPr>
        <p:spPr>
          <a:xfrm>
            <a:off x="5292966" y="5684831"/>
            <a:ext cx="123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I</a:t>
            </a:r>
            <a:r>
              <a:rPr lang="es-CO" sz="1400" dirty="0">
                <a:solidFill>
                  <a:schemeClr val="bg1"/>
                </a:solidFill>
              </a:rPr>
              <a:t>inversión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9380F67-29D5-D940-86D8-39A72C3B2E35}"/>
              </a:ext>
            </a:extLst>
          </p:cNvPr>
          <p:cNvSpPr txBox="1"/>
          <p:nvPr/>
        </p:nvSpPr>
        <p:spPr>
          <a:xfrm>
            <a:off x="7399187" y="3093894"/>
            <a:ext cx="4515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La implementación de todo un sistema de demarcación e inversión en infraestructura vial de cruces viales seguros desde su diseño previo, estudio de necesidades y posterior ejecución mediante señales verticales, horizontales y reductores de velocidad, es una estratégicas permitirá mejorar el tráfico en la ciudad</a:t>
            </a:r>
            <a:endParaRPr lang="es-CO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1AFFF7-7C03-A24D-B330-63BBBA7AC613}"/>
              </a:ext>
            </a:extLst>
          </p:cNvPr>
          <p:cNvSpPr txBox="1"/>
          <p:nvPr/>
        </p:nvSpPr>
        <p:spPr>
          <a:xfrm>
            <a:off x="6616333" y="5709421"/>
            <a:ext cx="478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/>
              <a:t>Fuente Financiación: </a:t>
            </a:r>
            <a:r>
              <a:rPr lang="es-CO" sz="1400" dirty="0"/>
              <a:t>Regalías – Sector Transporte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5A9F519-AF98-F040-8612-E8C7217C0374}"/>
              </a:ext>
            </a:extLst>
          </p:cNvPr>
          <p:cNvSpPr txBox="1"/>
          <p:nvPr/>
        </p:nvSpPr>
        <p:spPr>
          <a:xfrm>
            <a:off x="788161" y="5874983"/>
            <a:ext cx="40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+mj-lt"/>
              </a:rPr>
              <a:t>Secretaría de Transito y Transporte</a:t>
            </a:r>
          </a:p>
        </p:txBody>
      </p:sp>
    </p:spTree>
    <p:extLst>
      <p:ext uri="{BB962C8B-B14F-4D97-AF65-F5344CB8AC3E}">
        <p14:creationId xmlns:p14="http://schemas.microsoft.com/office/powerpoint/2010/main" val="200572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28E54F-84A1-EC4E-835D-6AE99E80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93627" y="88418"/>
            <a:ext cx="7910111" cy="63103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CAFEAE9-AB12-CF4E-8F68-57024DEC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69" y="-30184"/>
            <a:ext cx="12382338" cy="129737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5A9F519-AF98-F040-8612-E8C7217C0374}"/>
              </a:ext>
            </a:extLst>
          </p:cNvPr>
          <p:cNvSpPr txBox="1"/>
          <p:nvPr/>
        </p:nvSpPr>
        <p:spPr>
          <a:xfrm>
            <a:off x="788161" y="5874983"/>
            <a:ext cx="409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+mj-lt"/>
              </a:rPr>
              <a:t>Secretaría de Transito y Transporte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C0540A-32E3-415C-A5B5-BF77E7346F36}"/>
              </a:ext>
            </a:extLst>
          </p:cNvPr>
          <p:cNvSpPr txBox="1"/>
          <p:nvPr/>
        </p:nvSpPr>
        <p:spPr>
          <a:xfrm>
            <a:off x="6973660" y="1267195"/>
            <a:ext cx="2550044" cy="4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100" b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COSTOS DEL PROYECTO DE INVERSIÓN</a:t>
            </a:r>
            <a:endParaRPr lang="es-CO" sz="1100" u="sng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FC16EED-D70E-4769-86DA-719F259A1C6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15037" r="22480" b="5807"/>
          <a:stretch/>
        </p:blipFill>
        <p:spPr bwMode="auto">
          <a:xfrm>
            <a:off x="7208386" y="1669023"/>
            <a:ext cx="2080591" cy="1554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B6B6FE-20B9-44AF-BA60-BB6A818BCA0F}"/>
              </a:ext>
            </a:extLst>
          </p:cNvPr>
          <p:cNvSpPr txBox="1"/>
          <p:nvPr/>
        </p:nvSpPr>
        <p:spPr>
          <a:xfrm>
            <a:off x="5870139" y="4931791"/>
            <a:ext cx="110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SECTOR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62D03A-00EE-44B5-8A22-8B90F87E1BBC}"/>
              </a:ext>
            </a:extLst>
          </p:cNvPr>
          <p:cNvSpPr txBox="1"/>
          <p:nvPr/>
        </p:nvSpPr>
        <p:spPr>
          <a:xfrm>
            <a:off x="7864591" y="5628762"/>
            <a:ext cx="110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PLANOS Y CANTIDADES DE OBRAS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0186C4-4383-4CA9-8C2F-A8D095E2A15B}"/>
              </a:ext>
            </a:extLst>
          </p:cNvPr>
          <p:cNvSpPr txBox="1"/>
          <p:nvPr/>
        </p:nvSpPr>
        <p:spPr>
          <a:xfrm>
            <a:off x="9686765" y="4912814"/>
            <a:ext cx="110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CO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URACIÓN</a:t>
            </a:r>
            <a:r>
              <a:rPr lang="es-C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TIEMPO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50336EC-30C6-4800-8FDD-9F0FD1CE1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9989"/>
              </p:ext>
            </p:extLst>
          </p:nvPr>
        </p:nvGraphicFramePr>
        <p:xfrm>
          <a:off x="259978" y="1464544"/>
          <a:ext cx="5173414" cy="420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707">
                  <a:extLst>
                    <a:ext uri="{9D8B030D-6E8A-4147-A177-3AD203B41FA5}">
                      <a16:colId xmlns:a16="http://schemas.microsoft.com/office/drawing/2014/main" val="3427953689"/>
                    </a:ext>
                  </a:extLst>
                </a:gridCol>
                <a:gridCol w="2586707">
                  <a:extLst>
                    <a:ext uri="{9D8B030D-6E8A-4147-A177-3AD203B41FA5}">
                      <a16:colId xmlns:a16="http://schemas.microsoft.com/office/drawing/2014/main" val="8789459"/>
                    </a:ext>
                  </a:extLst>
                </a:gridCol>
              </a:tblGrid>
              <a:tr h="716692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latin typeface="Arial Narrow" panose="020B0606020202030204" pitchFamily="34" charset="0"/>
                        </a:rPr>
                        <a:t>SECTORES A INTERVENIR</a:t>
                      </a:r>
                    </a:p>
                    <a:p>
                      <a:pPr algn="ctr"/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VALOR DEL PROYECTO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25297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Narrow" panose="020B0606020202030204" pitchFamily="34" charset="0"/>
                        </a:rPr>
                        <a:t>COLEGIO MERCEDES ABREGO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$ 119.659.665,00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12798"/>
                  </a:ext>
                </a:extLst>
              </a:tr>
              <a:tr h="395989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Arial Narrow" panose="020B0606020202030204" pitchFamily="34" charset="0"/>
                        </a:rPr>
                        <a:t>COLEGIO NORMAL SUPERIOR MARÍA AUXILIADORA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$ 167.470.494,00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90107"/>
                  </a:ext>
                </a:extLst>
              </a:tr>
              <a:tr h="522960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>
                          <a:latin typeface="Arial Narrow" panose="020B0606020202030204" pitchFamily="34" charset="0"/>
                        </a:rPr>
                        <a:t>COLEGIO INSTITUTO NACIONAL DE ENSEÑANZA MEDIA DIVERSIFICADA INEM JOSE EUSEBIO CARO </a:t>
                      </a:r>
                    </a:p>
                    <a:p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Arial Narrow" panose="020B0606020202030204" pitchFamily="34" charset="0"/>
                      </a:endParaRPr>
                    </a:p>
                    <a:p>
                      <a:endParaRPr lang="es-CO" sz="1400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$ 123.523.713,00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531235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Arial Narrow" panose="020B0606020202030204" pitchFamily="34" charset="0"/>
                        </a:rPr>
                        <a:t>EL COLEGIO MUNICIPAL MARÍA CONCEPCIÓN LOPERENA.</a:t>
                      </a:r>
                    </a:p>
                    <a:p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$ 114.506.161,00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91330"/>
                  </a:ext>
                </a:extLst>
              </a:tr>
              <a:tr h="716692">
                <a:tc>
                  <a:txBody>
                    <a:bodyPr/>
                    <a:lstStyle/>
                    <a:p>
                      <a:endParaRPr lang="es-ES" sz="14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s-CO" sz="1400" b="1" dirty="0">
                          <a:latin typeface="Arial Narrow" panose="020B0606020202030204" pitchFamily="34" charset="0"/>
                        </a:rPr>
                        <a:t>Costo Total del Proyecto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400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s-CO" sz="1400" dirty="0">
                          <a:latin typeface="Arial Narrow" panose="020B0606020202030204" pitchFamily="34" charset="0"/>
                        </a:rPr>
                        <a:t>$ 525.160.033,00</a:t>
                      </a:r>
                    </a:p>
                    <a:p>
                      <a:pPr algn="r"/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430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1670E5-4305-CC4D-A8E2-029889EA7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5" y="1540676"/>
            <a:ext cx="5795944" cy="44760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E839E4-C388-0543-AC91-6DEC5502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7"/>
            <a:ext cx="12382338" cy="12973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3EA2D9-E699-3042-A826-3522A3ECCE99}"/>
              </a:ext>
            </a:extLst>
          </p:cNvPr>
          <p:cNvSpPr txBox="1"/>
          <p:nvPr/>
        </p:nvSpPr>
        <p:spPr>
          <a:xfrm>
            <a:off x="7139049" y="5585864"/>
            <a:ext cx="373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Fuentes: </a:t>
            </a:r>
            <a:r>
              <a:rPr lang="es-CO" sz="1600" dirty="0"/>
              <a:t>Regalías</a:t>
            </a:r>
          </a:p>
          <a:p>
            <a:pPr algn="just"/>
            <a:r>
              <a:rPr lang="es-CO" sz="1600" b="1" dirty="0"/>
              <a:t>Sector: </a:t>
            </a:r>
            <a:r>
              <a:rPr lang="es-CO" sz="1600" dirty="0"/>
              <a:t>Transporte</a:t>
            </a:r>
          </a:p>
          <a:p>
            <a:pPr algn="just"/>
            <a:r>
              <a:rPr lang="es-CO" sz="1600" b="1" dirty="0"/>
              <a:t>Fase: </a:t>
            </a:r>
            <a:r>
              <a:rPr lang="es-CO" sz="1600" dirty="0"/>
              <a:t>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2D7902-9D44-9D4B-A562-A20F292EA9FE}"/>
              </a:ext>
            </a:extLst>
          </p:cNvPr>
          <p:cNvSpPr txBox="1"/>
          <p:nvPr/>
        </p:nvSpPr>
        <p:spPr>
          <a:xfrm>
            <a:off x="4618927" y="2503840"/>
            <a:ext cx="225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Programa: </a:t>
            </a:r>
            <a:r>
              <a:rPr lang="es-ES" sz="1600" dirty="0"/>
              <a:t>Cúcuta se mueve inteligente, segura, sostenible y eficientemente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43060-AD0F-D147-8BCF-1C53242C3401}"/>
              </a:ext>
            </a:extLst>
          </p:cNvPr>
          <p:cNvSpPr txBox="1"/>
          <p:nvPr/>
        </p:nvSpPr>
        <p:spPr>
          <a:xfrm>
            <a:off x="63058" y="5585863"/>
            <a:ext cx="311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Componente: </a:t>
            </a:r>
            <a:r>
              <a:rPr lang="es-ES" sz="1600" dirty="0"/>
              <a:t>Infraestructura Vial, Transporte y Movilidad Sostenible e Inteligente</a:t>
            </a:r>
            <a:endParaRPr lang="es-CO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9C003C-B24D-4743-AC53-7E275E1ABED2}"/>
              </a:ext>
            </a:extLst>
          </p:cNvPr>
          <p:cNvSpPr txBox="1"/>
          <p:nvPr/>
        </p:nvSpPr>
        <p:spPr>
          <a:xfrm>
            <a:off x="3379369" y="4605554"/>
            <a:ext cx="247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Línea estratégica: </a:t>
            </a:r>
            <a:r>
              <a:rPr lang="es-ES" sz="1600" dirty="0"/>
              <a:t>Territorio Sostenible y Hábitat Saludable para Todos</a:t>
            </a: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6375C6-C5FB-AC4A-94CB-F5400295D70C}"/>
              </a:ext>
            </a:extLst>
          </p:cNvPr>
          <p:cNvSpPr txBox="1"/>
          <p:nvPr/>
        </p:nvSpPr>
        <p:spPr>
          <a:xfrm>
            <a:off x="977458" y="2213244"/>
            <a:ext cx="149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Articulación PDM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E83C42-5D95-4441-A73E-CC74E1B3791C}"/>
              </a:ext>
            </a:extLst>
          </p:cNvPr>
          <p:cNvSpPr txBox="1"/>
          <p:nvPr/>
        </p:nvSpPr>
        <p:spPr>
          <a:xfrm>
            <a:off x="7054720" y="4491961"/>
            <a:ext cx="42706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100" b="1" dirty="0"/>
          </a:p>
          <a:p>
            <a:endParaRPr lang="es-CO" sz="1100" b="1" dirty="0"/>
          </a:p>
          <a:p>
            <a:endParaRPr lang="es-CO" sz="1100" b="1" dirty="0"/>
          </a:p>
          <a:p>
            <a:endParaRPr lang="es-CO" sz="1100" b="1" dirty="0"/>
          </a:p>
          <a:p>
            <a:r>
              <a:rPr lang="es-CO" sz="1100" b="1" dirty="0"/>
              <a:t>Imagen 1. </a:t>
            </a:r>
            <a:r>
              <a:rPr lang="es-CO" sz="1100" dirty="0"/>
              <a:t>Planos Intervenciones.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A052504-270A-4337-A458-06331DB23E2B}"/>
              </a:ext>
            </a:extLst>
          </p:cNvPr>
          <p:cNvGrpSpPr/>
          <p:nvPr/>
        </p:nvGrpSpPr>
        <p:grpSpPr>
          <a:xfrm>
            <a:off x="7296843" y="1675743"/>
            <a:ext cx="4699442" cy="3336357"/>
            <a:chOff x="0" y="0"/>
            <a:chExt cx="5676900" cy="411289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7736A99-1F8C-42DF-B357-4D71F8F2F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4" t="15320" r="21522" b="6091"/>
            <a:stretch/>
          </p:blipFill>
          <p:spPr bwMode="auto">
            <a:xfrm>
              <a:off x="19050" y="9525"/>
              <a:ext cx="2724150" cy="1939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6EBBBE1-1098-4246-A645-7A9F06DCB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2" t="15037" r="22480" b="5807"/>
            <a:stretch/>
          </p:blipFill>
          <p:spPr bwMode="auto">
            <a:xfrm>
              <a:off x="2933700" y="0"/>
              <a:ext cx="2743200" cy="1949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4BAD252-1201-4057-BD77-1D072E5F5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3" t="15320" r="22000" b="5807"/>
            <a:stretch/>
          </p:blipFill>
          <p:spPr bwMode="auto">
            <a:xfrm>
              <a:off x="0" y="2143125"/>
              <a:ext cx="2752725" cy="19697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AD1DC92B-726A-4AFF-A8B8-393F414B54D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15604" r="22480" b="5523"/>
          <a:stretch/>
        </p:blipFill>
        <p:spPr bwMode="auto">
          <a:xfrm>
            <a:off x="9777544" y="3429000"/>
            <a:ext cx="2270870" cy="1597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044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357</Words>
  <Application>Microsoft Office PowerPoint</Application>
  <PresentationFormat>Panorámica</PresentationFormat>
  <Paragraphs>59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Bebas Kai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Catalina Camargo Pardo</dc:creator>
  <cp:lastModifiedBy>ROBINSON MELO ROJAS</cp:lastModifiedBy>
  <cp:revision>46</cp:revision>
  <dcterms:created xsi:type="dcterms:W3CDTF">2021-04-26T20:59:44Z</dcterms:created>
  <dcterms:modified xsi:type="dcterms:W3CDTF">2021-06-08T05:47:26Z</dcterms:modified>
</cp:coreProperties>
</file>