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9" r:id="rId3"/>
    <p:sldId id="270" r:id="rId4"/>
    <p:sldId id="273" r:id="rId5"/>
    <p:sldId id="274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8"/>
    <p:restoredTop sz="96281"/>
  </p:normalViewPr>
  <p:slideViewPr>
    <p:cSldViewPr snapToGrid="0" snapToObjects="1">
      <p:cViewPr varScale="1">
        <p:scale>
          <a:sx n="74" d="100"/>
          <a:sy n="74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CF9C0E8-3CA8-2B46-B5E3-503F0ED7E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612B2E11-95D7-5847-8915-4DF4FD0DDD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510253C-AC85-CD4D-B70A-AB568A2F3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05/06/2021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2C6F0B5-4350-1944-A5A0-A73392722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97CA3A9-DA4C-644E-80B3-097EC3D9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7305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A27A286-796B-1947-9188-426AD5CD7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4DEB56CD-335C-8C4E-82B9-C4C846F1E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4374CB6-F807-084A-AB62-C3DE5FDCE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05/06/2021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F61B22A-F4E0-C641-A22A-A9D6749A1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6A5D483-48BC-234B-B6EF-D3BECCCC4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7457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E54BC148-526E-224A-86F7-A3D1E49441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A0AD43BF-177C-FB46-9107-BC6A612C9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D6EF1EB-E61B-9C4A-86D8-C820A2EB2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05/06/2021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F6A630F-F4F7-244D-8C6E-67782D9F1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B7F911E-50DD-4841-9811-2085FB4ED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9329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CF9E620-E8F4-364A-A212-5F8B712B0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4D347EB-1AB9-4B42-B230-A7053D2D5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5EC903E-FDEE-E44D-8177-321C7BEA5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05/06/2021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E5A6A49-13C7-1449-967F-4F63CFFB7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68472DD-E759-F041-8863-A6D01C32B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8317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D94936F-7EED-5548-8F3B-AD4960F5D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AC36823-56DC-7342-8BCF-42D07F43B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02F14E6-2116-084C-9252-CE6153F1B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05/06/2021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085CBCC-34E4-AC44-B5E7-1F9DD6EE6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6E48351-8BD5-DE44-B194-1625FA0A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8242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B52B063-2F64-5D4E-B6E8-A5807EEA1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3E8B30A-6890-2F47-AE03-9EE87A5A93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CA3CC793-BA5C-7A48-AD06-A168FDC83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1D06E4CA-396E-3448-B2B5-2B7428F7A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05/06/2021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13E6D22-38D7-4444-9E6B-D0E42F084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DD100A4-91A4-A549-B19B-1309E48F0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9584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3C40312-D727-7340-9CFE-7F48BD7BB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457B58A5-C637-E24B-A447-6BC88EF19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67807434-A682-274E-BF12-668765FC6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1AE33E20-619A-C340-97E4-8710EAF744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32EA5969-4A86-5E4E-9E3F-D4250D6FCC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15A5DEAA-DBE8-AF4E-B99E-1839D5608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05/06/2021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F49A0E78-CF8A-6348-9414-2E066382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8EB4E25B-18A0-1145-A1FA-F01858E0E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676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85FC70A-8660-1D4A-9A10-269D08132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B013074-97A1-DC41-9840-2E9413497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05/06/2021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1AFB5B28-4098-D74F-95D1-5D3576552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809E61C4-708E-7A44-AB95-881AAE8EB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85272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C073354E-BC99-9A41-A029-1822E7066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05/06/2021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527D4A84-02F9-4A48-8262-B6B6E6FBD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E8BC793E-2EF8-A64C-9F18-4A115D69C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9778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20EE9DB-5616-AA41-A339-A588A5D10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1483200-61E7-2E40-B78D-E23477A5C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7294C813-B0E9-7842-8F36-412E912B6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261CD1CB-02A7-E140-88B5-E92587D8E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05/06/2021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A0E5D175-CAF6-644C-9AB1-37A177654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B272839B-ABC4-EE4D-8541-19A9038A9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4637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F5FB2A4-4D9E-0345-8966-1939C559E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8DFFB1C5-7DE9-034A-B916-098DA7CC18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538DF4BC-9881-924F-A0A0-5D221F73C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03D420D9-605F-324D-A592-31D6E9753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05/06/2021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E6E6ED77-EA61-D049-A15D-645400A3D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03A2AD5-6E99-664E-861F-DF371B21E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8697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525A5E10-5CE4-EC4C-9F53-A9E87177C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E3407F3E-6744-8640-8EEC-525DF67C6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5549B4D-0CAA-9841-9B3C-19F3784236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2C5A9-54EC-CD40-862B-04FCB73CDDD8}" type="datetimeFigureOut">
              <a:rPr lang="es-CO" smtClean="0"/>
              <a:t>05/06/2021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B001BCF-08F4-444B-BDE2-9A69EB5EC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D6A5B02-E89F-AD40-AB25-85D4F6059A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029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27A1AC3B-A1F5-7345-AE87-87FF8BE47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853" y="-200465"/>
            <a:ext cx="12407705" cy="725893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B3A6CFD3-86F4-FE40-8C09-5CFF97E9097B}"/>
              </a:ext>
            </a:extLst>
          </p:cNvPr>
          <p:cNvSpPr txBox="1"/>
          <p:nvPr/>
        </p:nvSpPr>
        <p:spPr>
          <a:xfrm>
            <a:off x="4404214" y="5187169"/>
            <a:ext cx="3445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b="1" dirty="0" smtClean="0">
                <a:latin typeface="Bebas Kai" pitchFamily="82" charset="77"/>
              </a:rPr>
              <a:t>ELIANA CONSTANZA MEDINA PABUENCE </a:t>
            </a:r>
            <a:endParaRPr lang="es-CO" b="1" dirty="0">
              <a:latin typeface="Bebas Kai" pitchFamily="82" charset="77"/>
            </a:endParaRPr>
          </a:p>
          <a:p>
            <a:pPr algn="ctr"/>
            <a:r>
              <a:rPr lang="es-CO" dirty="0" smtClean="0">
                <a:latin typeface="+mj-lt"/>
              </a:rPr>
              <a:t>SECRETARÍA DE INFRAESTRUCTURA</a:t>
            </a:r>
            <a:endParaRPr lang="es-CO" dirty="0">
              <a:latin typeface="+mj-l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9F25C3D0-B2A3-CC42-B833-4848ABE20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665" y="2895794"/>
            <a:ext cx="3358202" cy="106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63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CCAFEAE9-AB12-CF4E-8F68-57024DEC5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64"/>
            <a:ext cx="12192000" cy="1287408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3218C2C9-E1E6-8D46-8C44-51A6799FD91B}"/>
              </a:ext>
            </a:extLst>
          </p:cNvPr>
          <p:cNvSpPr txBox="1"/>
          <p:nvPr/>
        </p:nvSpPr>
        <p:spPr>
          <a:xfrm>
            <a:off x="6648002" y="1461285"/>
            <a:ext cx="4412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Diseñar y construir la estructura de </a:t>
            </a:r>
            <a:r>
              <a:rPr lang="es-ES" sz="1600" dirty="0" smtClean="0"/>
              <a:t>pavimento </a:t>
            </a:r>
            <a:r>
              <a:rPr lang="es-ES" sz="1600" dirty="0"/>
              <a:t>incluyendo señalización y obras de arte</a:t>
            </a:r>
            <a:endParaRPr lang="es-CO" sz="1600" dirty="0"/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C128E54F-84A1-EC4E-835D-6AE99E805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2962"/>
            <a:ext cx="7910111" cy="6310313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="" xmlns:a16="http://schemas.microsoft.com/office/drawing/2014/main" id="{92271231-1233-3948-96A7-94954D3A6910}"/>
              </a:ext>
            </a:extLst>
          </p:cNvPr>
          <p:cNvSpPr txBox="1"/>
          <p:nvPr/>
        </p:nvSpPr>
        <p:spPr>
          <a:xfrm>
            <a:off x="5330329" y="1817531"/>
            <a:ext cx="1103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Objetivo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="" xmlns:a16="http://schemas.microsoft.com/office/drawing/2014/main" id="{D5907294-5139-D24C-9597-4F06A8D5D714}"/>
              </a:ext>
            </a:extLst>
          </p:cNvPr>
          <p:cNvSpPr txBox="1"/>
          <p:nvPr/>
        </p:nvSpPr>
        <p:spPr>
          <a:xfrm>
            <a:off x="5964038" y="3603836"/>
            <a:ext cx="149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Justificación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5E5DF4D7-A3BB-0E48-AAEE-DF5BB1D64886}"/>
              </a:ext>
            </a:extLst>
          </p:cNvPr>
          <p:cNvSpPr txBox="1"/>
          <p:nvPr/>
        </p:nvSpPr>
        <p:spPr>
          <a:xfrm>
            <a:off x="5277082" y="5684831"/>
            <a:ext cx="1233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Metodología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74489A39-AD7C-5B4B-BDB9-40CEB74266AB}"/>
              </a:ext>
            </a:extLst>
          </p:cNvPr>
          <p:cNvSpPr txBox="1"/>
          <p:nvPr/>
        </p:nvSpPr>
        <p:spPr>
          <a:xfrm>
            <a:off x="6624511" y="4714447"/>
            <a:ext cx="52175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Ubicación: </a:t>
            </a:r>
            <a:r>
              <a:rPr lang="es-CO" sz="1400" b="1" dirty="0" smtClean="0"/>
              <a:t> </a:t>
            </a:r>
            <a:r>
              <a:rPr lang="es-ES" sz="1400" dirty="0"/>
              <a:t>Corregimientos La Fortaleza, Paraíso Perdido, La Heroína, Urimaco, la Florida, la Prosperidad, Madre Tierra y Llano Amarillo del Municipio de San José de Cúcuta y San Cayetano del Departamento de Norte de </a:t>
            </a:r>
            <a:r>
              <a:rPr lang="es-ES" sz="1400" dirty="0" smtClean="0"/>
              <a:t>Santander</a:t>
            </a:r>
          </a:p>
          <a:p>
            <a:r>
              <a:rPr lang="es-CO" sz="1400" dirty="0"/>
              <a:t>	</a:t>
            </a:r>
          </a:p>
          <a:p>
            <a:pPr algn="just"/>
            <a:r>
              <a:rPr lang="es-CO" sz="1400" b="1" dirty="0"/>
              <a:t>Población beneficiada: </a:t>
            </a:r>
            <a:r>
              <a:rPr lang="es-CO" sz="1400" dirty="0"/>
              <a:t>8 comunidades, 600 familias, aproximadamente 3000 habitantes</a:t>
            </a:r>
            <a:endParaRPr lang="es-CO" sz="1400" dirty="0" smtClean="0"/>
          </a:p>
          <a:p>
            <a:pPr algn="just"/>
            <a:r>
              <a:rPr lang="es-CO" sz="1400" b="1" dirty="0" smtClean="0"/>
              <a:t>Tiempo </a:t>
            </a:r>
            <a:r>
              <a:rPr lang="es-CO" sz="1400" b="1" dirty="0"/>
              <a:t>estimado</a:t>
            </a:r>
            <a:r>
              <a:rPr lang="es-CO" sz="1400" dirty="0"/>
              <a:t>:  </a:t>
            </a:r>
            <a:r>
              <a:rPr lang="es-CO" sz="1400" dirty="0" smtClean="0"/>
              <a:t>18 </a:t>
            </a:r>
            <a:r>
              <a:rPr lang="es-CO" sz="1400" dirty="0" smtClean="0"/>
              <a:t>meses</a:t>
            </a:r>
            <a:endParaRPr lang="es-CO" sz="1400" dirty="0"/>
          </a:p>
          <a:p>
            <a:r>
              <a:rPr lang="es-CO" sz="1400" b="1" dirty="0"/>
              <a:t>Presupuesto</a:t>
            </a:r>
            <a:r>
              <a:rPr lang="es-CO" sz="1400" b="1" dirty="0" smtClean="0"/>
              <a:t>: $</a:t>
            </a:r>
            <a:r>
              <a:rPr lang="es-CO" sz="1400" dirty="0" smtClean="0"/>
              <a:t> </a:t>
            </a:r>
            <a:r>
              <a:rPr lang="es-ES_tradnl" sz="1400" dirty="0" smtClean="0"/>
              <a:t>19.544.107.107,00</a:t>
            </a:r>
            <a:endParaRPr lang="es-CO" sz="1400" dirty="0"/>
          </a:p>
          <a:p>
            <a:pPr algn="just"/>
            <a:r>
              <a:rPr lang="es-CO" sz="1400" dirty="0"/>
              <a:t>	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442051" y="2765509"/>
            <a:ext cx="42701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Para mejorar el transporte vehicular de las comunidades que se encuentra en la zona y el tránsito de carga de la industria nacional de productos mineros que allí se transforma, demás industrias que posiblemente se puedan atraer a la región. </a:t>
            </a:r>
            <a:endParaRPr lang="es-ES" sz="1600" kern="1200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663823" y="2757451"/>
            <a:ext cx="23460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sz="16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sz="1400" b="1" dirty="0"/>
              <a:t>4</a:t>
            </a:r>
            <a:r>
              <a:rPr lang="es-ES" sz="1400" b="1" dirty="0" smtClean="0"/>
              <a:t>.</a:t>
            </a:r>
          </a:p>
          <a:p>
            <a:pPr algn="ctr"/>
            <a:r>
              <a:rPr lang="es-ES" sz="1400" b="1" dirty="0" smtClean="0"/>
              <a:t>ESTUDIO</a:t>
            </a:r>
            <a:r>
              <a:rPr lang="es-ES" sz="1400" b="1" dirty="0"/>
              <a:t>, DISEÑO Y CONSTRUCCIÓN DE LA VÍA CÚCUTA – URIMACO – SAN CAYETANO Y VARIANTE VEREDA ESPINAL – ZONA DE COQUIZACIÓN SAN ISIDRO PARTE BAJA</a:t>
            </a:r>
            <a:r>
              <a:rPr lang="es-CO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	</a:t>
            </a:r>
          </a:p>
        </p:txBody>
      </p:sp>
      <p:pic>
        <p:nvPicPr>
          <p:cNvPr id="13" name="Imagen 1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3" t="30502" b="30089"/>
          <a:stretch/>
        </p:blipFill>
        <p:spPr bwMode="auto">
          <a:xfrm>
            <a:off x="317900" y="5684831"/>
            <a:ext cx="3365825" cy="11931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0625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21670E5-4305-CC4D-A8E2-029889EA7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14" y="1540675"/>
            <a:ext cx="5795944" cy="44760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2E839E4-C388-0543-AC91-6DEC5502C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67"/>
            <a:ext cx="12192000" cy="129737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593EA2D9-E699-3042-A826-3522A3ECCE99}"/>
              </a:ext>
            </a:extLst>
          </p:cNvPr>
          <p:cNvSpPr txBox="1"/>
          <p:nvPr/>
        </p:nvSpPr>
        <p:spPr>
          <a:xfrm>
            <a:off x="8152481" y="5689239"/>
            <a:ext cx="3734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/>
              <a:t>Fuentes: </a:t>
            </a:r>
          </a:p>
          <a:p>
            <a:pPr algn="just"/>
            <a:r>
              <a:rPr lang="es-CO" sz="1600" dirty="0"/>
              <a:t>Sector</a:t>
            </a:r>
            <a:r>
              <a:rPr lang="es-CO" sz="1600" dirty="0" smtClean="0"/>
              <a:t>: </a:t>
            </a:r>
            <a:r>
              <a:rPr lang="es-CO" sz="1600" dirty="0"/>
              <a:t>Infraestructura red vial regional</a:t>
            </a:r>
          </a:p>
          <a:p>
            <a:pPr algn="just"/>
            <a:r>
              <a:rPr lang="es-CO" sz="1600" dirty="0"/>
              <a:t>Fase: </a:t>
            </a:r>
            <a:r>
              <a:rPr lang="es-CO" sz="1600" dirty="0" smtClean="0"/>
              <a:t>Fase I.</a:t>
            </a:r>
            <a:endParaRPr lang="es-CO" sz="1600" dirty="0"/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C42D7902-9D44-9D4B-A562-A20F292EA9FE}"/>
              </a:ext>
            </a:extLst>
          </p:cNvPr>
          <p:cNvSpPr txBox="1"/>
          <p:nvPr/>
        </p:nvSpPr>
        <p:spPr>
          <a:xfrm>
            <a:off x="4655118" y="2397910"/>
            <a:ext cx="2154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/>
              <a:t>Programa</a:t>
            </a:r>
            <a:r>
              <a:rPr lang="es-CO" sz="1600" dirty="0" smtClean="0"/>
              <a:t>: Infraestructura vial </a:t>
            </a:r>
            <a:endParaRPr lang="es-CO" sz="1600" dirty="0"/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75043060-AD0F-D147-8BCF-1C53242C3401}"/>
              </a:ext>
            </a:extLst>
          </p:cNvPr>
          <p:cNvSpPr txBox="1"/>
          <p:nvPr/>
        </p:nvSpPr>
        <p:spPr>
          <a:xfrm>
            <a:off x="121184" y="5601252"/>
            <a:ext cx="2700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/>
              <a:t>Componente</a:t>
            </a:r>
            <a:r>
              <a:rPr lang="es-CO" sz="1600" dirty="0" smtClean="0"/>
              <a:t>: </a:t>
            </a:r>
            <a:r>
              <a:rPr lang="es-ES" sz="1600" dirty="0"/>
              <a:t> Infraestructura vial, transporte y movilidad sostenible e inteligente</a:t>
            </a:r>
            <a:endParaRPr lang="es-CO" sz="1600" dirty="0"/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FE6375C6-C5FB-AC4A-94CB-F5400295D70C}"/>
              </a:ext>
            </a:extLst>
          </p:cNvPr>
          <p:cNvSpPr txBox="1"/>
          <p:nvPr/>
        </p:nvSpPr>
        <p:spPr>
          <a:xfrm>
            <a:off x="977458" y="2213244"/>
            <a:ext cx="1498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/>
              <a:t>Articulación PDM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2B1D4188-A1B6-8A43-8D26-7FF2C31329E7}"/>
              </a:ext>
            </a:extLst>
          </p:cNvPr>
          <p:cNvSpPr/>
          <p:nvPr/>
        </p:nvSpPr>
        <p:spPr>
          <a:xfrm>
            <a:off x="8152481" y="1630496"/>
            <a:ext cx="3734718" cy="33931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50A166DA-0A70-0C42-BD7E-DA02016CF0C6}"/>
              </a:ext>
            </a:extLst>
          </p:cNvPr>
          <p:cNvSpPr txBox="1"/>
          <p:nvPr/>
        </p:nvSpPr>
        <p:spPr>
          <a:xfrm>
            <a:off x="8495211" y="3157817"/>
            <a:ext cx="3049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/>
              <a:t>Fotografía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1AE83C42-5D95-4441-A73E-CC74E1B3791C}"/>
              </a:ext>
            </a:extLst>
          </p:cNvPr>
          <p:cNvSpPr txBox="1"/>
          <p:nvPr/>
        </p:nvSpPr>
        <p:spPr>
          <a:xfrm>
            <a:off x="8079290" y="5052961"/>
            <a:ext cx="30492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/>
              <a:t>Imagen 1. </a:t>
            </a:r>
            <a:r>
              <a:rPr lang="es-CO" sz="1100" dirty="0" smtClean="0"/>
              <a:t>Estado Actual de la </a:t>
            </a:r>
            <a:r>
              <a:rPr lang="es-CO" sz="1100" dirty="0" err="1" smtClean="0"/>
              <a:t>via</a:t>
            </a:r>
            <a:endParaRPr lang="es-CO" sz="1100" dirty="0"/>
          </a:p>
        </p:txBody>
      </p: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819C003C-B24D-4743-AC53-7E275E1ABED2}"/>
              </a:ext>
            </a:extLst>
          </p:cNvPr>
          <p:cNvSpPr txBox="1"/>
          <p:nvPr/>
        </p:nvSpPr>
        <p:spPr>
          <a:xfrm>
            <a:off x="3512544" y="4776104"/>
            <a:ext cx="20821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/>
              <a:t>Línea estratégica</a:t>
            </a:r>
            <a:r>
              <a:rPr lang="es-CO" sz="1600" dirty="0" smtClean="0"/>
              <a:t>: </a:t>
            </a:r>
            <a:r>
              <a:rPr lang="es-ES" sz="1600" dirty="0" smtClean="0"/>
              <a:t>5. </a:t>
            </a:r>
            <a:r>
              <a:rPr lang="es-ES" sz="1600" dirty="0"/>
              <a:t>Territorio Sostenible y hábitat saludable para todos</a:t>
            </a:r>
            <a:endParaRPr lang="es-CO" sz="1600" dirty="0"/>
          </a:p>
        </p:txBody>
      </p:sp>
      <p:pic>
        <p:nvPicPr>
          <p:cNvPr id="17" name="Imagen 16" descr="Urimaco compete a Cúcuta y San Cayetano: Gobernación | La Opinió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363" y="1541703"/>
            <a:ext cx="4579652" cy="3481989"/>
          </a:xfrm>
          <a:prstGeom prst="rect">
            <a:avLst/>
          </a:prstGeom>
          <a:ln w="381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238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2E839E4-C388-0543-AC91-6DEC5502C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67"/>
            <a:ext cx="12192000" cy="129737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128" y="1940543"/>
            <a:ext cx="5310723" cy="477518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301803" y="129421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es-CO" b="1" dirty="0">
                <a:ea typeface="Times New Roman" panose="02020603050405020304" pitchFamily="18" charset="0"/>
                <a:cs typeface="Arial" panose="020B0604020202020204" pitchFamily="34" charset="0"/>
              </a:rPr>
              <a:t>LOCALIZACIÓN: </a:t>
            </a:r>
            <a:r>
              <a:rPr lang="es-CO" dirty="0" smtClean="0">
                <a:ea typeface="Times New Roman" panose="02020603050405020304" pitchFamily="18" charset="0"/>
                <a:cs typeface="Arial" panose="020B0604020202020204" pitchFamily="34" charset="0"/>
              </a:rPr>
              <a:t>VIA CORREDOR CUCUTA – URIMACO – SAN CAYETANO</a:t>
            </a:r>
            <a:endParaRPr lang="es-CO" dirty="0">
              <a:ea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225048" y="3237922"/>
            <a:ext cx="44174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CO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LONGITUD: </a:t>
            </a:r>
          </a:p>
          <a:p>
            <a:pPr algn="ctr">
              <a:spcAft>
                <a:spcPts val="0"/>
              </a:spcAft>
            </a:pPr>
            <a:r>
              <a:rPr lang="es-CO" dirty="0" smtClean="0">
                <a:ea typeface="Times New Roman" panose="02020603050405020304" pitchFamily="18" charset="0"/>
                <a:cs typeface="Arial" panose="020B0604020202020204" pitchFamily="34" charset="0"/>
              </a:rPr>
              <a:t>18,71 Km Cúcuta-</a:t>
            </a:r>
            <a:r>
              <a:rPr lang="es-CO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Urimaco</a:t>
            </a:r>
            <a:r>
              <a:rPr lang="es-CO" dirty="0" smtClean="0">
                <a:ea typeface="Times New Roman" panose="02020603050405020304" pitchFamily="18" charset="0"/>
                <a:cs typeface="Arial" panose="020B0604020202020204" pitchFamily="34" charset="0"/>
              </a:rPr>
              <a:t>-San Cayetano</a:t>
            </a:r>
          </a:p>
          <a:p>
            <a:pPr algn="ctr">
              <a:spcAft>
                <a:spcPts val="0"/>
              </a:spcAft>
            </a:pPr>
            <a:r>
              <a:rPr lang="es-CO" dirty="0" smtClean="0">
                <a:ea typeface="Times New Roman" panose="02020603050405020304" pitchFamily="18" charset="0"/>
                <a:cs typeface="Arial" panose="020B0604020202020204" pitchFamily="34" charset="0"/>
              </a:rPr>
              <a:t>3,71 Km pertenecientes al Municipio de San José de Cúcuta</a:t>
            </a:r>
          </a:p>
          <a:p>
            <a:pPr algn="ctr">
              <a:spcAft>
                <a:spcPts val="0"/>
              </a:spcAft>
            </a:pPr>
            <a:r>
              <a:rPr lang="es-CO" dirty="0" smtClean="0">
                <a:ea typeface="Times New Roman" panose="02020603050405020304" pitchFamily="18" charset="0"/>
                <a:cs typeface="Arial" panose="020B0604020202020204" pitchFamily="34" charset="0"/>
              </a:rPr>
              <a:t>14,99 pertenecientes al Municipio de San Cayetano</a:t>
            </a:r>
            <a:endParaRPr lang="es-CO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69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2E839E4-C388-0543-AC91-6DEC5502C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67"/>
            <a:ext cx="12192000" cy="129737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301803" y="129421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es-CO" b="1" dirty="0">
                <a:ea typeface="Times New Roman" panose="02020603050405020304" pitchFamily="18" charset="0"/>
                <a:cs typeface="Arial" panose="020B0604020202020204" pitchFamily="34" charset="0"/>
              </a:rPr>
              <a:t>LOCALIZACIÓN: </a:t>
            </a:r>
            <a:r>
              <a:rPr lang="es-CO" dirty="0" smtClean="0">
                <a:ea typeface="Times New Roman" panose="02020603050405020304" pitchFamily="18" charset="0"/>
                <a:cs typeface="Arial" panose="020B0604020202020204" pitchFamily="34" charset="0"/>
              </a:rPr>
              <a:t>VARIANTE VEREDA ESPINAL </a:t>
            </a:r>
            <a:r>
              <a:rPr lang="es-ES" dirty="0"/>
              <a:t>– ZONA DE COQUIZACIÓN SAN ISIDRO PARTE BAJA</a:t>
            </a:r>
            <a:endParaRPr lang="es-CO" dirty="0">
              <a:ea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735651" y="3740198"/>
            <a:ext cx="441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CO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LONGITUD: </a:t>
            </a:r>
          </a:p>
          <a:p>
            <a:pPr algn="ctr">
              <a:spcAft>
                <a:spcPts val="0"/>
              </a:spcAft>
            </a:pPr>
            <a:r>
              <a:rPr lang="es-CO" dirty="0" smtClean="0"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s-CO" dirty="0" smtClean="0">
                <a:ea typeface="Times New Roman" panose="02020603050405020304" pitchFamily="18" charset="0"/>
                <a:cs typeface="Arial" panose="020B0604020202020204" pitchFamily="34" charset="0"/>
              </a:rPr>
              <a:t>,9 Km Variante de la Vereda Espinal</a:t>
            </a:r>
            <a:endParaRPr lang="es-CO" dirty="0">
              <a:ea typeface="Times New Roman" panose="02020603050405020304" pitchFamily="18" charset="0"/>
            </a:endParaRPr>
          </a:p>
        </p:txBody>
      </p:sp>
      <p:pic>
        <p:nvPicPr>
          <p:cNvPr id="7" name="Imagen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88" y="1828801"/>
            <a:ext cx="4829577" cy="4700788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38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</TotalTime>
  <Words>240</Words>
  <Application>Microsoft Office PowerPoint</Application>
  <PresentationFormat>Panorámica</PresentationFormat>
  <Paragraphs>33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Bebas Kai</vt:lpstr>
      <vt:lpstr>Calibri</vt:lpstr>
      <vt:lpstr>Calibri Light</vt:lpstr>
      <vt:lpstr>Century Gothic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Catalina Camargo Pardo</dc:creator>
  <cp:lastModifiedBy>Pao Magin</cp:lastModifiedBy>
  <cp:revision>64</cp:revision>
  <dcterms:created xsi:type="dcterms:W3CDTF">2021-04-26T20:59:44Z</dcterms:created>
  <dcterms:modified xsi:type="dcterms:W3CDTF">2021-06-05T23:42:29Z</dcterms:modified>
</cp:coreProperties>
</file>