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3" r:id="rId4"/>
    <p:sldId id="264" r:id="rId5"/>
    <p:sldId id="265" r:id="rId6"/>
    <p:sldId id="274" r:id="rId7"/>
    <p:sldId id="266" r:id="rId8"/>
    <p:sldId id="267" r:id="rId9"/>
    <p:sldId id="272" r:id="rId10"/>
    <p:sldId id="269" r:id="rId11"/>
    <p:sldId id="270" r:id="rId12"/>
    <p:sldId id="273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281"/>
  </p:normalViewPr>
  <p:slideViewPr>
    <p:cSldViewPr snapToGrid="0" snapToObjects="1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 MELO ROJAS" userId="fe9404dd021449d0" providerId="LiveId" clId="{A4ACC705-D39B-4B7A-97FB-FD231EBDB128}"/>
    <pc:docChg chg="modSld">
      <pc:chgData name="ROBINSON MELO ROJAS" userId="fe9404dd021449d0" providerId="LiveId" clId="{A4ACC705-D39B-4B7A-97FB-FD231EBDB128}" dt="2021-06-08T19:47:27.243" v="13" actId="20577"/>
      <pc:docMkLst>
        <pc:docMk/>
      </pc:docMkLst>
      <pc:sldChg chg="modSp mod">
        <pc:chgData name="ROBINSON MELO ROJAS" userId="fe9404dd021449d0" providerId="LiveId" clId="{A4ACC705-D39B-4B7A-97FB-FD231EBDB128}" dt="2021-06-08T19:47:18.381" v="8" actId="113"/>
        <pc:sldMkLst>
          <pc:docMk/>
          <pc:sldMk cId="2005720745" sldId="256"/>
        </pc:sldMkLst>
        <pc:spChg chg="mod">
          <ac:chgData name="ROBINSON MELO ROJAS" userId="fe9404dd021449d0" providerId="LiveId" clId="{A4ACC705-D39B-4B7A-97FB-FD231EBDB128}" dt="2021-06-08T19:47:18.381" v="8" actId="113"/>
          <ac:spMkLst>
            <pc:docMk/>
            <pc:sldMk cId="2005720745" sldId="256"/>
            <ac:spMk id="31" creationId="{3F1AFFF7-7C03-A24D-B330-63BBBA7AC613}"/>
          </ac:spMkLst>
        </pc:spChg>
      </pc:sldChg>
      <pc:sldChg chg="modSp mod">
        <pc:chgData name="ROBINSON MELO ROJAS" userId="fe9404dd021449d0" providerId="LiveId" clId="{A4ACC705-D39B-4B7A-97FB-FD231EBDB128}" dt="2021-06-08T19:47:27.243" v="13" actId="20577"/>
        <pc:sldMkLst>
          <pc:docMk/>
          <pc:sldMk cId="3219044959" sldId="263"/>
        </pc:sldMkLst>
        <pc:spChg chg="mod">
          <ac:chgData name="ROBINSON MELO ROJAS" userId="fe9404dd021449d0" providerId="LiveId" clId="{A4ACC705-D39B-4B7A-97FB-FD231EBDB128}" dt="2021-06-08T19:47:27.243" v="13" actId="20577"/>
          <ac:spMkLst>
            <pc:docMk/>
            <pc:sldMk cId="3219044959" sldId="263"/>
            <ac:spMk id="5" creationId="{593EA2D9-E699-3042-A826-3522A3ECCE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4404214" y="5187169"/>
            <a:ext cx="344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Bebas Kai" pitchFamily="82" charset="77"/>
              </a:rPr>
              <a:t>ELIANA CONSTANZA MEDINA PABUENCE </a:t>
            </a:r>
          </a:p>
          <a:p>
            <a:pPr algn="ctr"/>
            <a:r>
              <a:rPr lang="es-CO" dirty="0">
                <a:latin typeface="+mj-lt"/>
              </a:rPr>
              <a:t>SECRETARÍA DE INFRAESTRUCTURA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4"/>
            <a:ext cx="12192000" cy="128740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48002" y="1461285"/>
            <a:ext cx="441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Diseñar y construir la estructura de pavimento o concreto incluyendo señalización y obras de arte</a:t>
            </a:r>
            <a:endParaRPr lang="es-CO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89A39-AD7C-5B4B-BDB9-40CEB74266AB}"/>
              </a:ext>
            </a:extLst>
          </p:cNvPr>
          <p:cNvSpPr txBox="1"/>
          <p:nvPr/>
        </p:nvSpPr>
        <p:spPr>
          <a:xfrm>
            <a:off x="6624511" y="4714447"/>
            <a:ext cx="5217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Ubicación:  </a:t>
            </a:r>
            <a:r>
              <a:rPr lang="es-ES" sz="1400" dirty="0"/>
              <a:t>Corregimientos La Fortaleza, Paraíso Perdido, La Heroína, Urimaco, la Florida, la Prosperidad, Madre Tierra y Llano Amarillo del Municipio de San José de Cúcuta y San Cayetano del Departamento de Norte de Santander</a:t>
            </a:r>
          </a:p>
          <a:p>
            <a:r>
              <a:rPr lang="es-CO" sz="1400" dirty="0"/>
              <a:t>	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8 comunidades, 600 familias, aproximadamente 3000 habitantes</a:t>
            </a:r>
          </a:p>
          <a:p>
            <a:pPr algn="just"/>
            <a:r>
              <a:rPr lang="es-CO" sz="1400" b="1" dirty="0"/>
              <a:t>Tiempo estimado</a:t>
            </a:r>
            <a:r>
              <a:rPr lang="es-CO" sz="1400" dirty="0"/>
              <a:t>:  12 meses</a:t>
            </a:r>
          </a:p>
          <a:p>
            <a:r>
              <a:rPr lang="es-CO" sz="1400" b="1" dirty="0"/>
              <a:t>Presupuesto: $</a:t>
            </a:r>
            <a:r>
              <a:rPr lang="es-CO" sz="1400" dirty="0"/>
              <a:t> </a:t>
            </a:r>
            <a:r>
              <a:rPr lang="es-ES_tradnl" sz="1400" dirty="0"/>
              <a:t>12.890.052.815,53</a:t>
            </a:r>
            <a:endParaRPr lang="es-CO" sz="1400" dirty="0"/>
          </a:p>
          <a:p>
            <a:pPr algn="just"/>
            <a:r>
              <a:rPr lang="es-CO" sz="1400" dirty="0"/>
              <a:t>	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42051" y="2765509"/>
            <a:ext cx="4270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Para mejorar el transporte vehicular de las comunidades que se encuentra en la zona y el tránsito de carga de la industria nacional de productos mineros que allí se transforma, demás industrias que posiblemente se puedan atraer a la región. </a:t>
            </a: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3823" y="2757451"/>
            <a:ext cx="2346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400" b="1" dirty="0"/>
              <a:t>4.</a:t>
            </a:r>
          </a:p>
          <a:p>
            <a:pPr algn="ctr"/>
            <a:r>
              <a:rPr lang="es-ES" sz="1400" b="1" dirty="0"/>
              <a:t>ESTUDIO, DISEÑO Y CONSTRUCCIÓN DE LA VÍA CÚCUTA – URIMACO – SAN CAYETANO Y VARIANTE VEREDA ESPINAL – ZONA DE COQUIZACIÓN SAN ISIDRO PARTE BAJA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0502" b="30089"/>
          <a:stretch/>
        </p:blipFill>
        <p:spPr bwMode="auto">
          <a:xfrm>
            <a:off x="317900" y="5684831"/>
            <a:ext cx="3365825" cy="119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2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" y="1540675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8152481" y="5689239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Sector: Infraestructura red vial regional</a:t>
            </a:r>
          </a:p>
          <a:p>
            <a:pPr algn="just"/>
            <a:r>
              <a:rPr lang="es-CO" sz="1600" dirty="0"/>
              <a:t>Fase: Fase 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8" y="2397910"/>
            <a:ext cx="215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 Infraestructura vial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601252"/>
            <a:ext cx="270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</a:t>
            </a:r>
            <a:r>
              <a:rPr lang="es-ES" sz="1600" dirty="0"/>
              <a:t> Infraestructura vial, transporte y movilidad sostenible e inteligente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1D4188-A1B6-8A43-8D26-7FF2C31329E7}"/>
              </a:ext>
            </a:extLst>
          </p:cNvPr>
          <p:cNvSpPr/>
          <p:nvPr/>
        </p:nvSpPr>
        <p:spPr>
          <a:xfrm>
            <a:off x="8152481" y="1630496"/>
            <a:ext cx="3734718" cy="3393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A166DA-0A70-0C42-BD7E-DA02016CF0C6}"/>
              </a:ext>
            </a:extLst>
          </p:cNvPr>
          <p:cNvSpPr txBox="1"/>
          <p:nvPr/>
        </p:nvSpPr>
        <p:spPr>
          <a:xfrm>
            <a:off x="8495211" y="3157817"/>
            <a:ext cx="304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Fotografía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8079290" y="505296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Estado Actual de la </a:t>
            </a:r>
            <a:r>
              <a:rPr lang="es-CO" sz="1100" dirty="0" err="1"/>
              <a:t>via</a:t>
            </a:r>
            <a:endParaRPr lang="es-CO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776104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 </a:t>
            </a:r>
            <a:r>
              <a:rPr lang="es-ES" sz="1600" dirty="0"/>
              <a:t>5. Territorio Sostenible y hábitat saludable para todos</a:t>
            </a:r>
            <a:endParaRPr lang="es-CO" sz="1600" dirty="0"/>
          </a:p>
        </p:txBody>
      </p:sp>
      <p:pic>
        <p:nvPicPr>
          <p:cNvPr id="17" name="Imagen 16" descr="Urimaco compete a Cúcuta y San Cayetano: Gobernación | La Opinió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63" y="1541703"/>
            <a:ext cx="4579652" cy="3481989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38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48" y="2082812"/>
            <a:ext cx="5310723" cy="47751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01803" y="1294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ea typeface="Times New Roman" panose="02020603050405020304" pitchFamily="18" charset="0"/>
                <a:cs typeface="Arial" panose="020B0604020202020204" pitchFamily="34" charset="0"/>
              </a:rPr>
              <a:t>LOCALIZACIÓN: </a:t>
            </a:r>
            <a:r>
              <a:rPr lang="es-CO" dirty="0">
                <a:ea typeface="Times New Roman" panose="02020603050405020304" pitchFamily="18" charset="0"/>
                <a:cs typeface="Arial" panose="020B0604020202020204" pitchFamily="34" charset="0"/>
              </a:rPr>
              <a:t>VIA CORREDOR CUCUTA – URIMACO – SAN CAYETANO</a:t>
            </a:r>
            <a:endParaRPr lang="es-CO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9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0184"/>
            <a:ext cx="12135395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16333" y="1683373"/>
            <a:ext cx="441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Aumentar la participación Social y Comunitaria en la entidad territorial, Barrio Niña Ceci municipio de Cúcuta.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569861" y="3096004"/>
            <a:ext cx="2550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000" b="1" dirty="0"/>
          </a:p>
          <a:p>
            <a:pPr algn="ctr"/>
            <a:r>
              <a:rPr lang="es-CO" sz="2000" b="1" dirty="0"/>
              <a:t>1.</a:t>
            </a:r>
          </a:p>
          <a:p>
            <a:pPr algn="ctr"/>
            <a:r>
              <a:rPr lang="es-CO" sz="2000" b="1" dirty="0"/>
              <a:t>CORAZÓN DE </a:t>
            </a:r>
          </a:p>
          <a:p>
            <a:pPr algn="ctr"/>
            <a:r>
              <a:rPr lang="es-CO" sz="2000" b="1" dirty="0"/>
              <a:t>BARRIO CECI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442564" y="2912157"/>
            <a:ext cx="4515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15,16% de la población de la entidad territorial (Sector Barrio Niña Ceci) entre los 15 y 59 años de edad manifiesta interés de participar en los programas de formación, capacitación y atención comunitaria (4268 personas), de esta población, el 8,30% (354 personas) accede a programas de formación, capacitación y atención quedando un 91,70% de población por atender equivalente a 3914 personas.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616333" y="5182485"/>
            <a:ext cx="4787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Ubicación: </a:t>
            </a:r>
            <a:r>
              <a:rPr lang="es-CO" sz="1400" dirty="0"/>
              <a:t>Barrio Niña Ceci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100 mil personas</a:t>
            </a:r>
          </a:p>
          <a:p>
            <a:pPr algn="just"/>
            <a:r>
              <a:rPr lang="es-CO" sz="1400" b="1" dirty="0"/>
              <a:t>Tiempo estimado:  </a:t>
            </a:r>
          </a:p>
          <a:p>
            <a:pPr algn="just"/>
            <a:r>
              <a:rPr lang="es-CO" sz="1400" b="1" dirty="0"/>
              <a:t>Presupuesto: </a:t>
            </a:r>
            <a:r>
              <a:rPr lang="es-CO" sz="1400" dirty="0"/>
              <a:t>8.000 millones de pesos</a:t>
            </a:r>
          </a:p>
          <a:p>
            <a:pPr algn="just"/>
            <a:r>
              <a:rPr lang="es-CO" sz="1400" dirty="0"/>
              <a:t>	  Construcción y dotación</a:t>
            </a:r>
          </a:p>
          <a:p>
            <a:pPr algn="just"/>
            <a:r>
              <a:rPr lang="es-CO" sz="1400" dirty="0"/>
              <a:t>                         1.600 millones cofinanciación 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0502" b="30089"/>
          <a:stretch/>
        </p:blipFill>
        <p:spPr bwMode="auto">
          <a:xfrm>
            <a:off x="317900" y="5684831"/>
            <a:ext cx="3365825" cy="119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72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7139049" y="5585864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Sector: Inclusión social y reconciliación</a:t>
            </a:r>
          </a:p>
          <a:p>
            <a:pPr algn="just"/>
            <a:r>
              <a:rPr lang="es-CO" sz="1600" dirty="0"/>
              <a:t>Fase: II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18927" y="2503840"/>
            <a:ext cx="2154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 </a:t>
            </a:r>
            <a:r>
              <a:rPr lang="es-ES" sz="1600" dirty="0"/>
              <a:t>Equipamientos y Demás Bienes de Uso Público Accesibles para Todos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648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</a:t>
            </a:r>
            <a:r>
              <a:rPr lang="es-ES" sz="1600" dirty="0"/>
              <a:t> Ordenamiento, Planeación y Gestión del Territorio </a:t>
            </a:r>
          </a:p>
          <a:p>
            <a:pPr algn="just"/>
            <a:endParaRPr lang="es-CO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776104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 </a:t>
            </a:r>
            <a:r>
              <a:rPr lang="es-ES" sz="1600" dirty="0"/>
              <a:t>5. Territorio Sostenible y hábitat saludable para todos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7054720" y="4491961"/>
            <a:ext cx="4270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Imagen 1. </a:t>
            </a:r>
            <a:r>
              <a:rPr lang="es-CO" sz="1100" dirty="0"/>
              <a:t>Maqueta del Corazón de Barrio Barrio Ceci.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092AF4-540E-D04E-B42C-06EB787E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49" y="2124354"/>
            <a:ext cx="4844702" cy="22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48002" y="1461285"/>
            <a:ext cx="441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 Mejoramiento de la vía de principal Palmarito-banco de arena-vigilancia, Municipio de San José de Cúcuta</a:t>
            </a:r>
            <a:r>
              <a:rPr lang="es-CO" sz="1600" b="1" dirty="0"/>
              <a:t> </a:t>
            </a:r>
            <a:r>
              <a:rPr lang="es-CO" sz="1600" dirty="0"/>
              <a:t>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89A39-AD7C-5B4B-BDB9-40CEB74266AB}"/>
              </a:ext>
            </a:extLst>
          </p:cNvPr>
          <p:cNvSpPr txBox="1"/>
          <p:nvPr/>
        </p:nvSpPr>
        <p:spPr>
          <a:xfrm>
            <a:off x="6510970" y="5221766"/>
            <a:ext cx="5217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Ubicación:  </a:t>
            </a:r>
            <a:r>
              <a:rPr lang="es-CO" sz="1600" dirty="0"/>
              <a:t>Corregimiento de Palmarito y Banco de Arena 	</a:t>
            </a:r>
          </a:p>
          <a:p>
            <a:pPr algn="just"/>
            <a:r>
              <a:rPr lang="es-CO" sz="1600" b="1" dirty="0"/>
              <a:t>Población beneficiada: </a:t>
            </a:r>
            <a:r>
              <a:rPr lang="es-CO" sz="1600" dirty="0"/>
              <a:t>15.810 Habitantes</a:t>
            </a:r>
          </a:p>
          <a:p>
            <a:pPr algn="just"/>
            <a:r>
              <a:rPr lang="es-CO" sz="1600" b="1" dirty="0"/>
              <a:t>Tiempo estimado</a:t>
            </a:r>
            <a:r>
              <a:rPr lang="es-CO" sz="1600" dirty="0"/>
              <a:t>:  8 meses</a:t>
            </a:r>
          </a:p>
          <a:p>
            <a:pPr algn="just"/>
            <a:r>
              <a:rPr lang="es-CO" sz="1600" b="1" dirty="0"/>
              <a:t>Presupuesto: </a:t>
            </a:r>
            <a:r>
              <a:rPr lang="es-CO" sz="1600" dirty="0"/>
              <a:t>3.498.000.000,00 	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58419" y="3248493"/>
            <a:ext cx="4520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Se hace necesario el mejoramiento del corredor, con el fin de mejorar la movilidad y actividad comercial de la población de las veredas de los corregimientos de Palmarito y Banco de Arena. 	</a:t>
            </a:r>
          </a:p>
          <a:p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63823" y="2972894"/>
            <a:ext cx="23460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</a:t>
            </a:r>
          </a:p>
          <a:p>
            <a:pPr algn="ctr"/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MEJORAMIENTO DE LA VIA DE PRINCIPAL PALMARITO-BANCO DE ARENA-VIGILANCIA</a:t>
            </a:r>
          </a:p>
          <a:p>
            <a:pPr algn="ctr"/>
            <a:r>
              <a:rPr lang="es-CO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0502" b="30089"/>
          <a:stretch/>
        </p:blipFill>
        <p:spPr bwMode="auto">
          <a:xfrm>
            <a:off x="180760" y="5621486"/>
            <a:ext cx="3365825" cy="119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96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" y="1540675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8152481" y="5689239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Sector: Infraestructura red vial regional</a:t>
            </a:r>
          </a:p>
          <a:p>
            <a:pPr algn="just"/>
            <a:r>
              <a:rPr lang="es-CO" sz="1600" dirty="0"/>
              <a:t>Fase: Fase 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8" y="2397910"/>
            <a:ext cx="215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 Infraestructura vial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601252"/>
            <a:ext cx="270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</a:t>
            </a:r>
            <a:r>
              <a:rPr lang="es-ES" sz="1600" dirty="0"/>
              <a:t> Infraestructura vial, transporte y movilidad sostenible e inteligente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1D4188-A1B6-8A43-8D26-7FF2C31329E7}"/>
              </a:ext>
            </a:extLst>
          </p:cNvPr>
          <p:cNvSpPr/>
          <p:nvPr/>
        </p:nvSpPr>
        <p:spPr>
          <a:xfrm>
            <a:off x="8152481" y="1630496"/>
            <a:ext cx="3734718" cy="3393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A166DA-0A70-0C42-BD7E-DA02016CF0C6}"/>
              </a:ext>
            </a:extLst>
          </p:cNvPr>
          <p:cNvSpPr txBox="1"/>
          <p:nvPr/>
        </p:nvSpPr>
        <p:spPr>
          <a:xfrm>
            <a:off x="8495211" y="3157817"/>
            <a:ext cx="304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Fotografía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8079290" y="505296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1.Estado actual de la </a:t>
            </a:r>
            <a:r>
              <a:rPr lang="es-CO" sz="1100" dirty="0" err="1"/>
              <a:t>via</a:t>
            </a:r>
            <a:r>
              <a:rPr lang="es-CO" sz="1100" dirty="0"/>
              <a:t>.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776104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 </a:t>
            </a:r>
            <a:r>
              <a:rPr lang="es-ES" sz="1600" dirty="0"/>
              <a:t>5. Territorio Sostenible y hábitat saludable para todos</a:t>
            </a:r>
            <a:endParaRPr lang="es-CO" sz="1600" dirty="0"/>
          </a:p>
        </p:txBody>
      </p:sp>
      <p:pic>
        <p:nvPicPr>
          <p:cNvPr id="17" name="Imagen 16" descr="C:\Users\Ingeniera Paola\Downloads\WhatsApp Image 2021-05-10 at 8.52.23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601226"/>
            <a:ext cx="4486459" cy="3422465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75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3696239" y="6428551"/>
            <a:ext cx="54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        Imagen 2. Localización carreteable    Palmarito – Banco de Arena - Vigilancia </a:t>
            </a:r>
          </a:p>
        </p:txBody>
      </p:sp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2688"/>
          <a:stretch/>
        </p:blipFill>
        <p:spPr bwMode="auto">
          <a:xfrm>
            <a:off x="2485623" y="1630496"/>
            <a:ext cx="7237926" cy="4728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7022575" y="1080893"/>
            <a:ext cx="441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 </a:t>
            </a:r>
            <a:endParaRPr lang="es-CO" dirty="0"/>
          </a:p>
          <a:p>
            <a:r>
              <a:rPr lang="es-ES" sz="1600" dirty="0"/>
              <a:t> Construir los acueductos para el Centro Poblado de Agua Clara del Corregimiento de Agua Clara y Centro Poblado Palmarito Corregimiento de Palmarito, del Municipio de San José de Cúcuta </a:t>
            </a:r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89A39-AD7C-5B4B-BDB9-40CEB74266AB}"/>
              </a:ext>
            </a:extLst>
          </p:cNvPr>
          <p:cNvSpPr txBox="1"/>
          <p:nvPr/>
        </p:nvSpPr>
        <p:spPr>
          <a:xfrm>
            <a:off x="6648002" y="5405033"/>
            <a:ext cx="514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Ubicación:  </a:t>
            </a:r>
            <a:r>
              <a:rPr lang="es-ES" sz="1400" dirty="0"/>
              <a:t>Centro poblado Agua Clara Corregimiento de Agua Clara. </a:t>
            </a:r>
          </a:p>
          <a:p>
            <a:r>
              <a:rPr lang="es-CO" dirty="0"/>
              <a:t>  </a:t>
            </a:r>
            <a:r>
              <a:rPr lang="es-CO" sz="1400" b="1" dirty="0"/>
              <a:t>Población beneficiada: </a:t>
            </a:r>
            <a:r>
              <a:rPr lang="es-CO" sz="1400" dirty="0"/>
              <a:t>7.650 Habitantes</a:t>
            </a:r>
          </a:p>
          <a:p>
            <a:pPr algn="just"/>
            <a:r>
              <a:rPr lang="es-CO" sz="1400" b="1" dirty="0"/>
              <a:t>Tiempo estimado</a:t>
            </a:r>
            <a:r>
              <a:rPr lang="es-CO" sz="1400" dirty="0"/>
              <a:t>:  </a:t>
            </a:r>
            <a:r>
              <a:rPr lang="es-CO" sz="1400"/>
              <a:t>Por definir</a:t>
            </a:r>
            <a:endParaRPr lang="es-CO" sz="1400" dirty="0"/>
          </a:p>
          <a:p>
            <a:pPr algn="just"/>
            <a:r>
              <a:rPr lang="es-CO" sz="1400" b="1" dirty="0"/>
              <a:t>Presupuesto: </a:t>
            </a:r>
            <a:r>
              <a:rPr lang="es-CO" sz="1400" dirty="0"/>
              <a:t>$ 3.500.000.000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58419" y="3248493"/>
            <a:ext cx="452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Busca garantizar y ampliar la cobertura, calidad y continuidad de los servicios públicos de acueducto de los centros poblados rurales que sean funcionales y sostenibles 	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33645" y="2703590"/>
            <a:ext cx="229937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 </a:t>
            </a:r>
          </a:p>
          <a:p>
            <a:pPr algn="ctr"/>
            <a:r>
              <a:rPr lang="es-ES" sz="1400" b="1" dirty="0"/>
              <a:t>3.</a:t>
            </a:r>
          </a:p>
          <a:p>
            <a:pPr algn="ctr"/>
            <a:r>
              <a:rPr lang="es-ES" sz="1400" b="1" dirty="0"/>
              <a:t>CONSTRUCCIÓN DE ACUEDUCTOS PARA EL CENTRO POBLADO DE AGUA CLARA DEL CORREGIMIENTO DE AGUA CLARA Y CENTRO POBLADO PALMARITO CORREGIMIENTO DE PALMARITO </a:t>
            </a:r>
          </a:p>
          <a:p>
            <a:pPr algn="ctr"/>
            <a:r>
              <a:rPr lang="es-CO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0502" b="30089"/>
          <a:stretch/>
        </p:blipFill>
        <p:spPr bwMode="auto">
          <a:xfrm>
            <a:off x="159829" y="5684831"/>
            <a:ext cx="3365825" cy="119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03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" y="1540675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8152481" y="5689239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</a:p>
          <a:p>
            <a:pPr algn="just"/>
            <a:r>
              <a:rPr lang="es-CO" sz="1600" dirty="0"/>
              <a:t>Sector: Vivienda, ciudad y territorio</a:t>
            </a:r>
          </a:p>
          <a:p>
            <a:pPr algn="just"/>
            <a:r>
              <a:rPr lang="es-CO" sz="1600" dirty="0"/>
              <a:t>Fase: Fase II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8" y="2397910"/>
            <a:ext cx="215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 </a:t>
            </a:r>
            <a:r>
              <a:rPr lang="es-ES" sz="1600" dirty="0"/>
              <a:t>Agua potable y saneamiento básico de calidad para todos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601252"/>
            <a:ext cx="270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</a:t>
            </a:r>
            <a:r>
              <a:rPr lang="es-ES" sz="1600" dirty="0"/>
              <a:t> Servicios públicos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1D4188-A1B6-8A43-8D26-7FF2C31329E7}"/>
              </a:ext>
            </a:extLst>
          </p:cNvPr>
          <p:cNvSpPr/>
          <p:nvPr/>
        </p:nvSpPr>
        <p:spPr>
          <a:xfrm>
            <a:off x="8152481" y="1630496"/>
            <a:ext cx="3734718" cy="3393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A166DA-0A70-0C42-BD7E-DA02016CF0C6}"/>
              </a:ext>
            </a:extLst>
          </p:cNvPr>
          <p:cNvSpPr txBox="1"/>
          <p:nvPr/>
        </p:nvSpPr>
        <p:spPr>
          <a:xfrm>
            <a:off x="8495211" y="3157817"/>
            <a:ext cx="304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Fotografía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8079290" y="505296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Estado actual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776104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 </a:t>
            </a:r>
            <a:r>
              <a:rPr lang="es-ES" sz="1600" dirty="0"/>
              <a:t>5. Territorio Sostenible y hábitat saludable para todos</a:t>
            </a:r>
            <a:endParaRPr lang="es-CO" sz="1600" dirty="0"/>
          </a:p>
        </p:txBody>
      </p:sp>
      <p:pic>
        <p:nvPicPr>
          <p:cNvPr id="17" name="Marcador de contenido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90" y="1540674"/>
            <a:ext cx="3807908" cy="34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7"/>
            <a:ext cx="12192000" cy="1297379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/>
          <a:srcRect l="18369" t="11629" r="17491" b="22838"/>
          <a:stretch/>
        </p:blipFill>
        <p:spPr bwMode="auto">
          <a:xfrm>
            <a:off x="286112" y="2369095"/>
            <a:ext cx="5239477" cy="4005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/>
          <a:srcRect l="19198" t="24180" r="19045" b="11207"/>
          <a:stretch/>
        </p:blipFill>
        <p:spPr bwMode="auto">
          <a:xfrm>
            <a:off x="6331131" y="2369095"/>
            <a:ext cx="5242560" cy="4005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261462" y="1388406"/>
            <a:ext cx="5312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LOCALIZACIÓN: </a:t>
            </a:r>
            <a:r>
              <a:rPr lang="es-CO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CENTRO POBLADO PALMARITO CORREGIMIENTO DE PALMARITO.</a:t>
            </a:r>
            <a:endParaRPr lang="es-CO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7329" y="1388407"/>
            <a:ext cx="535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LOCALIZACIÓN: </a:t>
            </a:r>
            <a:r>
              <a:rPr lang="es-CO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CENTRO POBLADO AGUA CLARA CORREGIMIENTO DE AGUA CLARA.</a:t>
            </a:r>
            <a:endParaRPr lang="es-CO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749</Words>
  <Application>Microsoft Office PowerPoint</Application>
  <PresentationFormat>Panorámica</PresentationFormat>
  <Paragraphs>97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Bebas Kai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60</cp:revision>
  <dcterms:created xsi:type="dcterms:W3CDTF">2021-04-26T20:59:44Z</dcterms:created>
  <dcterms:modified xsi:type="dcterms:W3CDTF">2021-06-08T19:47:33Z</dcterms:modified>
</cp:coreProperties>
</file>