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9.jpg" ContentType="image/gif"/>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1" r:id="rId2"/>
    <p:sldId id="354" r:id="rId3"/>
    <p:sldId id="411" r:id="rId4"/>
    <p:sldId id="364" r:id="rId5"/>
    <p:sldId id="365" r:id="rId6"/>
    <p:sldId id="409" r:id="rId7"/>
    <p:sldId id="373" r:id="rId8"/>
    <p:sldId id="410" r:id="rId9"/>
    <p:sldId id="402" r:id="rId10"/>
    <p:sldId id="412" r:id="rId11"/>
    <p:sldId id="403" r:id="rId12"/>
    <p:sldId id="404" r:id="rId13"/>
    <p:sldId id="407" r:id="rId14"/>
    <p:sldId id="392" r:id="rId15"/>
    <p:sldId id="381" r:id="rId16"/>
    <p:sldId id="383" r:id="rId17"/>
    <p:sldId id="384" r:id="rId18"/>
    <p:sldId id="385" r:id="rId19"/>
    <p:sldId id="367" r:id="rId20"/>
    <p:sldId id="359" r:id="rId21"/>
    <p:sldId id="393" r:id="rId22"/>
    <p:sldId id="368" r:id="rId23"/>
    <p:sldId id="361" r:id="rId24"/>
    <p:sldId id="413" r:id="rId25"/>
    <p:sldId id="378" r:id="rId26"/>
    <p:sldId id="370" r:id="rId27"/>
    <p:sldId id="387" r:id="rId28"/>
    <p:sldId id="388" r:id="rId29"/>
    <p:sldId id="390" r:id="rId30"/>
    <p:sldId id="386" r:id="rId31"/>
    <p:sldId id="357" r:id="rId32"/>
    <p:sldId id="380" r:id="rId33"/>
    <p:sldId id="375" r:id="rId34"/>
    <p:sldId id="374" r:id="rId35"/>
    <p:sldId id="376" r:id="rId36"/>
    <p:sldId id="382" r:id="rId37"/>
    <p:sldId id="371" r:id="rId38"/>
    <p:sldId id="372" r:id="rId3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DE"/>
    <a:srgbClr val="66FFCC"/>
    <a:srgbClr val="FFD9D5"/>
    <a:srgbClr val="FE7F72"/>
    <a:srgbClr val="FE5D4C"/>
    <a:srgbClr val="FF2D2D"/>
    <a:srgbClr val="FF5050"/>
    <a:srgbClr val="800000"/>
    <a:srgbClr val="FC1CB7"/>
    <a:srgbClr val="FF7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53" autoAdjust="0"/>
    <p:restoredTop sz="94660"/>
  </p:normalViewPr>
  <p:slideViewPr>
    <p:cSldViewPr snapToGrid="0">
      <p:cViewPr varScale="1">
        <p:scale>
          <a:sx n="73" d="100"/>
          <a:sy n="73" d="100"/>
        </p:scale>
        <p:origin x="498" y="78"/>
      </p:cViewPr>
      <p:guideLst/>
    </p:cSldViewPr>
  </p:slideViewPr>
  <p:notesTextViewPr>
    <p:cViewPr>
      <p:scale>
        <a:sx n="1" d="1"/>
        <a:sy n="1" d="1"/>
      </p:scale>
      <p:origin x="0" y="0"/>
    </p:cViewPr>
  </p:notesTextViewPr>
  <p:sorterViewPr>
    <p:cViewPr>
      <p:scale>
        <a:sx n="100" d="100"/>
        <a:sy n="100" d="100"/>
      </p:scale>
      <p:origin x="0" y="-54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D:\Diego%20Arias\Descargas\TOTALIZADOR%20COVID19%20(1).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C:\Trabajos\SECCUCUTA\2020\FORMATOS_PARA_USO_DIARIO\Consolidado%20listado%20call%20center%20covid%2019.xlsx"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Diego%20Arias\Descargas\TOTALIZADOR%20COVID19.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oleObject" Target="file:///D:\Diego%20Arias\Descargas\TOTALIZADOR%20COVID19%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cap="all" spc="120" normalizeH="0" baseline="0">
                <a:solidFill>
                  <a:schemeClr val="tx1">
                    <a:lumMod val="65000"/>
                    <a:lumOff val="35000"/>
                  </a:schemeClr>
                </a:solidFill>
                <a:latin typeface="+mn-lt"/>
                <a:ea typeface="+mn-ea"/>
                <a:cs typeface="+mn-cs"/>
              </a:defRPr>
            </a:pPr>
            <a:r>
              <a:rPr lang="en-US" dirty="0"/>
              <a:t>Casos por </a:t>
            </a:r>
            <a:r>
              <a:rPr lang="en-US" dirty="0" err="1"/>
              <a:t>depaRtamentos</a:t>
            </a:r>
            <a:endParaRPr lang="en-US" dirty="0"/>
          </a:p>
        </c:rich>
      </c:tx>
      <c:overlay val="0"/>
      <c:spPr>
        <a:noFill/>
        <a:ln>
          <a:noFill/>
        </a:ln>
        <a:effectLst/>
      </c:spPr>
      <c:txPr>
        <a:bodyPr rot="0" spcFirstLastPara="1" vertOverflow="ellipsis" vert="horz" wrap="square" anchor="ctr" anchorCtr="1"/>
        <a:lstStyle/>
        <a:p>
          <a:pPr>
            <a:defRPr sz="1440" b="1" i="0" u="none" strike="noStrike" kern="1200" cap="all" spc="120" normalizeH="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6.8310162401574809E-2"/>
          <c:y val="1.7121184970399547E-2"/>
          <c:w val="0.93168983759842516"/>
          <c:h val="0.76748654235442038"/>
        </c:manualLayout>
      </c:layout>
      <c:barChart>
        <c:barDir val="col"/>
        <c:grouping val="clustered"/>
        <c:varyColors val="0"/>
        <c:ser>
          <c:idx val="0"/>
          <c:order val="0"/>
          <c:tx>
            <c:strRef>
              <c:f>Hoja1!$B$1</c:f>
              <c:strCache>
                <c:ptCount val="1"/>
                <c:pt idx="0">
                  <c:v>Serie 1</c:v>
                </c:pt>
              </c:strCache>
            </c:strRef>
          </c:tx>
          <c:spPr>
            <a:solidFill>
              <a:schemeClr val="accent2"/>
            </a:solidFill>
            <a:ln>
              <a:noFill/>
            </a:ln>
            <a:effectLst/>
          </c:spPr>
          <c:invertIfNegative val="0"/>
          <c:dLbls>
            <c:dLbl>
              <c:idx val="0"/>
              <c:tx>
                <c:rich>
                  <a:bodyPr/>
                  <a:lstStyle/>
                  <a:p>
                    <a:r>
                      <a:rPr lang="en-US"/>
                      <a:t>2408</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837-4A93-9F7B-1F747FEB368D}"/>
                </c:ext>
              </c:extLst>
            </c:dLbl>
            <c:dLbl>
              <c:idx val="1"/>
              <c:tx>
                <c:rich>
                  <a:bodyPr/>
                  <a:lstStyle/>
                  <a:p>
                    <a:r>
                      <a:rPr lang="en-US"/>
                      <a:t>881</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837-4A93-9F7B-1F747FEB368D}"/>
                </c:ext>
              </c:extLst>
            </c:dLbl>
            <c:dLbl>
              <c:idx val="2"/>
              <c:tx>
                <c:rich>
                  <a:bodyPr/>
                  <a:lstStyle/>
                  <a:p>
                    <a:r>
                      <a:rPr lang="en-US"/>
                      <a:t>463</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837-4A93-9F7B-1F747FEB368D}"/>
                </c:ext>
              </c:extLst>
            </c:dLbl>
            <c:dLbl>
              <c:idx val="3"/>
              <c:tx>
                <c:rich>
                  <a:bodyPr/>
                  <a:lstStyle/>
                  <a:p>
                    <a:r>
                      <a:rPr lang="en-US"/>
                      <a:t>257</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837-4A93-9F7B-1F747FEB368D}"/>
                </c:ext>
              </c:extLst>
            </c:dLbl>
            <c:dLbl>
              <c:idx val="4"/>
              <c:tx>
                <c:rich>
                  <a:bodyPr/>
                  <a:lstStyle/>
                  <a:p>
                    <a:r>
                      <a:rPr lang="en-US"/>
                      <a:t>215</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837-4A93-9F7B-1F747FEB368D}"/>
                </c:ext>
              </c:extLst>
            </c:dLbl>
            <c:dLbl>
              <c:idx val="5"/>
              <c:tx>
                <c:rich>
                  <a:bodyPr/>
                  <a:lstStyle/>
                  <a:p>
                    <a:r>
                      <a:rPr lang="en-US"/>
                      <a:t>236</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837-4A93-9F7B-1F747FEB368D}"/>
                </c:ext>
              </c:extLst>
            </c:dLbl>
            <c:dLbl>
              <c:idx val="6"/>
              <c:tx>
                <c:rich>
                  <a:bodyPr/>
                  <a:lstStyle/>
                  <a:p>
                    <a:r>
                      <a:rPr lang="en-US"/>
                      <a:t>166</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837-4A93-9F7B-1F747FEB368D}"/>
                </c:ext>
              </c:extLst>
            </c:dLbl>
            <c:dLbl>
              <c:idx val="7"/>
              <c:tx>
                <c:rich>
                  <a:bodyPr/>
                  <a:lstStyle/>
                  <a:p>
                    <a:r>
                      <a:rPr lang="en-US"/>
                      <a:t>191</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837-4A93-9F7B-1F747FEB368D}"/>
                </c:ext>
              </c:extLst>
            </c:dLbl>
            <c:dLbl>
              <c:idx val="8"/>
              <c:tx>
                <c:rich>
                  <a:bodyPr/>
                  <a:lstStyle/>
                  <a:p>
                    <a:r>
                      <a:rPr lang="en-US"/>
                      <a:t>101</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837-4A93-9F7B-1F747FEB368D}"/>
                </c:ext>
              </c:extLst>
            </c:dLbl>
            <c:dLbl>
              <c:idx val="9"/>
              <c:tx>
                <c:rich>
                  <a:bodyPr/>
                  <a:lstStyle/>
                  <a:p>
                    <a:r>
                      <a:rPr lang="en-US"/>
                      <a:t>69</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837-4A93-9F7B-1F747FEB368D}"/>
                </c:ext>
              </c:extLst>
            </c:dLbl>
            <c:dLbl>
              <c:idx val="10"/>
              <c:tx>
                <c:rich>
                  <a:bodyPr/>
                  <a:lstStyle/>
                  <a:p>
                    <a:r>
                      <a:rPr lang="en-US"/>
                      <a:t>60</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837-4A93-9F7B-1F747FEB368D}"/>
                </c:ext>
              </c:extLst>
            </c:dLbl>
            <c:dLbl>
              <c:idx val="11"/>
              <c:tx>
                <c:rich>
                  <a:bodyPr/>
                  <a:lstStyle/>
                  <a:p>
                    <a:r>
                      <a:rPr lang="en-US"/>
                      <a:t>113</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837-4A93-9F7B-1F747FEB368D}"/>
                </c:ext>
              </c:extLst>
            </c:dLbl>
            <c:dLbl>
              <c:idx val="12"/>
              <c:tx>
                <c:rich>
                  <a:bodyPr/>
                  <a:lstStyle/>
                  <a:p>
                    <a:r>
                      <a:rPr lang="en-US"/>
                      <a:t>37</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837-4A93-9F7B-1F747FEB368D}"/>
                </c:ext>
              </c:extLst>
            </c:dLbl>
            <c:dLbl>
              <c:idx val="13"/>
              <c:tx>
                <c:rich>
                  <a:bodyPr/>
                  <a:lstStyle/>
                  <a:p>
                    <a:r>
                      <a:rPr lang="en-US"/>
                      <a:t>56</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837-4A93-9F7B-1F747FEB368D}"/>
                </c:ext>
              </c:extLst>
            </c:dLbl>
            <c:dLbl>
              <c:idx val="14"/>
              <c:tx>
                <c:rich>
                  <a:bodyPr/>
                  <a:lstStyle/>
                  <a:p>
                    <a:r>
                      <a:rPr lang="en-US"/>
                      <a:t>40</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837-4A93-9F7B-1F747FEB368D}"/>
                </c:ext>
              </c:extLst>
            </c:dLbl>
            <c:dLbl>
              <c:idx val="15"/>
              <c:tx>
                <c:rich>
                  <a:bodyPr/>
                  <a:lstStyle/>
                  <a:p>
                    <a:r>
                      <a:rPr lang="en-US"/>
                      <a:t>62</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837-4A93-9F7B-1F747FEB368D}"/>
                </c:ext>
              </c:extLst>
            </c:dLbl>
            <c:dLbl>
              <c:idx val="16"/>
              <c:tx>
                <c:rich>
                  <a:bodyPr/>
                  <a:lstStyle/>
                  <a:p>
                    <a:r>
                      <a:rPr lang="en-US"/>
                      <a:t>55</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837-4A93-9F7B-1F747FEB368D}"/>
                </c:ext>
              </c:extLst>
            </c:dLbl>
            <c:dLbl>
              <c:idx val="17"/>
              <c:tx>
                <c:rich>
                  <a:bodyPr/>
                  <a:lstStyle/>
                  <a:p>
                    <a:r>
                      <a:rPr lang="en-US"/>
                      <a:t>34</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837-4A93-9F7B-1F747FEB368D}"/>
                </c:ext>
              </c:extLst>
            </c:dLbl>
            <c:dLbl>
              <c:idx val="18"/>
              <c:tx>
                <c:rich>
                  <a:bodyPr/>
                  <a:lstStyle/>
                  <a:p>
                    <a:r>
                      <a:rPr lang="en-US"/>
                      <a:t>355</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837-4A93-9F7B-1F747FEB368D}"/>
                </c:ext>
              </c:extLst>
            </c:dLbl>
            <c:dLbl>
              <c:idx val="19"/>
              <c:tx>
                <c:rich>
                  <a:bodyPr/>
                  <a:lstStyle/>
                  <a:p>
                    <a:r>
                      <a:rPr lang="en-US"/>
                      <a:t>26</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837-4A93-9F7B-1F747FEB368D}"/>
                </c:ext>
              </c:extLst>
            </c:dLbl>
            <c:dLbl>
              <c:idx val="20"/>
              <c:tx>
                <c:rich>
                  <a:bodyPr/>
                  <a:lstStyle/>
                  <a:p>
                    <a:r>
                      <a:rPr lang="en-US"/>
                      <a:t>16</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837-4A93-9F7B-1F747FEB368D}"/>
                </c:ext>
              </c:extLst>
            </c:dLbl>
            <c:dLbl>
              <c:idx val="23"/>
              <c:tx>
                <c:rich>
                  <a:bodyPr/>
                  <a:lstStyle/>
                  <a:p>
                    <a:r>
                      <a:rPr lang="en-US"/>
                      <a:t>5</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837-4A93-9F7B-1F747FEB368D}"/>
                </c:ext>
              </c:extLst>
            </c:dLbl>
            <c:dLbl>
              <c:idx val="24"/>
              <c:tx>
                <c:rich>
                  <a:bodyPr/>
                  <a:lstStyle/>
                  <a:p>
                    <a:r>
                      <a:rPr lang="en-US"/>
                      <a:t>12</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837-4A93-9F7B-1F747FEB368D}"/>
                </c:ext>
              </c:extLst>
            </c:dLbl>
            <c:dLbl>
              <c:idx val="25"/>
              <c:tx>
                <c:rich>
                  <a:bodyPr/>
                  <a:lstStyle/>
                  <a:p>
                    <a:r>
                      <a:rPr lang="en-US"/>
                      <a:t>77</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837-4A93-9F7B-1F747FEB368D}"/>
                </c:ext>
              </c:extLst>
            </c:dLbl>
            <c:dLbl>
              <c:idx val="26"/>
              <c:tx>
                <c:rich>
                  <a:bodyPr/>
                  <a:lstStyle/>
                  <a:p>
                    <a:r>
                      <a:rPr lang="en-US"/>
                      <a:t>7</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7837-4A93-9F7B-1F747FEB368D}"/>
                </c:ext>
              </c:extLst>
            </c:dLbl>
            <c:spPr>
              <a:noFill/>
              <a:ln>
                <a:noFill/>
              </a:ln>
              <a:effectLst/>
            </c:spPr>
            <c:txPr>
              <a:bodyPr rot="-5400000" spcFirstLastPara="1" vertOverflow="clip" horzOverflow="clip"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Hoja1!$A$2:$A$28</c:f>
              <c:strCache>
                <c:ptCount val="27"/>
                <c:pt idx="0">
                  <c:v>Bogota</c:v>
                </c:pt>
                <c:pt idx="1">
                  <c:v>Valle de Cauca</c:v>
                </c:pt>
                <c:pt idx="2">
                  <c:v>Antioquia</c:v>
                </c:pt>
                <c:pt idx="3">
                  <c:v>Bolivar</c:v>
                </c:pt>
                <c:pt idx="4">
                  <c:v>Cundinamarca</c:v>
                </c:pt>
                <c:pt idx="5">
                  <c:v>Atlantico</c:v>
                </c:pt>
                <c:pt idx="6">
                  <c:v>Magdalena</c:v>
                </c:pt>
                <c:pt idx="7">
                  <c:v>Risaralda</c:v>
                </c:pt>
                <c:pt idx="8">
                  <c:v>Huila</c:v>
                </c:pt>
                <c:pt idx="9">
                  <c:v>Norte de Santander</c:v>
                </c:pt>
                <c:pt idx="10">
                  <c:v>Quindio</c:v>
                </c:pt>
                <c:pt idx="11">
                  <c:v>Nariño</c:v>
                </c:pt>
                <c:pt idx="12">
                  <c:v>Boyacá</c:v>
                </c:pt>
                <c:pt idx="13">
                  <c:v>Caldas</c:v>
                </c:pt>
                <c:pt idx="14">
                  <c:v>Santander</c:v>
                </c:pt>
                <c:pt idx="15">
                  <c:v>Tolima</c:v>
                </c:pt>
                <c:pt idx="16">
                  <c:v>Cesar</c:v>
                </c:pt>
                <c:pt idx="17">
                  <c:v>Cauca</c:v>
                </c:pt>
                <c:pt idx="18">
                  <c:v>Meta </c:v>
                </c:pt>
                <c:pt idx="19">
                  <c:v>Cordoba</c:v>
                </c:pt>
                <c:pt idx="20">
                  <c:v>Casanare </c:v>
                </c:pt>
                <c:pt idx="21">
                  <c:v>San Andres y Providencia</c:v>
                </c:pt>
                <c:pt idx="22">
                  <c:v>Sucre</c:v>
                </c:pt>
                <c:pt idx="23">
                  <c:v>La Guajira</c:v>
                </c:pt>
                <c:pt idx="24">
                  <c:v>Chocho</c:v>
                </c:pt>
                <c:pt idx="25">
                  <c:v>Amazonas</c:v>
                </c:pt>
                <c:pt idx="26">
                  <c:v>Caqueta</c:v>
                </c:pt>
              </c:strCache>
            </c:strRef>
          </c:cat>
          <c:val>
            <c:numRef>
              <c:f>Hoja1!$B$2:$B$28</c:f>
              <c:numCache>
                <c:formatCode>General</c:formatCode>
                <c:ptCount val="27"/>
                <c:pt idx="0" formatCode="#,##0">
                  <c:v>2065</c:v>
                </c:pt>
                <c:pt idx="1">
                  <c:v>797</c:v>
                </c:pt>
                <c:pt idx="2">
                  <c:v>447</c:v>
                </c:pt>
                <c:pt idx="3">
                  <c:v>220</c:v>
                </c:pt>
                <c:pt idx="4">
                  <c:v>187</c:v>
                </c:pt>
                <c:pt idx="5">
                  <c:v>134</c:v>
                </c:pt>
                <c:pt idx="6">
                  <c:v>147</c:v>
                </c:pt>
                <c:pt idx="7">
                  <c:v>148</c:v>
                </c:pt>
                <c:pt idx="8">
                  <c:v>82</c:v>
                </c:pt>
                <c:pt idx="9">
                  <c:v>60</c:v>
                </c:pt>
                <c:pt idx="10">
                  <c:v>55</c:v>
                </c:pt>
                <c:pt idx="11">
                  <c:v>79</c:v>
                </c:pt>
                <c:pt idx="12">
                  <c:v>33</c:v>
                </c:pt>
                <c:pt idx="13">
                  <c:v>53</c:v>
                </c:pt>
                <c:pt idx="14">
                  <c:v>37</c:v>
                </c:pt>
                <c:pt idx="15">
                  <c:v>41</c:v>
                </c:pt>
                <c:pt idx="16">
                  <c:v>42</c:v>
                </c:pt>
                <c:pt idx="17">
                  <c:v>25</c:v>
                </c:pt>
                <c:pt idx="18">
                  <c:v>162</c:v>
                </c:pt>
                <c:pt idx="19">
                  <c:v>21</c:v>
                </c:pt>
                <c:pt idx="20">
                  <c:v>10</c:v>
                </c:pt>
                <c:pt idx="21">
                  <c:v>6</c:v>
                </c:pt>
                <c:pt idx="22">
                  <c:v>1</c:v>
                </c:pt>
                <c:pt idx="23">
                  <c:v>2</c:v>
                </c:pt>
                <c:pt idx="24">
                  <c:v>10</c:v>
                </c:pt>
                <c:pt idx="25">
                  <c:v>15</c:v>
                </c:pt>
                <c:pt idx="26" formatCode="#,##0">
                  <c:v>2</c:v>
                </c:pt>
              </c:numCache>
            </c:numRef>
          </c:val>
          <c:extLst>
            <c:ext xmlns:c16="http://schemas.microsoft.com/office/drawing/2014/chart" uri="{C3380CC4-5D6E-409C-BE32-E72D297353CC}">
              <c16:uniqueId val="{00000019-7837-4A93-9F7B-1F747FEB368D}"/>
            </c:ext>
          </c:extLst>
        </c:ser>
        <c:dLbls>
          <c:dLblPos val="outEnd"/>
          <c:showLegendKey val="0"/>
          <c:showVal val="1"/>
          <c:showCatName val="0"/>
          <c:showSerName val="0"/>
          <c:showPercent val="0"/>
          <c:showBubbleSize val="0"/>
        </c:dLbls>
        <c:gapWidth val="444"/>
        <c:overlap val="-90"/>
        <c:axId val="75457280"/>
        <c:axId val="75458816"/>
      </c:barChart>
      <c:catAx>
        <c:axId val="75457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cap="all" spc="120" normalizeH="0" baseline="0">
                <a:solidFill>
                  <a:schemeClr val="tx1">
                    <a:lumMod val="65000"/>
                    <a:lumOff val="35000"/>
                  </a:schemeClr>
                </a:solidFill>
                <a:latin typeface="+mn-lt"/>
                <a:ea typeface="+mn-ea"/>
                <a:cs typeface="+mn-cs"/>
              </a:defRPr>
            </a:pPr>
            <a:endParaRPr lang="es-ES"/>
          </a:p>
        </c:txPr>
        <c:crossAx val="75458816"/>
        <c:crosses val="autoZero"/>
        <c:auto val="1"/>
        <c:lblAlgn val="ctr"/>
        <c:lblOffset val="100"/>
        <c:noMultiLvlLbl val="0"/>
      </c:catAx>
      <c:valAx>
        <c:axId val="75458816"/>
        <c:scaling>
          <c:orientation val="minMax"/>
        </c:scaling>
        <c:delete val="1"/>
        <c:axPos val="l"/>
        <c:numFmt formatCode="#,##0" sourceLinked="1"/>
        <c:majorTickMark val="none"/>
        <c:minorTickMark val="none"/>
        <c:tickLblPos val="nextTo"/>
        <c:crossAx val="75457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CO"/>
              <a:t>Distribución de casos según residencia</a:t>
            </a:r>
          </a:p>
        </c:rich>
      </c:tx>
      <c:overlay val="0"/>
    </c:title>
    <c:autoTitleDeleted val="0"/>
    <c:plotArea>
      <c:layout/>
      <c:barChart>
        <c:barDir val="col"/>
        <c:grouping val="clustered"/>
        <c:varyColors val="1"/>
        <c:ser>
          <c:idx val="0"/>
          <c:order val="0"/>
          <c:spPr>
            <a:solidFill>
              <a:srgbClr val="4472C4"/>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TOTALIZADOR!$B$19:$B$27</c:f>
              <c:strCache>
                <c:ptCount val="9"/>
                <c:pt idx="0">
                  <c:v>Cúcuta:</c:v>
                </c:pt>
                <c:pt idx="1">
                  <c:v>El Zulia:</c:v>
                </c:pt>
                <c:pt idx="2">
                  <c:v>Los Patios:</c:v>
                </c:pt>
                <c:pt idx="3">
                  <c:v>Villa del Rosario:</c:v>
                </c:pt>
                <c:pt idx="4">
                  <c:v>Puerto Santander:</c:v>
                </c:pt>
                <c:pt idx="5">
                  <c:v>Ocaña:</c:v>
                </c:pt>
                <c:pt idx="6">
                  <c:v>Pamplona:</c:v>
                </c:pt>
                <c:pt idx="7">
                  <c:v>Resto del Departamento:</c:v>
                </c:pt>
                <c:pt idx="8">
                  <c:v>Venezuela:</c:v>
                </c:pt>
              </c:strCache>
            </c:strRef>
          </c:cat>
          <c:val>
            <c:numRef>
              <c:f>TOTALIZADOR!$C$19:$C$27</c:f>
              <c:numCache>
                <c:formatCode>0</c:formatCode>
                <c:ptCount val="9"/>
                <c:pt idx="0">
                  <c:v>57</c:v>
                </c:pt>
                <c:pt idx="1">
                  <c:v>0</c:v>
                </c:pt>
                <c:pt idx="2">
                  <c:v>0</c:v>
                </c:pt>
                <c:pt idx="3">
                  <c:v>0</c:v>
                </c:pt>
                <c:pt idx="4">
                  <c:v>0</c:v>
                </c:pt>
                <c:pt idx="5">
                  <c:v>0</c:v>
                </c:pt>
                <c:pt idx="6">
                  <c:v>0</c:v>
                </c:pt>
                <c:pt idx="7">
                  <c:v>1</c:v>
                </c:pt>
                <c:pt idx="8">
                  <c:v>0</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E662-4FD0-B889-A694FA7217B8}"/>
            </c:ext>
          </c:extLst>
        </c:ser>
        <c:dLbls>
          <c:showLegendKey val="0"/>
          <c:showVal val="0"/>
          <c:showCatName val="0"/>
          <c:showSerName val="0"/>
          <c:showPercent val="0"/>
          <c:showBubbleSize val="0"/>
        </c:dLbls>
        <c:gapWidth val="150"/>
        <c:axId val="58320484"/>
        <c:axId val="115486530"/>
      </c:barChart>
      <c:catAx>
        <c:axId val="58320484"/>
        <c:scaling>
          <c:orientation val="minMax"/>
        </c:scaling>
        <c:delete val="0"/>
        <c:axPos val="b"/>
        <c:title>
          <c:tx>
            <c:rich>
              <a:bodyPr/>
              <a:lstStyle/>
              <a:p>
                <a:pPr>
                  <a:defRPr/>
                </a:pPr>
                <a:endParaRPr lang="es-CO"/>
              </a:p>
            </c:rich>
          </c:tx>
          <c:overlay val="0"/>
        </c:title>
        <c:numFmt formatCode="General" sourceLinked="1"/>
        <c:majorTickMark val="none"/>
        <c:minorTickMark val="none"/>
        <c:tickLblPos val="nextTo"/>
        <c:crossAx val="115486530"/>
        <c:crosses val="autoZero"/>
        <c:auto val="1"/>
        <c:lblAlgn val="ctr"/>
        <c:lblOffset val="100"/>
        <c:noMultiLvlLbl val="1"/>
      </c:catAx>
      <c:valAx>
        <c:axId val="115486530"/>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a:defRPr/>
                </a:pPr>
                <a:endParaRPr lang="es-CO"/>
              </a:p>
            </c:rich>
          </c:tx>
          <c:overlay val="0"/>
        </c:title>
        <c:numFmt formatCode="0" sourceLinked="1"/>
        <c:majorTickMark val="none"/>
        <c:minorTickMark val="none"/>
        <c:tickLblPos val="nextTo"/>
        <c:spPr>
          <a:ln/>
        </c:spPr>
        <c:crossAx val="58320484"/>
        <c:crosses val="autoZero"/>
        <c:crossBetween val="between"/>
      </c:valAx>
    </c:plotArea>
    <c:plotVisOnly val="1"/>
    <c:dispBlanksAs val="zero"/>
    <c:showDLblsOverMax val="1"/>
  </c:chart>
  <c:txPr>
    <a:bodyPr/>
    <a:lstStyle/>
    <a:p>
      <a:pPr>
        <a:defRPr sz="1200"/>
      </a:pPr>
      <a:endParaRPr lang="es-E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s-CO"/>
              <a:t>LLamadas atendidas en el Call Center - COVID19</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'plantilla de tablas'!$A$2:$A$37</c:f>
              <c:numCache>
                <c:formatCode>m/d/yyyy</c:formatCode>
                <c:ptCount val="36"/>
                <c:pt idx="0">
                  <c:v>43909</c:v>
                </c:pt>
                <c:pt idx="1">
                  <c:v>43910</c:v>
                </c:pt>
                <c:pt idx="2">
                  <c:v>43911</c:v>
                </c:pt>
                <c:pt idx="3">
                  <c:v>43912</c:v>
                </c:pt>
                <c:pt idx="4">
                  <c:v>43913</c:v>
                </c:pt>
                <c:pt idx="5">
                  <c:v>43914</c:v>
                </c:pt>
                <c:pt idx="6">
                  <c:v>43915</c:v>
                </c:pt>
                <c:pt idx="7">
                  <c:v>43916</c:v>
                </c:pt>
                <c:pt idx="8">
                  <c:v>43917</c:v>
                </c:pt>
                <c:pt idx="9">
                  <c:v>43918</c:v>
                </c:pt>
                <c:pt idx="10">
                  <c:v>43919</c:v>
                </c:pt>
                <c:pt idx="11">
                  <c:v>43920</c:v>
                </c:pt>
                <c:pt idx="12">
                  <c:v>43921</c:v>
                </c:pt>
                <c:pt idx="13">
                  <c:v>43922</c:v>
                </c:pt>
                <c:pt idx="14">
                  <c:v>43923</c:v>
                </c:pt>
                <c:pt idx="15">
                  <c:v>43924</c:v>
                </c:pt>
                <c:pt idx="16">
                  <c:v>43925</c:v>
                </c:pt>
                <c:pt idx="17">
                  <c:v>43926</c:v>
                </c:pt>
                <c:pt idx="18">
                  <c:v>43927</c:v>
                </c:pt>
                <c:pt idx="19">
                  <c:v>43928</c:v>
                </c:pt>
                <c:pt idx="20">
                  <c:v>43929</c:v>
                </c:pt>
                <c:pt idx="21">
                  <c:v>43930</c:v>
                </c:pt>
                <c:pt idx="22">
                  <c:v>43931</c:v>
                </c:pt>
                <c:pt idx="23">
                  <c:v>43932</c:v>
                </c:pt>
                <c:pt idx="24">
                  <c:v>43933</c:v>
                </c:pt>
                <c:pt idx="25">
                  <c:v>43934</c:v>
                </c:pt>
                <c:pt idx="26">
                  <c:v>43935</c:v>
                </c:pt>
                <c:pt idx="27">
                  <c:v>43936</c:v>
                </c:pt>
                <c:pt idx="28">
                  <c:v>43937</c:v>
                </c:pt>
                <c:pt idx="29">
                  <c:v>43938</c:v>
                </c:pt>
                <c:pt idx="30">
                  <c:v>43939</c:v>
                </c:pt>
                <c:pt idx="31">
                  <c:v>43940</c:v>
                </c:pt>
                <c:pt idx="32">
                  <c:v>43941</c:v>
                </c:pt>
                <c:pt idx="33">
                  <c:v>43942</c:v>
                </c:pt>
                <c:pt idx="34">
                  <c:v>43943</c:v>
                </c:pt>
                <c:pt idx="35">
                  <c:v>43944</c:v>
                </c:pt>
              </c:numCache>
            </c:numRef>
          </c:cat>
          <c:val>
            <c:numRef>
              <c:f>'plantilla de tablas'!$B$2:$B$37</c:f>
              <c:numCache>
                <c:formatCode>General</c:formatCode>
                <c:ptCount val="36"/>
                <c:pt idx="0">
                  <c:v>73</c:v>
                </c:pt>
                <c:pt idx="1">
                  <c:v>93</c:v>
                </c:pt>
                <c:pt idx="2">
                  <c:v>46</c:v>
                </c:pt>
                <c:pt idx="3">
                  <c:v>12</c:v>
                </c:pt>
                <c:pt idx="4">
                  <c:v>27</c:v>
                </c:pt>
                <c:pt idx="5">
                  <c:v>72</c:v>
                </c:pt>
                <c:pt idx="6">
                  <c:v>19</c:v>
                </c:pt>
                <c:pt idx="7">
                  <c:v>32</c:v>
                </c:pt>
                <c:pt idx="8">
                  <c:v>29</c:v>
                </c:pt>
                <c:pt idx="9">
                  <c:v>20</c:v>
                </c:pt>
                <c:pt idx="10">
                  <c:v>13</c:v>
                </c:pt>
                <c:pt idx="11">
                  <c:v>23</c:v>
                </c:pt>
                <c:pt idx="12">
                  <c:v>28</c:v>
                </c:pt>
                <c:pt idx="13">
                  <c:v>23</c:v>
                </c:pt>
                <c:pt idx="14">
                  <c:v>14</c:v>
                </c:pt>
                <c:pt idx="15">
                  <c:v>12</c:v>
                </c:pt>
                <c:pt idx="16">
                  <c:v>9</c:v>
                </c:pt>
                <c:pt idx="17">
                  <c:v>16</c:v>
                </c:pt>
                <c:pt idx="18">
                  <c:v>15</c:v>
                </c:pt>
                <c:pt idx="19">
                  <c:v>14</c:v>
                </c:pt>
                <c:pt idx="20">
                  <c:v>16</c:v>
                </c:pt>
                <c:pt idx="21">
                  <c:v>6</c:v>
                </c:pt>
                <c:pt idx="22">
                  <c:v>8</c:v>
                </c:pt>
                <c:pt idx="23">
                  <c:v>10</c:v>
                </c:pt>
                <c:pt idx="24">
                  <c:v>18</c:v>
                </c:pt>
                <c:pt idx="25">
                  <c:v>13</c:v>
                </c:pt>
                <c:pt idx="26">
                  <c:v>8</c:v>
                </c:pt>
                <c:pt idx="27">
                  <c:v>15</c:v>
                </c:pt>
                <c:pt idx="28">
                  <c:v>9</c:v>
                </c:pt>
                <c:pt idx="29">
                  <c:v>20</c:v>
                </c:pt>
                <c:pt idx="30">
                  <c:v>5</c:v>
                </c:pt>
                <c:pt idx="31">
                  <c:v>6</c:v>
                </c:pt>
                <c:pt idx="32">
                  <c:v>8</c:v>
                </c:pt>
                <c:pt idx="33">
                  <c:v>12</c:v>
                </c:pt>
                <c:pt idx="34">
                  <c:v>8</c:v>
                </c:pt>
                <c:pt idx="35">
                  <c:v>6</c:v>
                </c:pt>
              </c:numCache>
            </c:numRef>
          </c:val>
          <c:extLst>
            <c:ext xmlns:c16="http://schemas.microsoft.com/office/drawing/2014/chart" uri="{C3380CC4-5D6E-409C-BE32-E72D297353CC}">
              <c16:uniqueId val="{00000000-C48A-4A95-B237-1C9BCB7473B2}"/>
            </c:ext>
          </c:extLst>
        </c:ser>
        <c:dLbls>
          <c:showLegendKey val="0"/>
          <c:showVal val="0"/>
          <c:showCatName val="0"/>
          <c:showSerName val="0"/>
          <c:showPercent val="0"/>
          <c:showBubbleSize val="0"/>
        </c:dLbls>
        <c:gapWidth val="219"/>
        <c:overlap val="-27"/>
        <c:axId val="558900144"/>
        <c:axId val="558908344"/>
      </c:barChart>
      <c:dateAx>
        <c:axId val="5589001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crossAx val="558908344"/>
        <c:crosses val="autoZero"/>
        <c:auto val="1"/>
        <c:lblOffset val="100"/>
        <c:baseTimeUnit val="days"/>
      </c:dateAx>
      <c:valAx>
        <c:axId val="558908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crossAx val="558900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504878885285144E-2"/>
          <c:y val="3.4599511069152225E-2"/>
          <c:w val="0.91486471897449606"/>
          <c:h val="0.79511984029263749"/>
        </c:manualLayout>
      </c:layout>
      <c:barChart>
        <c:barDir val="col"/>
        <c:grouping val="clustered"/>
        <c:varyColors val="0"/>
        <c:dLbls>
          <c:dLblPos val="outEnd"/>
          <c:showLegendKey val="0"/>
          <c:showVal val="1"/>
          <c:showCatName val="0"/>
          <c:showSerName val="0"/>
          <c:showPercent val="0"/>
          <c:showBubbleSize val="0"/>
        </c:dLbls>
        <c:gapWidth val="100"/>
        <c:overlap val="-24"/>
        <c:axId val="117388048"/>
        <c:axId val="218372544"/>
      </c:barChart>
      <c:catAx>
        <c:axId val="117388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s-ES"/>
          </a:p>
        </c:txPr>
        <c:crossAx val="218372544"/>
        <c:crosses val="autoZero"/>
        <c:auto val="1"/>
        <c:lblAlgn val="ctr"/>
        <c:lblOffset val="100"/>
        <c:noMultiLvlLbl val="0"/>
      </c:catAx>
      <c:valAx>
        <c:axId val="218372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s-ES"/>
          </a:p>
        </c:txPr>
        <c:crossAx val="117388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Hoja1!$C$7</c:f>
              <c:strCache>
                <c:ptCount val="1"/>
                <c:pt idx="0">
                  <c:v># CASOS</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Hoja1!$B$8:$B$15</c:f>
              <c:strCache>
                <c:ptCount val="8"/>
                <c:pt idx="0">
                  <c:v>CUCUTA</c:v>
                </c:pt>
                <c:pt idx="1">
                  <c:v>LOS PATIOS</c:v>
                </c:pt>
                <c:pt idx="2">
                  <c:v>VILLA DEL ROSARIO</c:v>
                </c:pt>
                <c:pt idx="3">
                  <c:v>PUERTO SANTANDER</c:v>
                </c:pt>
                <c:pt idx="4">
                  <c:v>OCAÑA</c:v>
                </c:pt>
                <c:pt idx="5">
                  <c:v>VENEZUELA</c:v>
                </c:pt>
                <c:pt idx="6">
                  <c:v>TOLEDO</c:v>
                </c:pt>
                <c:pt idx="7">
                  <c:v>TOTAL </c:v>
                </c:pt>
              </c:strCache>
            </c:strRef>
          </c:cat>
          <c:val>
            <c:numRef>
              <c:f>Hoja1!$C$8:$C$15</c:f>
              <c:numCache>
                <c:formatCode>General</c:formatCode>
                <c:ptCount val="8"/>
                <c:pt idx="0">
                  <c:v>58</c:v>
                </c:pt>
                <c:pt idx="1">
                  <c:v>3</c:v>
                </c:pt>
                <c:pt idx="2">
                  <c:v>3</c:v>
                </c:pt>
                <c:pt idx="3">
                  <c:v>1</c:v>
                </c:pt>
                <c:pt idx="4">
                  <c:v>1</c:v>
                </c:pt>
                <c:pt idx="5">
                  <c:v>1</c:v>
                </c:pt>
                <c:pt idx="6">
                  <c:v>1</c:v>
                </c:pt>
                <c:pt idx="7">
                  <c:v>69</c:v>
                </c:pt>
              </c:numCache>
            </c:numRef>
          </c:val>
          <c:extLst>
            <c:ext xmlns:c16="http://schemas.microsoft.com/office/drawing/2014/chart" uri="{C3380CC4-5D6E-409C-BE32-E72D297353CC}">
              <c16:uniqueId val="{00000000-4DD2-4019-8CA7-33A110B52BAE}"/>
            </c:ext>
          </c:extLst>
        </c:ser>
        <c:dLbls>
          <c:dLblPos val="outEnd"/>
          <c:showLegendKey val="0"/>
          <c:showVal val="1"/>
          <c:showCatName val="0"/>
          <c:showSerName val="0"/>
          <c:showPercent val="0"/>
          <c:showBubbleSize val="0"/>
        </c:dLbls>
        <c:gapWidth val="219"/>
        <c:overlap val="-27"/>
        <c:axId val="1619192255"/>
        <c:axId val="1619188927"/>
      </c:barChart>
      <c:catAx>
        <c:axId val="1619192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ES"/>
          </a:p>
        </c:txPr>
        <c:crossAx val="1619188927"/>
        <c:crosses val="autoZero"/>
        <c:auto val="0"/>
        <c:lblAlgn val="ctr"/>
        <c:lblOffset val="100"/>
        <c:noMultiLvlLbl val="0"/>
      </c:catAx>
      <c:valAx>
        <c:axId val="16191889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191922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 de casos por</a:t>
            </a:r>
            <a:r>
              <a:rPr lang="en-US" baseline="0"/>
              <a:t> sexo</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D28-4FCF-A3A6-A28EF3C2B1B8}"/>
              </c:ext>
            </c:extLst>
          </c:dPt>
          <c:dPt>
            <c:idx val="1"/>
            <c:bubble3D val="0"/>
            <c:spPr>
              <a:solidFill>
                <a:srgbClr val="FF0000">
                  <a:alpha val="38000"/>
                </a:srgbClr>
              </a:solidFill>
              <a:ln w="19050">
                <a:solidFill>
                  <a:schemeClr val="lt1"/>
                </a:solidFill>
              </a:ln>
              <a:effectLst/>
            </c:spPr>
            <c:extLst>
              <c:ext xmlns:c16="http://schemas.microsoft.com/office/drawing/2014/chart" uri="{C3380CC4-5D6E-409C-BE32-E72D297353CC}">
                <c16:uniqueId val="{00000003-CD28-4FCF-A3A6-A28EF3C2B1B8}"/>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CD28-4FCF-A3A6-A28EF3C2B1B8}"/>
              </c:ext>
            </c:extLst>
          </c:dPt>
          <c:dLbls>
            <c:dLbl>
              <c:idx val="1"/>
              <c:layout>
                <c:manualLayout>
                  <c:x val="5.9800962379701521E-3"/>
                  <c:y val="-0.24301144648585599"/>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28-4FCF-A3A6-A28EF3C2B1B8}"/>
                </c:ext>
              </c:extLst>
            </c:dLbl>
            <c:dLbl>
              <c:idx val="2"/>
              <c:layout>
                <c:manualLayout>
                  <c:x val="-8.9705599300087493E-2"/>
                  <c:y val="-0.1925462962962963"/>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28-4FCF-A3A6-A28EF3C2B1B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Hoja1!$B$25:$B$27</c:f>
              <c:strCache>
                <c:ptCount val="3"/>
                <c:pt idx="0">
                  <c:v>SEXO</c:v>
                </c:pt>
                <c:pt idx="1">
                  <c:v>MUJERES </c:v>
                </c:pt>
                <c:pt idx="2">
                  <c:v>HOMBRES</c:v>
                </c:pt>
              </c:strCache>
            </c:strRef>
          </c:cat>
          <c:val>
            <c:numRef>
              <c:f>Hoja1!$C$25:$C$27</c:f>
              <c:numCache>
                <c:formatCode>General</c:formatCode>
                <c:ptCount val="3"/>
                <c:pt idx="1">
                  <c:v>28</c:v>
                </c:pt>
                <c:pt idx="2">
                  <c:v>30</c:v>
                </c:pt>
              </c:numCache>
            </c:numRef>
          </c:val>
          <c:extLst>
            <c:ext xmlns:c16="http://schemas.microsoft.com/office/drawing/2014/chart" uri="{C3380CC4-5D6E-409C-BE32-E72D297353CC}">
              <c16:uniqueId val="{00000006-CD28-4FCF-A3A6-A28EF3C2B1B8}"/>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legendEntry>
      <c:legendEntry>
        <c:idx val="2"/>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cap="none" spc="20" baseline="0">
                <a:solidFill>
                  <a:schemeClr val="tx1">
                    <a:lumMod val="50000"/>
                    <a:lumOff val="50000"/>
                  </a:schemeClr>
                </a:solidFill>
                <a:latin typeface="+mn-lt"/>
                <a:ea typeface="+mn-ea"/>
                <a:cs typeface="+mn-cs"/>
              </a:defRPr>
            </a:pPr>
            <a:r>
              <a:rPr lang="es-CO" dirty="0"/>
              <a:t>Casos</a:t>
            </a:r>
            <a:r>
              <a:rPr lang="es-CO" baseline="0" dirty="0"/>
              <a:t> Importados</a:t>
            </a:r>
            <a:endParaRPr lang="es-CO" dirty="0"/>
          </a:p>
        </c:rich>
      </c:tx>
      <c:overlay val="0"/>
      <c:spPr>
        <a:noFill/>
        <a:ln>
          <a:noFill/>
        </a:ln>
        <a:effectLst/>
      </c:spPr>
      <c:txPr>
        <a:bodyPr rot="0" spcFirstLastPara="1" vertOverflow="ellipsis" vert="horz" wrap="square" anchor="ctr" anchorCtr="1"/>
        <a:lstStyle/>
        <a:p>
          <a:pPr>
            <a:defRPr sz="1920" b="0" i="0" u="none" strike="noStrike" kern="1200" cap="none" spc="20" baseline="0">
              <a:solidFill>
                <a:schemeClr val="tx1">
                  <a:lumMod val="50000"/>
                  <a:lumOff val="50000"/>
                </a:schemeClr>
              </a:solidFill>
              <a:latin typeface="+mn-lt"/>
              <a:ea typeface="+mn-ea"/>
              <a:cs typeface="+mn-cs"/>
            </a:defRPr>
          </a:pPr>
          <a:endParaRPr lang="es-ES"/>
        </a:p>
      </c:txPr>
    </c:title>
    <c:autoTitleDeleted val="0"/>
    <c:plotArea>
      <c:layout/>
      <c:barChart>
        <c:barDir val="col"/>
        <c:grouping val="clustered"/>
        <c:varyColors val="0"/>
        <c:ser>
          <c:idx val="0"/>
          <c:order val="0"/>
          <c:tx>
            <c:strRef>
              <c:f>Hoja1!$B$1</c:f>
              <c:strCache>
                <c:ptCount val="1"/>
                <c:pt idx="0">
                  <c:v>España</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c:f>
              <c:strCache>
                <c:ptCount val="1"/>
                <c:pt idx="0">
                  <c:v>Casos importados</c:v>
                </c:pt>
              </c:strCache>
            </c:strRef>
          </c:cat>
          <c:val>
            <c:numRef>
              <c:f>Hoja1!$B$2</c:f>
              <c:numCache>
                <c:formatCode>General</c:formatCode>
                <c:ptCount val="1"/>
                <c:pt idx="0">
                  <c:v>6</c:v>
                </c:pt>
              </c:numCache>
            </c:numRef>
          </c:val>
          <c:extLst>
            <c:ext xmlns:c16="http://schemas.microsoft.com/office/drawing/2014/chart" uri="{C3380CC4-5D6E-409C-BE32-E72D297353CC}">
              <c16:uniqueId val="{00000000-234C-44EB-B4EB-6D6E2CEFED1C}"/>
            </c:ext>
          </c:extLst>
        </c:ser>
        <c:ser>
          <c:idx val="1"/>
          <c:order val="1"/>
          <c:tx>
            <c:strRef>
              <c:f>Hoja1!$C$1</c:f>
              <c:strCache>
                <c:ptCount val="1"/>
                <c:pt idx="0">
                  <c:v>Panamá</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c:f>
              <c:strCache>
                <c:ptCount val="1"/>
                <c:pt idx="0">
                  <c:v>Casos importados</c:v>
                </c:pt>
              </c:strCache>
            </c:strRef>
          </c:cat>
          <c:val>
            <c:numRef>
              <c:f>Hoja1!$C$2</c:f>
              <c:numCache>
                <c:formatCode>General</c:formatCode>
                <c:ptCount val="1"/>
                <c:pt idx="0">
                  <c:v>2</c:v>
                </c:pt>
              </c:numCache>
            </c:numRef>
          </c:val>
          <c:extLst>
            <c:ext xmlns:c16="http://schemas.microsoft.com/office/drawing/2014/chart" uri="{C3380CC4-5D6E-409C-BE32-E72D297353CC}">
              <c16:uniqueId val="{00000001-234C-44EB-B4EB-6D6E2CEFED1C}"/>
            </c:ext>
          </c:extLst>
        </c:ser>
        <c:ser>
          <c:idx val="2"/>
          <c:order val="2"/>
          <c:tx>
            <c:strRef>
              <c:f>Hoja1!$D$1</c:f>
              <c:strCache>
                <c:ptCount val="1"/>
                <c:pt idx="0">
                  <c:v>EE.UU</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c:f>
              <c:strCache>
                <c:ptCount val="1"/>
                <c:pt idx="0">
                  <c:v>Casos importados</c:v>
                </c:pt>
              </c:strCache>
            </c:strRef>
          </c:cat>
          <c:val>
            <c:numRef>
              <c:f>Hoja1!$D$2</c:f>
              <c:numCache>
                <c:formatCode>General</c:formatCode>
                <c:ptCount val="1"/>
                <c:pt idx="0">
                  <c:v>1</c:v>
                </c:pt>
              </c:numCache>
            </c:numRef>
          </c:val>
          <c:extLst>
            <c:ext xmlns:c16="http://schemas.microsoft.com/office/drawing/2014/chart" uri="{C3380CC4-5D6E-409C-BE32-E72D297353CC}">
              <c16:uniqueId val="{00000002-234C-44EB-B4EB-6D6E2CEFED1C}"/>
            </c:ext>
          </c:extLst>
        </c:ser>
        <c:ser>
          <c:idx val="3"/>
          <c:order val="3"/>
          <c:tx>
            <c:strRef>
              <c:f>Hoja1!$E$1</c:f>
              <c:strCache>
                <c:ptCount val="1"/>
                <c:pt idx="0">
                  <c:v>Canada</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c:f>
              <c:strCache>
                <c:ptCount val="1"/>
                <c:pt idx="0">
                  <c:v>Casos importados</c:v>
                </c:pt>
              </c:strCache>
            </c:strRef>
          </c:cat>
          <c:val>
            <c:numRef>
              <c:f>Hoja1!$E$2</c:f>
              <c:numCache>
                <c:formatCode>General</c:formatCode>
                <c:ptCount val="1"/>
                <c:pt idx="0">
                  <c:v>1</c:v>
                </c:pt>
              </c:numCache>
            </c:numRef>
          </c:val>
          <c:extLst>
            <c:ext xmlns:c16="http://schemas.microsoft.com/office/drawing/2014/chart" uri="{C3380CC4-5D6E-409C-BE32-E72D297353CC}">
              <c16:uniqueId val="{00000003-234C-44EB-B4EB-6D6E2CEFED1C}"/>
            </c:ext>
          </c:extLst>
        </c:ser>
        <c:ser>
          <c:idx val="4"/>
          <c:order val="4"/>
          <c:tx>
            <c:strRef>
              <c:f>Hoja1!$F$1</c:f>
              <c:strCache>
                <c:ptCount val="1"/>
                <c:pt idx="0">
                  <c:v>Turquia</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c:f>
              <c:strCache>
                <c:ptCount val="1"/>
                <c:pt idx="0">
                  <c:v>Casos importados</c:v>
                </c:pt>
              </c:strCache>
            </c:strRef>
          </c:cat>
          <c:val>
            <c:numRef>
              <c:f>Hoja1!$F$2</c:f>
              <c:numCache>
                <c:formatCode>General</c:formatCode>
                <c:ptCount val="1"/>
                <c:pt idx="0">
                  <c:v>1</c:v>
                </c:pt>
              </c:numCache>
            </c:numRef>
          </c:val>
          <c:extLst>
            <c:ext xmlns:c16="http://schemas.microsoft.com/office/drawing/2014/chart" uri="{C3380CC4-5D6E-409C-BE32-E72D297353CC}">
              <c16:uniqueId val="{00000004-234C-44EB-B4EB-6D6E2CEFED1C}"/>
            </c:ext>
          </c:extLst>
        </c:ser>
        <c:ser>
          <c:idx val="5"/>
          <c:order val="5"/>
          <c:tx>
            <c:strRef>
              <c:f>Hoja1!$G$1</c:f>
              <c:strCache>
                <c:ptCount val="1"/>
                <c:pt idx="0">
                  <c:v>Perú</c:v>
                </c:pt>
              </c:strCache>
            </c:strRef>
          </c:tx>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c:f>
              <c:strCache>
                <c:ptCount val="1"/>
                <c:pt idx="0">
                  <c:v>Casos importados</c:v>
                </c:pt>
              </c:strCache>
            </c:strRef>
          </c:cat>
          <c:val>
            <c:numRef>
              <c:f>Hoja1!$G$2</c:f>
              <c:numCache>
                <c:formatCode>General</c:formatCode>
                <c:ptCount val="1"/>
                <c:pt idx="0">
                  <c:v>1</c:v>
                </c:pt>
              </c:numCache>
            </c:numRef>
          </c:val>
          <c:extLst>
            <c:ext xmlns:c16="http://schemas.microsoft.com/office/drawing/2014/chart" uri="{C3380CC4-5D6E-409C-BE32-E72D297353CC}">
              <c16:uniqueId val="{00000005-234C-44EB-B4EB-6D6E2CEFED1C}"/>
            </c:ext>
          </c:extLst>
        </c:ser>
        <c:ser>
          <c:idx val="6"/>
          <c:order val="6"/>
          <c:tx>
            <c:strRef>
              <c:f>Hoja1!$H$1</c:f>
              <c:strCache>
                <c:ptCount val="1"/>
                <c:pt idx="0">
                  <c:v>Venezuela</c:v>
                </c:pt>
              </c:strCache>
            </c:strRef>
          </c:tx>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c:f>
              <c:strCache>
                <c:ptCount val="1"/>
                <c:pt idx="0">
                  <c:v>Casos importados</c:v>
                </c:pt>
              </c:strCache>
            </c:strRef>
          </c:cat>
          <c:val>
            <c:numRef>
              <c:f>Hoja1!$H$2</c:f>
              <c:numCache>
                <c:formatCode>General</c:formatCode>
                <c:ptCount val="1"/>
                <c:pt idx="0">
                  <c:v>1</c:v>
                </c:pt>
              </c:numCache>
            </c:numRef>
          </c:val>
          <c:extLst>
            <c:ext xmlns:c16="http://schemas.microsoft.com/office/drawing/2014/chart" uri="{C3380CC4-5D6E-409C-BE32-E72D297353CC}">
              <c16:uniqueId val="{00000006-234C-44EB-B4EB-6D6E2CEFED1C}"/>
            </c:ext>
          </c:extLst>
        </c:ser>
        <c:dLbls>
          <c:dLblPos val="inEnd"/>
          <c:showLegendKey val="0"/>
          <c:showVal val="1"/>
          <c:showCatName val="0"/>
          <c:showSerName val="0"/>
          <c:showPercent val="0"/>
          <c:showBubbleSize val="0"/>
        </c:dLbls>
        <c:gapWidth val="100"/>
        <c:overlap val="-24"/>
        <c:axId val="7954127"/>
        <c:axId val="1525497375"/>
      </c:barChart>
      <c:catAx>
        <c:axId val="7954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s-ES"/>
          </a:p>
        </c:txPr>
        <c:crossAx val="1525497375"/>
        <c:crosses val="autoZero"/>
        <c:auto val="1"/>
        <c:lblAlgn val="ctr"/>
        <c:lblOffset val="100"/>
        <c:noMultiLvlLbl val="0"/>
      </c:catAx>
      <c:valAx>
        <c:axId val="15254973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s-ES"/>
          </a:p>
        </c:txPr>
        <c:crossAx val="7954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Casos Confirmados</a:t>
            </a:r>
            <a:r>
              <a:rPr lang="en-US" baseline="0"/>
              <a:t> segun condición actual, 28/04/2020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0.12544812313650477"/>
          <c:y val="0.16460905349794239"/>
          <c:w val="0.85032947323814512"/>
          <c:h val="0.66114513463594826"/>
        </c:manualLayout>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Hoja1!$B$37:$B$41</c:f>
              <c:strCache>
                <c:ptCount val="5"/>
                <c:pt idx="0">
                  <c:v>EN VIVIENDA</c:v>
                </c:pt>
                <c:pt idx="1">
                  <c:v>HOSPITALIZADOS</c:v>
                </c:pt>
                <c:pt idx="2">
                  <c:v>HOSPITALIZADOS UCI</c:v>
                </c:pt>
                <c:pt idx="3">
                  <c:v>FALLECIDOS</c:v>
                </c:pt>
                <c:pt idx="4">
                  <c:v>RECUPERADOS</c:v>
                </c:pt>
              </c:strCache>
            </c:strRef>
          </c:cat>
          <c:val>
            <c:numRef>
              <c:f>Hoja1!$C$37:$C$41</c:f>
              <c:numCache>
                <c:formatCode>General</c:formatCode>
                <c:ptCount val="5"/>
                <c:pt idx="0">
                  <c:v>22</c:v>
                </c:pt>
                <c:pt idx="1">
                  <c:v>3</c:v>
                </c:pt>
                <c:pt idx="2">
                  <c:v>0</c:v>
                </c:pt>
                <c:pt idx="3">
                  <c:v>3</c:v>
                </c:pt>
                <c:pt idx="4">
                  <c:v>30</c:v>
                </c:pt>
              </c:numCache>
            </c:numRef>
          </c:val>
          <c:extLst>
            <c:ext xmlns:c16="http://schemas.microsoft.com/office/drawing/2014/chart" uri="{C3380CC4-5D6E-409C-BE32-E72D297353CC}">
              <c16:uniqueId val="{00000000-0D1E-417B-BA26-C28C6076B523}"/>
            </c:ext>
          </c:extLst>
        </c:ser>
        <c:dLbls>
          <c:showLegendKey val="0"/>
          <c:showVal val="0"/>
          <c:showCatName val="0"/>
          <c:showSerName val="0"/>
          <c:showPercent val="0"/>
          <c:showBubbleSize val="0"/>
        </c:dLbls>
        <c:gapWidth val="219"/>
        <c:overlap val="-27"/>
        <c:axId val="1625001343"/>
        <c:axId val="1625001759"/>
      </c:barChart>
      <c:catAx>
        <c:axId val="162500134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Condición de Caso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ES"/>
          </a:p>
        </c:txPr>
        <c:crossAx val="1625001759"/>
        <c:crosses val="autoZero"/>
        <c:auto val="1"/>
        <c:lblAlgn val="ctr"/>
        <c:lblOffset val="100"/>
        <c:noMultiLvlLbl val="0"/>
      </c:catAx>
      <c:valAx>
        <c:axId val="16250017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No. De Casos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250013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80" b="1" i="0" u="none" strike="noStrike" kern="1200" cap="all" spc="120" normalizeH="0" baseline="0">
                <a:solidFill>
                  <a:schemeClr val="tx1">
                    <a:lumMod val="65000"/>
                    <a:lumOff val="35000"/>
                  </a:schemeClr>
                </a:solidFill>
                <a:latin typeface="+mn-lt"/>
                <a:ea typeface="+mn-ea"/>
                <a:cs typeface="+mn-cs"/>
              </a:defRPr>
            </a:pPr>
            <a:r>
              <a:rPr lang="en-US" dirty="0"/>
              <a:t>NÚMERO DE CASOS POR COMUNA </a:t>
            </a:r>
          </a:p>
        </c:rich>
      </c:tx>
      <c:overlay val="0"/>
      <c:spPr>
        <a:noFill/>
        <a:ln>
          <a:noFill/>
        </a:ln>
        <a:effectLst/>
      </c:spPr>
      <c:txPr>
        <a:bodyPr rot="0" spcFirstLastPara="1" vertOverflow="ellipsis" vert="horz" wrap="square" anchor="ctr" anchorCtr="1"/>
        <a:lstStyle/>
        <a:p>
          <a:pPr>
            <a:defRPr sz="1380" b="1" i="0" u="none" strike="noStrike" kern="1200" cap="all" spc="120" normalizeH="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8.6545054468227287E-2"/>
          <c:y val="0.13933820405057873"/>
          <c:w val="0.88711747703382748"/>
          <c:h val="0.70001145531832554"/>
        </c:manualLayout>
      </c:layout>
      <c:barChart>
        <c:barDir val="col"/>
        <c:grouping val="clustered"/>
        <c:varyColors val="0"/>
        <c:ser>
          <c:idx val="0"/>
          <c:order val="0"/>
          <c:tx>
            <c:strRef>
              <c:f>Hoja1!$B$1</c:f>
              <c:strCache>
                <c:ptCount val="1"/>
                <c:pt idx="0">
                  <c:v>Serie 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Hoja1!$A$2:$A$12</c:f>
              <c:strCache>
                <c:ptCount val="11"/>
                <c:pt idx="0">
                  <c:v>Comuna 1</c:v>
                </c:pt>
                <c:pt idx="1">
                  <c:v>Comuna 2</c:v>
                </c:pt>
                <c:pt idx="2">
                  <c:v>Comuna 3</c:v>
                </c:pt>
                <c:pt idx="3">
                  <c:v>Comuna 4</c:v>
                </c:pt>
                <c:pt idx="4">
                  <c:v>Comuna 5</c:v>
                </c:pt>
                <c:pt idx="5">
                  <c:v>Comuna 6</c:v>
                </c:pt>
                <c:pt idx="6">
                  <c:v>Comuna 7</c:v>
                </c:pt>
                <c:pt idx="7">
                  <c:v>Comuna 8</c:v>
                </c:pt>
                <c:pt idx="8">
                  <c:v>Comuna 9</c:v>
                </c:pt>
                <c:pt idx="9">
                  <c:v>Comuna 10</c:v>
                </c:pt>
                <c:pt idx="10">
                  <c:v>Rural</c:v>
                </c:pt>
              </c:strCache>
            </c:strRef>
          </c:cat>
          <c:val>
            <c:numRef>
              <c:f>Hoja1!$B$2:$B$12</c:f>
              <c:numCache>
                <c:formatCode>General</c:formatCode>
                <c:ptCount val="11"/>
                <c:pt idx="0">
                  <c:v>0</c:v>
                </c:pt>
                <c:pt idx="1">
                  <c:v>7</c:v>
                </c:pt>
                <c:pt idx="2">
                  <c:v>19</c:v>
                </c:pt>
                <c:pt idx="3">
                  <c:v>10</c:v>
                </c:pt>
                <c:pt idx="4">
                  <c:v>1</c:v>
                </c:pt>
                <c:pt idx="5">
                  <c:v>2</c:v>
                </c:pt>
                <c:pt idx="6">
                  <c:v>5</c:v>
                </c:pt>
                <c:pt idx="7">
                  <c:v>9</c:v>
                </c:pt>
                <c:pt idx="8">
                  <c:v>1</c:v>
                </c:pt>
                <c:pt idx="9">
                  <c:v>3</c:v>
                </c:pt>
                <c:pt idx="10">
                  <c:v>1</c:v>
                </c:pt>
              </c:numCache>
            </c:numRef>
          </c:val>
          <c:extLst>
            <c:ext xmlns:c16="http://schemas.microsoft.com/office/drawing/2014/chart" uri="{C3380CC4-5D6E-409C-BE32-E72D297353CC}">
              <c16:uniqueId val="{00000000-2B5D-45FE-8EE9-173B4F2B6FD6}"/>
            </c:ext>
          </c:extLst>
        </c:ser>
        <c:dLbls>
          <c:dLblPos val="outEnd"/>
          <c:showLegendKey val="0"/>
          <c:showVal val="1"/>
          <c:showCatName val="0"/>
          <c:showSerName val="0"/>
          <c:showPercent val="0"/>
          <c:showBubbleSize val="0"/>
        </c:dLbls>
        <c:gapWidth val="444"/>
        <c:overlap val="-90"/>
        <c:axId val="37193712"/>
        <c:axId val="34915488"/>
      </c:barChart>
      <c:catAx>
        <c:axId val="371937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chemeClr val="tx1">
                    <a:lumMod val="65000"/>
                    <a:lumOff val="35000"/>
                  </a:schemeClr>
                </a:solidFill>
                <a:latin typeface="+mn-lt"/>
                <a:ea typeface="+mn-ea"/>
                <a:cs typeface="+mn-cs"/>
              </a:defRPr>
            </a:pPr>
            <a:endParaRPr lang="es-ES"/>
          </a:p>
        </c:txPr>
        <c:crossAx val="34915488"/>
        <c:crosses val="autoZero"/>
        <c:auto val="1"/>
        <c:lblAlgn val="ctr"/>
        <c:lblOffset val="100"/>
        <c:noMultiLvlLbl val="0"/>
      </c:catAx>
      <c:valAx>
        <c:axId val="34915488"/>
        <c:scaling>
          <c:orientation val="minMax"/>
        </c:scaling>
        <c:delete val="1"/>
        <c:axPos val="l"/>
        <c:numFmt formatCode="General" sourceLinked="1"/>
        <c:majorTickMark val="none"/>
        <c:minorTickMark val="none"/>
        <c:tickLblPos val="nextTo"/>
        <c:crossAx val="37193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50"/>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s-CO" sz="1600">
                <a:solidFill>
                  <a:schemeClr val="tx1"/>
                </a:solidFill>
              </a:rPr>
              <a:t>Distribución de casos según sexo</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E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329-4AEE-BEC3-9F7E9FD34CB1}"/>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329-4AEE-BEC3-9F7E9FD34CB1}"/>
              </c:ext>
            </c:extLst>
          </c:dPt>
          <c:dLbls>
            <c:dLbl>
              <c:idx val="0"/>
              <c:tx>
                <c:rich>
                  <a:bodyPr/>
                  <a:lstStyle/>
                  <a:p>
                    <a:fld id="{BD0F2AA6-21A3-4B67-A4D3-E8DFF341B0F8}" type="VALUE">
                      <a:rPr lang="en-US" smtClean="0"/>
                      <a:pPr/>
                      <a:t>[VALOR]</a:t>
                    </a:fld>
                    <a:endParaRPr lang="en-US" baseline="0" smtClean="0"/>
                  </a:p>
                  <a:p>
                    <a:endParaRPr lang="es-ES"/>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329-4AEE-BEC3-9F7E9FD34CB1}"/>
                </c:ext>
              </c:extLst>
            </c:dLbl>
            <c:dLbl>
              <c:idx val="1"/>
              <c:tx>
                <c:rich>
                  <a:bodyPr/>
                  <a:lstStyle/>
                  <a:p>
                    <a:fld id="{0FEC288B-AA62-4D7B-A013-2F67FD994422}" type="VALUE">
                      <a:rPr lang="en-US" smtClean="0"/>
                      <a:pPr/>
                      <a:t>[VALOR]</a:t>
                    </a:fld>
                    <a:endParaRPr lang="es-ES"/>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329-4AEE-BEC3-9F7E9FD34CB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
              </a:p>
            </c:txPr>
            <c:dLblPos val="ct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TOTALIZADOR!$B$28:$B$29</c:f>
              <c:strCache>
                <c:ptCount val="2"/>
                <c:pt idx="0">
                  <c:v>Hombres:</c:v>
                </c:pt>
                <c:pt idx="1">
                  <c:v>Mujeres:</c:v>
                </c:pt>
              </c:strCache>
            </c:strRef>
          </c:cat>
          <c:val>
            <c:numRef>
              <c:f>TOTALIZADOR!$C$28:$C$29</c:f>
              <c:numCache>
                <c:formatCode>0</c:formatCode>
                <c:ptCount val="2"/>
                <c:pt idx="0">
                  <c:v>30</c:v>
                </c:pt>
                <c:pt idx="1">
                  <c:v>28</c:v>
                </c:pt>
              </c:numCache>
            </c:numRef>
          </c:val>
          <c:extLst>
            <c:ext xmlns:c16="http://schemas.microsoft.com/office/drawing/2014/chart" uri="{C3380CC4-5D6E-409C-BE32-E72D297353CC}">
              <c16:uniqueId val="{00000004-4329-4AEE-BEC3-9F7E9FD34CB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zero"/>
    <c:showDLblsOverMax val="1"/>
  </c:chart>
  <c:spPr>
    <a:noFill/>
    <a:ln>
      <a:noFill/>
    </a:ln>
    <a:effectLst/>
  </c:spPr>
  <c:txPr>
    <a:bodyPr/>
    <a:lstStyle/>
    <a:p>
      <a:pPr>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CO"/>
              <a:t>Distribución de casos según procedencia</a:t>
            </a:r>
          </a:p>
        </c:rich>
      </c:tx>
      <c:overlay val="0"/>
    </c:title>
    <c:autoTitleDeleted val="0"/>
    <c:plotArea>
      <c:layout/>
      <c:barChart>
        <c:barDir val="col"/>
        <c:grouping val="clustered"/>
        <c:varyColors val="1"/>
        <c:ser>
          <c:idx val="0"/>
          <c:order val="0"/>
          <c:spPr>
            <a:solidFill>
              <a:srgbClr val="4472C4"/>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TOTALIZADOR!$B$9:$B$18</c:f>
              <c:strCache>
                <c:ptCount val="10"/>
                <c:pt idx="0">
                  <c:v>Colombia:</c:v>
                </c:pt>
                <c:pt idx="1">
                  <c:v>Venezuela:</c:v>
                </c:pt>
                <c:pt idx="2">
                  <c:v>Estados Unidos:</c:v>
                </c:pt>
                <c:pt idx="3">
                  <c:v>Canadá:</c:v>
                </c:pt>
                <c:pt idx="4">
                  <c:v>México:</c:v>
                </c:pt>
                <c:pt idx="5">
                  <c:v>España:</c:v>
                </c:pt>
                <c:pt idx="6">
                  <c:v>Italia:</c:v>
                </c:pt>
                <c:pt idx="7">
                  <c:v>Resto de Latinoamérica:</c:v>
                </c:pt>
                <c:pt idx="8">
                  <c:v>Resto de Europa:</c:v>
                </c:pt>
                <c:pt idx="9">
                  <c:v>Resto del Mundo:</c:v>
                </c:pt>
              </c:strCache>
            </c:strRef>
          </c:cat>
          <c:val>
            <c:numRef>
              <c:f>TOTALIZADOR!$C$9:$C$18</c:f>
              <c:numCache>
                <c:formatCode>0</c:formatCode>
                <c:ptCount val="10"/>
                <c:pt idx="0">
                  <c:v>50</c:v>
                </c:pt>
                <c:pt idx="1">
                  <c:v>3</c:v>
                </c:pt>
                <c:pt idx="2">
                  <c:v>0</c:v>
                </c:pt>
                <c:pt idx="3">
                  <c:v>1</c:v>
                </c:pt>
                <c:pt idx="4">
                  <c:v>0</c:v>
                </c:pt>
                <c:pt idx="5">
                  <c:v>2</c:v>
                </c:pt>
                <c:pt idx="6">
                  <c:v>0</c:v>
                </c:pt>
                <c:pt idx="7">
                  <c:v>0</c:v>
                </c:pt>
                <c:pt idx="8">
                  <c:v>1</c:v>
                </c:pt>
                <c:pt idx="9">
                  <c:v>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541F-4B10-A05B-4C114162AA9C}"/>
            </c:ext>
          </c:extLst>
        </c:ser>
        <c:dLbls>
          <c:showLegendKey val="0"/>
          <c:showVal val="0"/>
          <c:showCatName val="0"/>
          <c:showSerName val="0"/>
          <c:showPercent val="0"/>
          <c:showBubbleSize val="0"/>
        </c:dLbls>
        <c:gapWidth val="150"/>
        <c:axId val="705868590"/>
        <c:axId val="449649553"/>
      </c:barChart>
      <c:catAx>
        <c:axId val="705868590"/>
        <c:scaling>
          <c:orientation val="minMax"/>
        </c:scaling>
        <c:delete val="0"/>
        <c:axPos val="b"/>
        <c:title>
          <c:tx>
            <c:rich>
              <a:bodyPr/>
              <a:lstStyle/>
              <a:p>
                <a:pPr>
                  <a:defRPr/>
                </a:pPr>
                <a:endParaRPr lang="es-CO"/>
              </a:p>
            </c:rich>
          </c:tx>
          <c:overlay val="0"/>
        </c:title>
        <c:numFmt formatCode="General" sourceLinked="1"/>
        <c:majorTickMark val="none"/>
        <c:minorTickMark val="none"/>
        <c:tickLblPos val="nextTo"/>
        <c:crossAx val="449649553"/>
        <c:crosses val="autoZero"/>
        <c:auto val="1"/>
        <c:lblAlgn val="ctr"/>
        <c:lblOffset val="100"/>
        <c:noMultiLvlLbl val="1"/>
      </c:catAx>
      <c:valAx>
        <c:axId val="449649553"/>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a:defRPr/>
                </a:pPr>
                <a:endParaRPr lang="es-CO"/>
              </a:p>
            </c:rich>
          </c:tx>
          <c:overlay val="0"/>
        </c:title>
        <c:numFmt formatCode="0" sourceLinked="1"/>
        <c:majorTickMark val="none"/>
        <c:minorTickMark val="none"/>
        <c:tickLblPos val="nextTo"/>
        <c:spPr>
          <a:ln/>
        </c:spPr>
        <c:crossAx val="705868590"/>
        <c:crosses val="autoZero"/>
        <c:crossBetween val="between"/>
      </c:valAx>
    </c:plotArea>
    <c:plotVisOnly val="1"/>
    <c:dispBlanksAs val="zero"/>
    <c:showDLblsOverMax val="1"/>
  </c:chart>
  <c:txPr>
    <a:bodyPr/>
    <a:lstStyle/>
    <a:p>
      <a:pPr>
        <a:defRPr sz="1100"/>
      </a:pPr>
      <a:endParaRPr lang="es-ES"/>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g"/></Relationships>
</file>

<file path=ppt/diagrams/_rels/data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image" Target="../media/image7.jpg"/><Relationship Id="rId4" Type="http://schemas.openxmlformats.org/officeDocument/2006/relationships/slide" Target="../slides/slide4.xml"/></Relationships>
</file>

<file path=ppt/diagrams/_rels/data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eg"/></Relationships>
</file>

<file path=ppt/diagrams/_rels/data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image" Target="../media/image32.jpg"/></Relationships>
</file>

<file path=ppt/diagrams/_rels/data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image" Target="../media/image35.jpg"/></Relationships>
</file>

<file path=ppt/diagrams/_rels/data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image" Target="../media/image38.jpg"/></Relationships>
</file>

<file path=ppt/diagrams/_rels/data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s>
</file>

<file path=ppt/diagrams/_rels/data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image" Target="../media/image4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g"/></Relationships>
</file>

<file path=ppt/diagrams/_rels/drawing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image" Target="../media/image7.jpg"/></Relationships>
</file>

<file path=ppt/diagrams/_rels/drawing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image" Target="../media/image32.jpg"/></Relationships>
</file>

<file path=ppt/diagrams/_rels/drawing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image" Target="../media/image35.jpg"/></Relationships>
</file>

<file path=ppt/diagrams/_rels/drawing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image" Target="../media/image38.jpg"/></Relationships>
</file>

<file path=ppt/diagrams/_rels/drawing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s>
</file>

<file path=ppt/diagrams/_rels/drawing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image" Target="../media/image4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14BFCF-E7D3-43FF-9378-BA934E72BEFA}" type="doc">
      <dgm:prSet loTypeId="urn:microsoft.com/office/officeart/2005/8/layout/vList3" loCatId="list" qsTypeId="urn:microsoft.com/office/officeart/2005/8/quickstyle/simple1" qsCatId="simple" csTypeId="urn:microsoft.com/office/officeart/2005/8/colors/accent1_2" csCatId="accent1" phldr="1"/>
      <dgm:spPr/>
    </dgm:pt>
    <dgm:pt modelId="{01E2E5C2-9AF5-439F-AF78-34F39ADB0850}">
      <dgm:prSet phldrT="[Texto]">
        <dgm:style>
          <a:lnRef idx="2">
            <a:schemeClr val="accent2"/>
          </a:lnRef>
          <a:fillRef idx="1">
            <a:schemeClr val="lt1"/>
          </a:fillRef>
          <a:effectRef idx="0">
            <a:schemeClr val="accent2"/>
          </a:effectRef>
          <a:fontRef idx="minor">
            <a:schemeClr val="dk1"/>
          </a:fontRef>
        </dgm:style>
      </dgm:prSet>
      <dgm:spPr/>
      <dgm:t>
        <a:bodyPr/>
        <a:lstStyle/>
        <a:p>
          <a:r>
            <a:rPr lang="es-CO" dirty="0"/>
            <a:t>Casos: 988.1451</a:t>
          </a:r>
        </a:p>
        <a:p>
          <a:r>
            <a:rPr lang="es-CO" dirty="0"/>
            <a:t>Muertes: 56.246</a:t>
          </a:r>
        </a:p>
      </dgm:t>
    </dgm:pt>
    <dgm:pt modelId="{5DC68696-A9AC-4513-A934-4D4A41B7EA3E}" type="parTrans" cxnId="{033BCF5E-E136-4191-85EB-CDE90A7080D3}">
      <dgm:prSet/>
      <dgm:spPr/>
      <dgm:t>
        <a:bodyPr/>
        <a:lstStyle/>
        <a:p>
          <a:endParaRPr lang="es-CO"/>
        </a:p>
      </dgm:t>
    </dgm:pt>
    <dgm:pt modelId="{9593EFD3-47D5-4A16-A335-BBC14E6F418D}" type="sibTrans" cxnId="{033BCF5E-E136-4191-85EB-CDE90A7080D3}">
      <dgm:prSet/>
      <dgm:spPr/>
      <dgm:t>
        <a:bodyPr/>
        <a:lstStyle/>
        <a:p>
          <a:endParaRPr lang="es-CO"/>
        </a:p>
      </dgm:t>
    </dgm:pt>
    <dgm:pt modelId="{DFDFF637-8403-4859-ADFB-4314915E300A}">
      <dgm:prSet phldrT="[Texto]">
        <dgm:style>
          <a:lnRef idx="2">
            <a:schemeClr val="accent2"/>
          </a:lnRef>
          <a:fillRef idx="1">
            <a:schemeClr val="lt1"/>
          </a:fillRef>
          <a:effectRef idx="0">
            <a:schemeClr val="accent2"/>
          </a:effectRef>
          <a:fontRef idx="minor">
            <a:schemeClr val="dk1"/>
          </a:fontRef>
        </dgm:style>
      </dgm:prSet>
      <dgm:spPr/>
      <dgm:t>
        <a:bodyPr/>
        <a:lstStyle/>
        <a:p>
          <a:r>
            <a:rPr lang="es-CO" dirty="0"/>
            <a:t>Casos: 209-465</a:t>
          </a:r>
        </a:p>
        <a:p>
          <a:r>
            <a:rPr lang="es-CO" dirty="0"/>
            <a:t>Muertes: 23.190</a:t>
          </a:r>
        </a:p>
      </dgm:t>
    </dgm:pt>
    <dgm:pt modelId="{067F515F-36DC-4FE3-BCE1-90AA40EBAD2B}" type="parTrans" cxnId="{67A9C65F-59A5-4772-B2F3-A28F5E42087C}">
      <dgm:prSet/>
      <dgm:spPr/>
      <dgm:t>
        <a:bodyPr/>
        <a:lstStyle/>
        <a:p>
          <a:endParaRPr lang="es-CO"/>
        </a:p>
      </dgm:t>
    </dgm:pt>
    <dgm:pt modelId="{E736E038-5B1F-4B82-8CD4-C2075FCE5827}" type="sibTrans" cxnId="{67A9C65F-59A5-4772-B2F3-A28F5E42087C}">
      <dgm:prSet/>
      <dgm:spPr/>
      <dgm:t>
        <a:bodyPr/>
        <a:lstStyle/>
        <a:p>
          <a:endParaRPr lang="es-CO"/>
        </a:p>
      </dgm:t>
    </dgm:pt>
    <dgm:pt modelId="{0AD392F5-653A-4CCA-9524-50ADC91BE0E2}">
      <dgm:prSet phldrT="[Texto]">
        <dgm:style>
          <a:lnRef idx="2">
            <a:schemeClr val="accent2"/>
          </a:lnRef>
          <a:fillRef idx="1">
            <a:schemeClr val="lt1"/>
          </a:fillRef>
          <a:effectRef idx="0">
            <a:schemeClr val="accent2"/>
          </a:effectRef>
          <a:fontRef idx="minor">
            <a:schemeClr val="dk1"/>
          </a:fontRef>
        </dgm:style>
      </dgm:prSet>
      <dgm:spPr/>
      <dgm:t>
        <a:bodyPr/>
        <a:lstStyle/>
        <a:p>
          <a:r>
            <a:rPr lang="es-CO" dirty="0"/>
            <a:t>Casos: 199.414</a:t>
          </a:r>
        </a:p>
        <a:p>
          <a:r>
            <a:rPr lang="es-CO" dirty="0"/>
            <a:t>Muertes: 26.977</a:t>
          </a:r>
        </a:p>
      </dgm:t>
    </dgm:pt>
    <dgm:pt modelId="{035FBE74-B798-48D3-B905-E5E9FB31D514}" type="parTrans" cxnId="{8F87354A-FCD3-4B8C-83BE-E3CA16E5C464}">
      <dgm:prSet/>
      <dgm:spPr/>
      <dgm:t>
        <a:bodyPr/>
        <a:lstStyle/>
        <a:p>
          <a:endParaRPr lang="es-CO"/>
        </a:p>
      </dgm:t>
    </dgm:pt>
    <dgm:pt modelId="{9C3C7A1E-B98E-489D-8E96-9751AA56AA1A}" type="sibTrans" cxnId="{8F87354A-FCD3-4B8C-83BE-E3CA16E5C464}">
      <dgm:prSet/>
      <dgm:spPr/>
      <dgm:t>
        <a:bodyPr/>
        <a:lstStyle/>
        <a:p>
          <a:endParaRPr lang="es-CO"/>
        </a:p>
      </dgm:t>
    </dgm:pt>
    <dgm:pt modelId="{1DDBE311-79E6-416A-82C8-A05BD8FEB8CC}" type="pres">
      <dgm:prSet presAssocID="{6514BFCF-E7D3-43FF-9378-BA934E72BEFA}" presName="linearFlow" presStyleCnt="0">
        <dgm:presLayoutVars>
          <dgm:dir/>
          <dgm:resizeHandles val="exact"/>
        </dgm:presLayoutVars>
      </dgm:prSet>
      <dgm:spPr/>
    </dgm:pt>
    <dgm:pt modelId="{00868264-67A4-4487-B960-52B193BF32D4}" type="pres">
      <dgm:prSet presAssocID="{01E2E5C2-9AF5-439F-AF78-34F39ADB0850}" presName="composite" presStyleCnt="0"/>
      <dgm:spPr/>
    </dgm:pt>
    <dgm:pt modelId="{9335D643-1C73-42E7-A889-B57608DC6F45}" type="pres">
      <dgm:prSet presAssocID="{01E2E5C2-9AF5-439F-AF78-34F39ADB0850}"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977AC84B-DC77-4302-8D56-DB9A7C409067}" type="pres">
      <dgm:prSet presAssocID="{01E2E5C2-9AF5-439F-AF78-34F39ADB0850}" presName="txShp" presStyleLbl="node1" presStyleIdx="0" presStyleCnt="3">
        <dgm:presLayoutVars>
          <dgm:bulletEnabled val="1"/>
        </dgm:presLayoutVars>
      </dgm:prSet>
      <dgm:spPr/>
      <dgm:t>
        <a:bodyPr/>
        <a:lstStyle/>
        <a:p>
          <a:endParaRPr lang="es-ES"/>
        </a:p>
      </dgm:t>
    </dgm:pt>
    <dgm:pt modelId="{DD83208E-258C-40DA-AB10-64946D7895C7}" type="pres">
      <dgm:prSet presAssocID="{9593EFD3-47D5-4A16-A335-BBC14E6F418D}" presName="spacing" presStyleCnt="0"/>
      <dgm:spPr/>
    </dgm:pt>
    <dgm:pt modelId="{631712EE-E6A6-4CAD-94EF-A0C240612018}" type="pres">
      <dgm:prSet presAssocID="{DFDFF637-8403-4859-ADFB-4314915E300A}" presName="composite" presStyleCnt="0"/>
      <dgm:spPr/>
    </dgm:pt>
    <dgm:pt modelId="{0078191A-DD28-4009-9DCC-F5EB28F55A7F}" type="pres">
      <dgm:prSet presAssocID="{DFDFF637-8403-4859-ADFB-4314915E300A}"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3058CB50-9984-4401-8C3A-01DCBD17382A}" type="pres">
      <dgm:prSet presAssocID="{DFDFF637-8403-4859-ADFB-4314915E300A}" presName="txShp" presStyleLbl="node1" presStyleIdx="1" presStyleCnt="3">
        <dgm:presLayoutVars>
          <dgm:bulletEnabled val="1"/>
        </dgm:presLayoutVars>
      </dgm:prSet>
      <dgm:spPr/>
      <dgm:t>
        <a:bodyPr/>
        <a:lstStyle/>
        <a:p>
          <a:endParaRPr lang="es-ES"/>
        </a:p>
      </dgm:t>
    </dgm:pt>
    <dgm:pt modelId="{3B4BDB6A-9802-4B5F-9F36-9889D610C985}" type="pres">
      <dgm:prSet presAssocID="{E736E038-5B1F-4B82-8CD4-C2075FCE5827}" presName="spacing" presStyleCnt="0"/>
      <dgm:spPr/>
    </dgm:pt>
    <dgm:pt modelId="{95809B30-CF59-4BAA-965C-9A6D4E6DC502}" type="pres">
      <dgm:prSet presAssocID="{0AD392F5-653A-4CCA-9524-50ADC91BE0E2}" presName="composite" presStyleCnt="0"/>
      <dgm:spPr/>
    </dgm:pt>
    <dgm:pt modelId="{CEF985E6-ADB5-4B4B-A1E2-2385783437C2}" type="pres">
      <dgm:prSet presAssocID="{0AD392F5-653A-4CCA-9524-50ADC91BE0E2}"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6000" r="-36000"/>
          </a:stretch>
        </a:blipFill>
      </dgm:spPr>
    </dgm:pt>
    <dgm:pt modelId="{17F4F078-9B86-4ED2-B87B-3C0D478AB827}" type="pres">
      <dgm:prSet presAssocID="{0AD392F5-653A-4CCA-9524-50ADC91BE0E2}" presName="txShp" presStyleLbl="node1" presStyleIdx="2" presStyleCnt="3">
        <dgm:presLayoutVars>
          <dgm:bulletEnabled val="1"/>
        </dgm:presLayoutVars>
      </dgm:prSet>
      <dgm:spPr/>
      <dgm:t>
        <a:bodyPr/>
        <a:lstStyle/>
        <a:p>
          <a:endParaRPr lang="es-ES"/>
        </a:p>
      </dgm:t>
    </dgm:pt>
  </dgm:ptLst>
  <dgm:cxnLst>
    <dgm:cxn modelId="{89C47D5B-0486-48BE-B889-E9500556174C}" type="presOf" srcId="{6514BFCF-E7D3-43FF-9378-BA934E72BEFA}" destId="{1DDBE311-79E6-416A-82C8-A05BD8FEB8CC}" srcOrd="0" destOrd="0" presId="urn:microsoft.com/office/officeart/2005/8/layout/vList3"/>
    <dgm:cxn modelId="{17802029-3F64-47AC-A50C-A52015A17A76}" type="presOf" srcId="{01E2E5C2-9AF5-439F-AF78-34F39ADB0850}" destId="{977AC84B-DC77-4302-8D56-DB9A7C409067}" srcOrd="0" destOrd="0" presId="urn:microsoft.com/office/officeart/2005/8/layout/vList3"/>
    <dgm:cxn modelId="{8F87354A-FCD3-4B8C-83BE-E3CA16E5C464}" srcId="{6514BFCF-E7D3-43FF-9378-BA934E72BEFA}" destId="{0AD392F5-653A-4CCA-9524-50ADC91BE0E2}" srcOrd="2" destOrd="0" parTransId="{035FBE74-B798-48D3-B905-E5E9FB31D514}" sibTransId="{9C3C7A1E-B98E-489D-8E96-9751AA56AA1A}"/>
    <dgm:cxn modelId="{033BCF5E-E136-4191-85EB-CDE90A7080D3}" srcId="{6514BFCF-E7D3-43FF-9378-BA934E72BEFA}" destId="{01E2E5C2-9AF5-439F-AF78-34F39ADB0850}" srcOrd="0" destOrd="0" parTransId="{5DC68696-A9AC-4513-A934-4D4A41B7EA3E}" sibTransId="{9593EFD3-47D5-4A16-A335-BBC14E6F418D}"/>
    <dgm:cxn modelId="{6F14E1F9-B253-462C-B7D6-AC4B35F5C393}" type="presOf" srcId="{DFDFF637-8403-4859-ADFB-4314915E300A}" destId="{3058CB50-9984-4401-8C3A-01DCBD17382A}" srcOrd="0" destOrd="0" presId="urn:microsoft.com/office/officeart/2005/8/layout/vList3"/>
    <dgm:cxn modelId="{67A9C65F-59A5-4772-B2F3-A28F5E42087C}" srcId="{6514BFCF-E7D3-43FF-9378-BA934E72BEFA}" destId="{DFDFF637-8403-4859-ADFB-4314915E300A}" srcOrd="1" destOrd="0" parTransId="{067F515F-36DC-4FE3-BCE1-90AA40EBAD2B}" sibTransId="{E736E038-5B1F-4B82-8CD4-C2075FCE5827}"/>
    <dgm:cxn modelId="{708B3B91-C778-4249-9C28-C34133CB025B}" type="presOf" srcId="{0AD392F5-653A-4CCA-9524-50ADC91BE0E2}" destId="{17F4F078-9B86-4ED2-B87B-3C0D478AB827}" srcOrd="0" destOrd="0" presId="urn:microsoft.com/office/officeart/2005/8/layout/vList3"/>
    <dgm:cxn modelId="{30F19C4B-6DD8-448B-A39C-809EF0CEC603}" type="presParOf" srcId="{1DDBE311-79E6-416A-82C8-A05BD8FEB8CC}" destId="{00868264-67A4-4487-B960-52B193BF32D4}" srcOrd="0" destOrd="0" presId="urn:microsoft.com/office/officeart/2005/8/layout/vList3"/>
    <dgm:cxn modelId="{4ACF7B8F-50E4-425E-8DC4-BA7CD7A2F6B1}" type="presParOf" srcId="{00868264-67A4-4487-B960-52B193BF32D4}" destId="{9335D643-1C73-42E7-A889-B57608DC6F45}" srcOrd="0" destOrd="0" presId="urn:microsoft.com/office/officeart/2005/8/layout/vList3"/>
    <dgm:cxn modelId="{9AC94785-0D79-405F-99BB-719E58C0A5E4}" type="presParOf" srcId="{00868264-67A4-4487-B960-52B193BF32D4}" destId="{977AC84B-DC77-4302-8D56-DB9A7C409067}" srcOrd="1" destOrd="0" presId="urn:microsoft.com/office/officeart/2005/8/layout/vList3"/>
    <dgm:cxn modelId="{84826DA9-ECC0-4993-8B96-D778C755B587}" type="presParOf" srcId="{1DDBE311-79E6-416A-82C8-A05BD8FEB8CC}" destId="{DD83208E-258C-40DA-AB10-64946D7895C7}" srcOrd="1" destOrd="0" presId="urn:microsoft.com/office/officeart/2005/8/layout/vList3"/>
    <dgm:cxn modelId="{5A7FA4DE-4A41-4366-A699-21BC2243EB76}" type="presParOf" srcId="{1DDBE311-79E6-416A-82C8-A05BD8FEB8CC}" destId="{631712EE-E6A6-4CAD-94EF-A0C240612018}" srcOrd="2" destOrd="0" presId="urn:microsoft.com/office/officeart/2005/8/layout/vList3"/>
    <dgm:cxn modelId="{48C3F08D-87F4-4934-B232-73025DDFB1CD}" type="presParOf" srcId="{631712EE-E6A6-4CAD-94EF-A0C240612018}" destId="{0078191A-DD28-4009-9DCC-F5EB28F55A7F}" srcOrd="0" destOrd="0" presId="urn:microsoft.com/office/officeart/2005/8/layout/vList3"/>
    <dgm:cxn modelId="{C7291545-5DED-4C85-9375-B6414C6A5A15}" type="presParOf" srcId="{631712EE-E6A6-4CAD-94EF-A0C240612018}" destId="{3058CB50-9984-4401-8C3A-01DCBD17382A}" srcOrd="1" destOrd="0" presId="urn:microsoft.com/office/officeart/2005/8/layout/vList3"/>
    <dgm:cxn modelId="{CD2D08BF-4BA8-4F64-8113-4950665BBBFC}" type="presParOf" srcId="{1DDBE311-79E6-416A-82C8-A05BD8FEB8CC}" destId="{3B4BDB6A-9802-4B5F-9F36-9889D610C985}" srcOrd="3" destOrd="0" presId="urn:microsoft.com/office/officeart/2005/8/layout/vList3"/>
    <dgm:cxn modelId="{63CF520E-EA14-438D-9E76-6A289E752B31}" type="presParOf" srcId="{1DDBE311-79E6-416A-82C8-A05BD8FEB8CC}" destId="{95809B30-CF59-4BAA-965C-9A6D4E6DC502}" srcOrd="4" destOrd="0" presId="urn:microsoft.com/office/officeart/2005/8/layout/vList3"/>
    <dgm:cxn modelId="{DFCC8CD4-DA92-4562-B4A5-5AA61908AF25}" type="presParOf" srcId="{95809B30-CF59-4BAA-965C-9A6D4E6DC502}" destId="{CEF985E6-ADB5-4B4B-A1E2-2385783437C2}" srcOrd="0" destOrd="0" presId="urn:microsoft.com/office/officeart/2005/8/layout/vList3"/>
    <dgm:cxn modelId="{C126EC28-F2EA-4CD1-82DC-B8D109F5A158}" type="presParOf" srcId="{95809B30-CF59-4BAA-965C-9A6D4E6DC502}" destId="{17F4F078-9B86-4ED2-B87B-3C0D478AB82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39A4FBC-C504-4139-BA0B-5CD57AEF0849}" type="doc">
      <dgm:prSet loTypeId="urn:microsoft.com/office/officeart/2005/8/layout/lProcess2" loCatId="list" qsTypeId="urn:microsoft.com/office/officeart/2005/8/quickstyle/simple5" qsCatId="simple" csTypeId="urn:microsoft.com/office/officeart/2005/8/colors/colorful5" csCatId="colorful" phldr="1"/>
      <dgm:spPr/>
      <dgm:t>
        <a:bodyPr/>
        <a:lstStyle/>
        <a:p>
          <a:endParaRPr lang="es-ES"/>
        </a:p>
      </dgm:t>
    </dgm:pt>
    <dgm:pt modelId="{1A4DCB23-B594-4893-AC6A-3A72F5C595DE}">
      <dgm:prSet phldrT="[Texto]" custT="1"/>
      <dgm:spPr/>
      <dgm:t>
        <a:bodyPr/>
        <a:lstStyle/>
        <a:p>
          <a:r>
            <a:rPr lang="es-ES" sz="2400" b="1" dirty="0"/>
            <a:t>TERMINAL AÉREO</a:t>
          </a:r>
        </a:p>
      </dgm:t>
    </dgm:pt>
    <dgm:pt modelId="{96AFF00A-0A9F-431B-8AB2-1D728DED0DFA}" type="parTrans" cxnId="{E64B1A10-ECAE-42C6-9F3F-2A815C45AD32}">
      <dgm:prSet/>
      <dgm:spPr/>
      <dgm:t>
        <a:bodyPr/>
        <a:lstStyle/>
        <a:p>
          <a:endParaRPr lang="es-ES" sz="1800"/>
        </a:p>
      </dgm:t>
    </dgm:pt>
    <dgm:pt modelId="{EEF1C247-654E-4612-B3E8-AC4ADE44BED8}" type="sibTrans" cxnId="{E64B1A10-ECAE-42C6-9F3F-2A815C45AD32}">
      <dgm:prSet/>
      <dgm:spPr/>
      <dgm:t>
        <a:bodyPr/>
        <a:lstStyle/>
        <a:p>
          <a:endParaRPr lang="es-ES" sz="1800"/>
        </a:p>
      </dgm:t>
    </dgm:pt>
    <dgm:pt modelId="{728484B5-414F-46B9-83EB-4097B90858B8}">
      <dgm:prSet phldrT="[Texto]" custT="1"/>
      <dgm:spPr/>
      <dgm:t>
        <a:bodyPr/>
        <a:lstStyle/>
        <a:p>
          <a:r>
            <a:rPr lang="es-ES" sz="1400" dirty="0"/>
            <a:t>Cantidad de formularios de control:</a:t>
          </a:r>
        </a:p>
        <a:p>
          <a:r>
            <a:rPr lang="es-ES" sz="1600" b="1" dirty="0"/>
            <a:t>1.017</a:t>
          </a:r>
        </a:p>
      </dgm:t>
    </dgm:pt>
    <dgm:pt modelId="{662C59D9-FEE8-43EA-A3A1-000F0CF7D12F}" type="parTrans" cxnId="{442F2FC1-B544-442E-827F-0EC61ED9FFAF}">
      <dgm:prSet/>
      <dgm:spPr/>
      <dgm:t>
        <a:bodyPr/>
        <a:lstStyle/>
        <a:p>
          <a:endParaRPr lang="es-ES" sz="1800"/>
        </a:p>
      </dgm:t>
    </dgm:pt>
    <dgm:pt modelId="{1D2BE9E2-4092-4AD7-8BCF-ABE57C1650DD}" type="sibTrans" cxnId="{442F2FC1-B544-442E-827F-0EC61ED9FFAF}">
      <dgm:prSet/>
      <dgm:spPr/>
      <dgm:t>
        <a:bodyPr/>
        <a:lstStyle/>
        <a:p>
          <a:endParaRPr lang="es-ES" sz="1800"/>
        </a:p>
      </dgm:t>
    </dgm:pt>
    <dgm:pt modelId="{40BDABC6-041F-4177-B444-3E31CEEF3633}">
      <dgm:prSet phldrT="[Texto]" custT="1"/>
      <dgm:spPr/>
      <dgm:t>
        <a:bodyPr/>
        <a:lstStyle/>
        <a:p>
          <a:r>
            <a:rPr lang="es-ES" sz="1600" dirty="0"/>
            <a:t>Numero de casos con diagnostico positivo que ingresaron:</a:t>
          </a:r>
          <a:r>
            <a:rPr lang="es-ES" sz="1800" b="1" dirty="0"/>
            <a:t> 5</a:t>
          </a:r>
          <a:endParaRPr lang="es-ES" sz="1600" b="1" dirty="0"/>
        </a:p>
      </dgm:t>
    </dgm:pt>
    <dgm:pt modelId="{7B363C23-AD17-4D61-A818-C2DB664AE390}" type="parTrans" cxnId="{AA076CE0-D406-4C19-AD00-84362101BE5E}">
      <dgm:prSet/>
      <dgm:spPr/>
      <dgm:t>
        <a:bodyPr/>
        <a:lstStyle/>
        <a:p>
          <a:endParaRPr lang="es-ES" sz="1800"/>
        </a:p>
      </dgm:t>
    </dgm:pt>
    <dgm:pt modelId="{CFDF2B44-1DAA-4FB1-A7DC-A56BB4F5FA18}" type="sibTrans" cxnId="{AA076CE0-D406-4C19-AD00-84362101BE5E}">
      <dgm:prSet/>
      <dgm:spPr/>
      <dgm:t>
        <a:bodyPr/>
        <a:lstStyle/>
        <a:p>
          <a:endParaRPr lang="es-ES" sz="1800"/>
        </a:p>
      </dgm:t>
    </dgm:pt>
    <dgm:pt modelId="{CD250ABE-6ACF-4D72-B05A-16CC3A96D56B}">
      <dgm:prSet phldrT="[Texto]" custT="1"/>
      <dgm:spPr/>
      <dgm:t>
        <a:bodyPr/>
        <a:lstStyle/>
        <a:p>
          <a:r>
            <a:rPr lang="es-ES" sz="1600" dirty="0"/>
            <a:t>Auxiliares de enfermería: 6</a:t>
          </a:r>
          <a:endParaRPr lang="es-ES" sz="1600" b="1" dirty="0"/>
        </a:p>
      </dgm:t>
    </dgm:pt>
    <dgm:pt modelId="{C1E3D02B-E400-4D8B-9524-3B438D813812}" type="parTrans" cxnId="{F15E1E5D-3873-48DD-9CC0-A65147E5C92B}">
      <dgm:prSet/>
      <dgm:spPr/>
      <dgm:t>
        <a:bodyPr/>
        <a:lstStyle/>
        <a:p>
          <a:endParaRPr lang="es-ES" sz="1800"/>
        </a:p>
      </dgm:t>
    </dgm:pt>
    <dgm:pt modelId="{597F03A0-B661-46EC-B839-75952D7675CD}" type="sibTrans" cxnId="{F15E1E5D-3873-48DD-9CC0-A65147E5C92B}">
      <dgm:prSet/>
      <dgm:spPr/>
      <dgm:t>
        <a:bodyPr/>
        <a:lstStyle/>
        <a:p>
          <a:endParaRPr lang="es-ES" sz="1800"/>
        </a:p>
      </dgm:t>
    </dgm:pt>
    <dgm:pt modelId="{1C4CD08C-ECE7-4C5A-8342-21FADCDFAE0F}" type="pres">
      <dgm:prSet presAssocID="{239A4FBC-C504-4139-BA0B-5CD57AEF0849}" presName="theList" presStyleCnt="0">
        <dgm:presLayoutVars>
          <dgm:dir/>
          <dgm:animLvl val="lvl"/>
          <dgm:resizeHandles val="exact"/>
        </dgm:presLayoutVars>
      </dgm:prSet>
      <dgm:spPr/>
      <dgm:t>
        <a:bodyPr/>
        <a:lstStyle/>
        <a:p>
          <a:endParaRPr lang="es-ES"/>
        </a:p>
      </dgm:t>
    </dgm:pt>
    <dgm:pt modelId="{30889F82-2E87-4349-BF84-9C81183B8CA0}" type="pres">
      <dgm:prSet presAssocID="{1A4DCB23-B594-4893-AC6A-3A72F5C595DE}" presName="compNode" presStyleCnt="0"/>
      <dgm:spPr/>
    </dgm:pt>
    <dgm:pt modelId="{8EB446C0-8EEF-4329-8278-10459C799BFC}" type="pres">
      <dgm:prSet presAssocID="{1A4DCB23-B594-4893-AC6A-3A72F5C595DE}" presName="aNode" presStyleLbl="bgShp" presStyleIdx="0" presStyleCnt="1" custLinFactNeighborX="-7857" custLinFactNeighborY="-258"/>
      <dgm:spPr/>
      <dgm:t>
        <a:bodyPr/>
        <a:lstStyle/>
        <a:p>
          <a:endParaRPr lang="es-ES"/>
        </a:p>
      </dgm:t>
    </dgm:pt>
    <dgm:pt modelId="{32BB2855-EE6D-42B1-B20D-22FA1E264F91}" type="pres">
      <dgm:prSet presAssocID="{1A4DCB23-B594-4893-AC6A-3A72F5C595DE}" presName="textNode" presStyleLbl="bgShp" presStyleIdx="0" presStyleCnt="1"/>
      <dgm:spPr/>
      <dgm:t>
        <a:bodyPr/>
        <a:lstStyle/>
        <a:p>
          <a:endParaRPr lang="es-ES"/>
        </a:p>
      </dgm:t>
    </dgm:pt>
    <dgm:pt modelId="{E2518A74-F6AB-47AC-9AD0-3C9915F2CDEA}" type="pres">
      <dgm:prSet presAssocID="{1A4DCB23-B594-4893-AC6A-3A72F5C595DE}" presName="compChildNode" presStyleCnt="0"/>
      <dgm:spPr/>
    </dgm:pt>
    <dgm:pt modelId="{9C0B25A9-BD15-451F-B977-F3370C84E0A0}" type="pres">
      <dgm:prSet presAssocID="{1A4DCB23-B594-4893-AC6A-3A72F5C595DE}" presName="theInnerList" presStyleCnt="0"/>
      <dgm:spPr/>
    </dgm:pt>
    <dgm:pt modelId="{0B0902D7-EA7A-4555-987D-ACCAAA8C5B0D}" type="pres">
      <dgm:prSet presAssocID="{728484B5-414F-46B9-83EB-4097B90858B8}" presName="childNode" presStyleLbl="node1" presStyleIdx="0" presStyleCnt="3" custScaleY="125088">
        <dgm:presLayoutVars>
          <dgm:bulletEnabled val="1"/>
        </dgm:presLayoutVars>
      </dgm:prSet>
      <dgm:spPr/>
      <dgm:t>
        <a:bodyPr/>
        <a:lstStyle/>
        <a:p>
          <a:endParaRPr lang="es-ES"/>
        </a:p>
      </dgm:t>
    </dgm:pt>
    <dgm:pt modelId="{DFEFD358-225E-4930-B8AB-DA5F061BFD3E}" type="pres">
      <dgm:prSet presAssocID="{728484B5-414F-46B9-83EB-4097B90858B8}" presName="aSpace2" presStyleCnt="0"/>
      <dgm:spPr/>
    </dgm:pt>
    <dgm:pt modelId="{4B6A0A6C-C96D-4369-AF39-B785296A5932}" type="pres">
      <dgm:prSet presAssocID="{40BDABC6-041F-4177-B444-3E31CEEF3633}" presName="childNode" presStyleLbl="node1" presStyleIdx="1" presStyleCnt="3">
        <dgm:presLayoutVars>
          <dgm:bulletEnabled val="1"/>
        </dgm:presLayoutVars>
      </dgm:prSet>
      <dgm:spPr/>
      <dgm:t>
        <a:bodyPr/>
        <a:lstStyle/>
        <a:p>
          <a:endParaRPr lang="es-ES"/>
        </a:p>
      </dgm:t>
    </dgm:pt>
    <dgm:pt modelId="{E5B39B44-58B6-4CC1-9863-CB2935D9B0DE}" type="pres">
      <dgm:prSet presAssocID="{40BDABC6-041F-4177-B444-3E31CEEF3633}" presName="aSpace2" presStyleCnt="0"/>
      <dgm:spPr/>
    </dgm:pt>
    <dgm:pt modelId="{A05213B6-2564-46FE-8C9E-504C426A40A7}" type="pres">
      <dgm:prSet presAssocID="{CD250ABE-6ACF-4D72-B05A-16CC3A96D56B}" presName="childNode" presStyleLbl="node1" presStyleIdx="2" presStyleCnt="3">
        <dgm:presLayoutVars>
          <dgm:bulletEnabled val="1"/>
        </dgm:presLayoutVars>
      </dgm:prSet>
      <dgm:spPr/>
      <dgm:t>
        <a:bodyPr/>
        <a:lstStyle/>
        <a:p>
          <a:endParaRPr lang="es-ES"/>
        </a:p>
      </dgm:t>
    </dgm:pt>
  </dgm:ptLst>
  <dgm:cxnLst>
    <dgm:cxn modelId="{729E7A7B-3439-4598-ABF5-40CDC1A7A07F}" type="presOf" srcId="{728484B5-414F-46B9-83EB-4097B90858B8}" destId="{0B0902D7-EA7A-4555-987D-ACCAAA8C5B0D}" srcOrd="0" destOrd="0" presId="urn:microsoft.com/office/officeart/2005/8/layout/lProcess2"/>
    <dgm:cxn modelId="{F15E1E5D-3873-48DD-9CC0-A65147E5C92B}" srcId="{1A4DCB23-B594-4893-AC6A-3A72F5C595DE}" destId="{CD250ABE-6ACF-4D72-B05A-16CC3A96D56B}" srcOrd="2" destOrd="0" parTransId="{C1E3D02B-E400-4D8B-9524-3B438D813812}" sibTransId="{597F03A0-B661-46EC-B839-75952D7675CD}"/>
    <dgm:cxn modelId="{E64B1A10-ECAE-42C6-9F3F-2A815C45AD32}" srcId="{239A4FBC-C504-4139-BA0B-5CD57AEF0849}" destId="{1A4DCB23-B594-4893-AC6A-3A72F5C595DE}" srcOrd="0" destOrd="0" parTransId="{96AFF00A-0A9F-431B-8AB2-1D728DED0DFA}" sibTransId="{EEF1C247-654E-4612-B3E8-AC4ADE44BED8}"/>
    <dgm:cxn modelId="{AA076CE0-D406-4C19-AD00-84362101BE5E}" srcId="{1A4DCB23-B594-4893-AC6A-3A72F5C595DE}" destId="{40BDABC6-041F-4177-B444-3E31CEEF3633}" srcOrd="1" destOrd="0" parTransId="{7B363C23-AD17-4D61-A818-C2DB664AE390}" sibTransId="{CFDF2B44-1DAA-4FB1-A7DC-A56BB4F5FA18}"/>
    <dgm:cxn modelId="{268F537B-8408-4624-BB42-0180613950D3}" type="presOf" srcId="{40BDABC6-041F-4177-B444-3E31CEEF3633}" destId="{4B6A0A6C-C96D-4369-AF39-B785296A5932}" srcOrd="0" destOrd="0" presId="urn:microsoft.com/office/officeart/2005/8/layout/lProcess2"/>
    <dgm:cxn modelId="{3547E45B-0C30-4BBE-B8E5-B95DC0F24000}" type="presOf" srcId="{CD250ABE-6ACF-4D72-B05A-16CC3A96D56B}" destId="{A05213B6-2564-46FE-8C9E-504C426A40A7}" srcOrd="0" destOrd="0" presId="urn:microsoft.com/office/officeart/2005/8/layout/lProcess2"/>
    <dgm:cxn modelId="{53B9CF4E-E386-4E13-9998-7C568AD26C3D}" type="presOf" srcId="{239A4FBC-C504-4139-BA0B-5CD57AEF0849}" destId="{1C4CD08C-ECE7-4C5A-8342-21FADCDFAE0F}" srcOrd="0" destOrd="0" presId="urn:microsoft.com/office/officeart/2005/8/layout/lProcess2"/>
    <dgm:cxn modelId="{0FA30B71-E624-493C-B1E3-39CC684927CF}" type="presOf" srcId="{1A4DCB23-B594-4893-AC6A-3A72F5C595DE}" destId="{8EB446C0-8EEF-4329-8278-10459C799BFC}" srcOrd="0" destOrd="0" presId="urn:microsoft.com/office/officeart/2005/8/layout/lProcess2"/>
    <dgm:cxn modelId="{01BD0B5D-C8AE-426C-B875-7463E5BDC49A}" type="presOf" srcId="{1A4DCB23-B594-4893-AC6A-3A72F5C595DE}" destId="{32BB2855-EE6D-42B1-B20D-22FA1E264F91}" srcOrd="1" destOrd="0" presId="urn:microsoft.com/office/officeart/2005/8/layout/lProcess2"/>
    <dgm:cxn modelId="{442F2FC1-B544-442E-827F-0EC61ED9FFAF}" srcId="{1A4DCB23-B594-4893-AC6A-3A72F5C595DE}" destId="{728484B5-414F-46B9-83EB-4097B90858B8}" srcOrd="0" destOrd="0" parTransId="{662C59D9-FEE8-43EA-A3A1-000F0CF7D12F}" sibTransId="{1D2BE9E2-4092-4AD7-8BCF-ABE57C1650DD}"/>
    <dgm:cxn modelId="{5EB90E94-C5F4-454C-BEB3-F61C1DD5C8B3}" type="presParOf" srcId="{1C4CD08C-ECE7-4C5A-8342-21FADCDFAE0F}" destId="{30889F82-2E87-4349-BF84-9C81183B8CA0}" srcOrd="0" destOrd="0" presId="urn:microsoft.com/office/officeart/2005/8/layout/lProcess2"/>
    <dgm:cxn modelId="{CE0304C1-981D-4D3F-B7CF-141FA2A01A2F}" type="presParOf" srcId="{30889F82-2E87-4349-BF84-9C81183B8CA0}" destId="{8EB446C0-8EEF-4329-8278-10459C799BFC}" srcOrd="0" destOrd="0" presId="urn:microsoft.com/office/officeart/2005/8/layout/lProcess2"/>
    <dgm:cxn modelId="{B6D69AF6-D71E-4A37-86F7-872139294A84}" type="presParOf" srcId="{30889F82-2E87-4349-BF84-9C81183B8CA0}" destId="{32BB2855-EE6D-42B1-B20D-22FA1E264F91}" srcOrd="1" destOrd="0" presId="urn:microsoft.com/office/officeart/2005/8/layout/lProcess2"/>
    <dgm:cxn modelId="{3B788371-AF25-408F-95EE-9C127F0697BA}" type="presParOf" srcId="{30889F82-2E87-4349-BF84-9C81183B8CA0}" destId="{E2518A74-F6AB-47AC-9AD0-3C9915F2CDEA}" srcOrd="2" destOrd="0" presId="urn:microsoft.com/office/officeart/2005/8/layout/lProcess2"/>
    <dgm:cxn modelId="{6DD3A4DA-0A6B-4B26-9695-928C98BB4062}" type="presParOf" srcId="{E2518A74-F6AB-47AC-9AD0-3C9915F2CDEA}" destId="{9C0B25A9-BD15-451F-B977-F3370C84E0A0}" srcOrd="0" destOrd="0" presId="urn:microsoft.com/office/officeart/2005/8/layout/lProcess2"/>
    <dgm:cxn modelId="{FF92287B-95C9-45E8-823B-56F19106ADBA}" type="presParOf" srcId="{9C0B25A9-BD15-451F-B977-F3370C84E0A0}" destId="{0B0902D7-EA7A-4555-987D-ACCAAA8C5B0D}" srcOrd="0" destOrd="0" presId="urn:microsoft.com/office/officeart/2005/8/layout/lProcess2"/>
    <dgm:cxn modelId="{7C884DD7-9586-4CB4-A220-D83811A0401E}" type="presParOf" srcId="{9C0B25A9-BD15-451F-B977-F3370C84E0A0}" destId="{DFEFD358-225E-4930-B8AB-DA5F061BFD3E}" srcOrd="1" destOrd="0" presId="urn:microsoft.com/office/officeart/2005/8/layout/lProcess2"/>
    <dgm:cxn modelId="{2BCF3E07-C42D-4F6E-9045-F9260FB1628C}" type="presParOf" srcId="{9C0B25A9-BD15-451F-B977-F3370C84E0A0}" destId="{4B6A0A6C-C96D-4369-AF39-B785296A5932}" srcOrd="2" destOrd="0" presId="urn:microsoft.com/office/officeart/2005/8/layout/lProcess2"/>
    <dgm:cxn modelId="{9DC1559F-6463-4D85-8FDA-2F39175032DD}" type="presParOf" srcId="{9C0B25A9-BD15-451F-B977-F3370C84E0A0}" destId="{E5B39B44-58B6-4CC1-9863-CB2935D9B0DE}" srcOrd="3" destOrd="0" presId="urn:microsoft.com/office/officeart/2005/8/layout/lProcess2"/>
    <dgm:cxn modelId="{F48AF121-3910-4363-B553-42E7499469DA}" type="presParOf" srcId="{9C0B25A9-BD15-451F-B977-F3370C84E0A0}" destId="{A05213B6-2564-46FE-8C9E-504C426A40A7}"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85067EB-B251-4B9E-A166-E5BCA9FB3B82}" type="doc">
      <dgm:prSet loTypeId="urn:microsoft.com/office/officeart/2005/8/layout/hList6" loCatId="list" qsTypeId="urn:microsoft.com/office/officeart/2005/8/quickstyle/simple5" qsCatId="simple" csTypeId="urn:microsoft.com/office/officeart/2005/8/colors/colorful2" csCatId="colorful" phldr="1"/>
      <dgm:spPr/>
      <dgm:t>
        <a:bodyPr/>
        <a:lstStyle/>
        <a:p>
          <a:endParaRPr lang="es-ES"/>
        </a:p>
      </dgm:t>
    </dgm:pt>
    <dgm:pt modelId="{3734F479-CEE7-4D6E-9278-160BD0FE772D}">
      <dgm:prSet phldrT="[Texto]" custT="1"/>
      <dgm:spPr/>
      <dgm:t>
        <a:bodyPr/>
        <a:lstStyle/>
        <a:p>
          <a:r>
            <a:rPr lang="es-CO" sz="1800">
              <a:latin typeface="Arial" panose="020B0604020202020204" pitchFamily="34" charset="0"/>
              <a:cs typeface="Arial" panose="020B0604020202020204" pitchFamily="34" charset="0"/>
            </a:rPr>
            <a:t>¿En que sector se detecto?</a:t>
          </a:r>
          <a:endParaRPr lang="es-ES" sz="1800" dirty="0"/>
        </a:p>
      </dgm:t>
    </dgm:pt>
    <dgm:pt modelId="{9D6144B3-DD38-4F12-9B28-37818BBAA6E9}" type="parTrans" cxnId="{FE18846C-43CF-40EA-84C6-B626E9FAE74A}">
      <dgm:prSet/>
      <dgm:spPr/>
      <dgm:t>
        <a:bodyPr/>
        <a:lstStyle/>
        <a:p>
          <a:endParaRPr lang="es-ES" sz="2000"/>
        </a:p>
      </dgm:t>
    </dgm:pt>
    <dgm:pt modelId="{15BA6A10-4A04-4AD4-BDE6-35F85C710F2C}" type="sibTrans" cxnId="{FE18846C-43CF-40EA-84C6-B626E9FAE74A}">
      <dgm:prSet/>
      <dgm:spPr/>
      <dgm:t>
        <a:bodyPr/>
        <a:lstStyle/>
        <a:p>
          <a:endParaRPr lang="es-ES" sz="2000"/>
        </a:p>
      </dgm:t>
    </dgm:pt>
    <dgm:pt modelId="{218E02DE-266C-407A-B276-84348BCBD753}">
      <dgm:prSet phldrT="[Texto]" custT="1"/>
      <dgm:spPr/>
      <dgm:t>
        <a:bodyPr/>
        <a:lstStyle/>
        <a:p>
          <a:r>
            <a:rPr lang="es-CO" sz="1400" dirty="0">
              <a:solidFill>
                <a:schemeClr val="tx1"/>
              </a:solidFill>
            </a:rPr>
            <a:t>En un Asentamiento indígena,  en la zona del barrio El Escobar</a:t>
          </a:r>
          <a:r>
            <a:rPr lang="es-CO" sz="1400" dirty="0"/>
            <a:t>.</a:t>
          </a:r>
          <a:endParaRPr lang="es-CO" sz="1400" dirty="0">
            <a:latin typeface="Arial" panose="020B0604020202020204" pitchFamily="34" charset="0"/>
            <a:cs typeface="Arial" panose="020B0604020202020204" pitchFamily="34" charset="0"/>
          </a:endParaRPr>
        </a:p>
      </dgm:t>
    </dgm:pt>
    <dgm:pt modelId="{05C9EB9C-4EA7-4BC9-B44F-F7940B35F885}" type="parTrans" cxnId="{3AB35EEB-D935-45A0-AB0D-87DA1796E62D}">
      <dgm:prSet/>
      <dgm:spPr/>
      <dgm:t>
        <a:bodyPr/>
        <a:lstStyle/>
        <a:p>
          <a:endParaRPr lang="es-ES" sz="2000"/>
        </a:p>
      </dgm:t>
    </dgm:pt>
    <dgm:pt modelId="{BC6D4B0B-00CD-44FF-BA81-9892C128EC54}" type="sibTrans" cxnId="{3AB35EEB-D935-45A0-AB0D-87DA1796E62D}">
      <dgm:prSet/>
      <dgm:spPr/>
      <dgm:t>
        <a:bodyPr/>
        <a:lstStyle/>
        <a:p>
          <a:endParaRPr lang="es-ES" sz="2000"/>
        </a:p>
      </dgm:t>
    </dgm:pt>
    <dgm:pt modelId="{14369ECB-73A4-44FF-98FD-D4EAC4CA2EE1}">
      <dgm:prSet phldrT="[Texto]" custT="1"/>
      <dgm:spPr/>
      <dgm:t>
        <a:bodyPr/>
        <a:lstStyle/>
        <a:p>
          <a:r>
            <a:rPr lang="es-CO" sz="1800" dirty="0">
              <a:latin typeface="Arial" panose="020B0604020202020204" pitchFamily="34" charset="0"/>
              <a:cs typeface="Arial" panose="020B0604020202020204" pitchFamily="34" charset="0"/>
            </a:rPr>
            <a:t>¿Qué día se detecto?</a:t>
          </a:r>
        </a:p>
      </dgm:t>
    </dgm:pt>
    <dgm:pt modelId="{9FEF1B6A-4241-4E64-B53D-5F714D63B40C}" type="parTrans" cxnId="{694825CA-C02D-4906-8BB7-5BF61E16964C}">
      <dgm:prSet/>
      <dgm:spPr/>
      <dgm:t>
        <a:bodyPr/>
        <a:lstStyle/>
        <a:p>
          <a:endParaRPr lang="es-ES" sz="2000"/>
        </a:p>
      </dgm:t>
    </dgm:pt>
    <dgm:pt modelId="{F6C1AA2E-FD58-43E9-8875-29F1B01DC96F}" type="sibTrans" cxnId="{694825CA-C02D-4906-8BB7-5BF61E16964C}">
      <dgm:prSet/>
      <dgm:spPr/>
      <dgm:t>
        <a:bodyPr/>
        <a:lstStyle/>
        <a:p>
          <a:endParaRPr lang="es-ES" sz="2000"/>
        </a:p>
      </dgm:t>
    </dgm:pt>
    <dgm:pt modelId="{ADC16605-B1A4-442B-98FD-C082FE12F36C}">
      <dgm:prSet phldrT="[Texto]" custT="1"/>
      <dgm:spPr/>
      <dgm:t>
        <a:bodyPr/>
        <a:lstStyle/>
        <a:p>
          <a:r>
            <a:rPr lang="es-CO" sz="1400" dirty="0">
              <a:solidFill>
                <a:schemeClr val="tx1"/>
              </a:solidFill>
              <a:latin typeface="Arial" panose="020B0604020202020204" pitchFamily="34" charset="0"/>
              <a:cs typeface="Arial" panose="020B0604020202020204" pitchFamily="34" charset="0"/>
            </a:rPr>
            <a:t>El 25 de marzo de 2020  a través del Instituto Departamental de Salud.</a:t>
          </a:r>
        </a:p>
      </dgm:t>
    </dgm:pt>
    <dgm:pt modelId="{87572ACE-2747-4B50-B64C-74F0634C2DB3}" type="parTrans" cxnId="{269B06E6-6EA2-4292-8C98-308F1C7F676C}">
      <dgm:prSet/>
      <dgm:spPr/>
      <dgm:t>
        <a:bodyPr/>
        <a:lstStyle/>
        <a:p>
          <a:endParaRPr lang="es-ES" sz="2000"/>
        </a:p>
      </dgm:t>
    </dgm:pt>
    <dgm:pt modelId="{7B84E147-3E45-4775-859C-E44E14CA0E23}" type="sibTrans" cxnId="{269B06E6-6EA2-4292-8C98-308F1C7F676C}">
      <dgm:prSet/>
      <dgm:spPr/>
      <dgm:t>
        <a:bodyPr/>
        <a:lstStyle/>
        <a:p>
          <a:endParaRPr lang="es-ES" sz="2000"/>
        </a:p>
      </dgm:t>
    </dgm:pt>
    <dgm:pt modelId="{BD9B635C-BE25-4302-A133-EB7EED1129C0}">
      <dgm:prSet phldrT="[Texto]" custT="1"/>
      <dgm:spPr/>
      <dgm:t>
        <a:bodyPr/>
        <a:lstStyle/>
        <a:p>
          <a:r>
            <a:rPr lang="es-CO" sz="1800" dirty="0">
              <a:latin typeface="Arial" panose="020B0604020202020204" pitchFamily="34" charset="0"/>
              <a:cs typeface="Arial" panose="020B0604020202020204" pitchFamily="34" charset="0"/>
            </a:rPr>
            <a:t>¿Antecedentes sanitarios antes de la situación?</a:t>
          </a:r>
        </a:p>
      </dgm:t>
    </dgm:pt>
    <dgm:pt modelId="{6619799E-4667-4554-8344-60B102B84256}" type="parTrans" cxnId="{E9A3A1C6-8446-4DD1-B556-91FA7945B9E0}">
      <dgm:prSet/>
      <dgm:spPr/>
      <dgm:t>
        <a:bodyPr/>
        <a:lstStyle/>
        <a:p>
          <a:endParaRPr lang="es-ES" sz="2000"/>
        </a:p>
      </dgm:t>
    </dgm:pt>
    <dgm:pt modelId="{54C9EF6A-98E9-4D5D-A349-E279A1AAAE6F}" type="sibTrans" cxnId="{E9A3A1C6-8446-4DD1-B556-91FA7945B9E0}">
      <dgm:prSet/>
      <dgm:spPr/>
      <dgm:t>
        <a:bodyPr/>
        <a:lstStyle/>
        <a:p>
          <a:endParaRPr lang="es-ES" sz="2000"/>
        </a:p>
      </dgm:t>
    </dgm:pt>
    <dgm:pt modelId="{89B4C2F3-3664-478F-BE68-D462AD39F43E}">
      <dgm:prSet phldrT="[Texto]" custT="1"/>
      <dgm:spPr/>
      <dgm:t>
        <a:bodyPr/>
        <a:lstStyle/>
        <a:p>
          <a:r>
            <a:rPr lang="es-CO" sz="1400" dirty="0">
              <a:solidFill>
                <a:schemeClr val="tx1"/>
              </a:solidFill>
            </a:rPr>
            <a:t>El 11 de marzo de 2020 se informo sobre la programación de una jornada de salud.</a:t>
          </a:r>
          <a:endParaRPr lang="es-ES" sz="1400" dirty="0">
            <a:solidFill>
              <a:schemeClr val="tx1"/>
            </a:solidFill>
          </a:endParaRPr>
        </a:p>
      </dgm:t>
    </dgm:pt>
    <dgm:pt modelId="{D815342F-D30E-419B-9BF3-7A2D8704FEEB}" type="parTrans" cxnId="{6EEF521C-9041-48B6-81EC-AC9F87D975FC}">
      <dgm:prSet/>
      <dgm:spPr/>
      <dgm:t>
        <a:bodyPr/>
        <a:lstStyle/>
        <a:p>
          <a:endParaRPr lang="es-ES" sz="2000"/>
        </a:p>
      </dgm:t>
    </dgm:pt>
    <dgm:pt modelId="{51689562-7A62-4EAB-A58B-8042FB810869}" type="sibTrans" cxnId="{6EEF521C-9041-48B6-81EC-AC9F87D975FC}">
      <dgm:prSet/>
      <dgm:spPr/>
      <dgm:t>
        <a:bodyPr/>
        <a:lstStyle/>
        <a:p>
          <a:endParaRPr lang="es-ES" sz="2000"/>
        </a:p>
      </dgm:t>
    </dgm:pt>
    <dgm:pt modelId="{44BB447C-9F15-4980-AE43-D9CE87EF0688}" type="pres">
      <dgm:prSet presAssocID="{785067EB-B251-4B9E-A166-E5BCA9FB3B82}" presName="Name0" presStyleCnt="0">
        <dgm:presLayoutVars>
          <dgm:dir/>
          <dgm:resizeHandles val="exact"/>
        </dgm:presLayoutVars>
      </dgm:prSet>
      <dgm:spPr/>
      <dgm:t>
        <a:bodyPr/>
        <a:lstStyle/>
        <a:p>
          <a:endParaRPr lang="es-ES"/>
        </a:p>
      </dgm:t>
    </dgm:pt>
    <dgm:pt modelId="{94E57A5B-3EA7-4D8C-82A1-622CAD92B6A7}" type="pres">
      <dgm:prSet presAssocID="{3734F479-CEE7-4D6E-9278-160BD0FE772D}" presName="node" presStyleLbl="node1" presStyleIdx="0" presStyleCnt="3">
        <dgm:presLayoutVars>
          <dgm:bulletEnabled val="1"/>
        </dgm:presLayoutVars>
      </dgm:prSet>
      <dgm:spPr/>
      <dgm:t>
        <a:bodyPr/>
        <a:lstStyle/>
        <a:p>
          <a:endParaRPr lang="es-ES"/>
        </a:p>
      </dgm:t>
    </dgm:pt>
    <dgm:pt modelId="{815C1612-BCCA-4C2E-9581-9C208FBEE747}" type="pres">
      <dgm:prSet presAssocID="{15BA6A10-4A04-4AD4-BDE6-35F85C710F2C}" presName="sibTrans" presStyleCnt="0"/>
      <dgm:spPr/>
    </dgm:pt>
    <dgm:pt modelId="{529E9282-44DC-4D27-9679-8A32169161E7}" type="pres">
      <dgm:prSet presAssocID="{14369ECB-73A4-44FF-98FD-D4EAC4CA2EE1}" presName="node" presStyleLbl="node1" presStyleIdx="1" presStyleCnt="3">
        <dgm:presLayoutVars>
          <dgm:bulletEnabled val="1"/>
        </dgm:presLayoutVars>
      </dgm:prSet>
      <dgm:spPr/>
      <dgm:t>
        <a:bodyPr/>
        <a:lstStyle/>
        <a:p>
          <a:endParaRPr lang="es-ES"/>
        </a:p>
      </dgm:t>
    </dgm:pt>
    <dgm:pt modelId="{2E1345D7-E54A-4B26-A7B0-D22AD231B406}" type="pres">
      <dgm:prSet presAssocID="{F6C1AA2E-FD58-43E9-8875-29F1B01DC96F}" presName="sibTrans" presStyleCnt="0"/>
      <dgm:spPr/>
    </dgm:pt>
    <dgm:pt modelId="{9AF2C2F0-6B82-41D1-B87A-49AB24097424}" type="pres">
      <dgm:prSet presAssocID="{BD9B635C-BE25-4302-A133-EB7EED1129C0}" presName="node" presStyleLbl="node1" presStyleIdx="2" presStyleCnt="3">
        <dgm:presLayoutVars>
          <dgm:bulletEnabled val="1"/>
        </dgm:presLayoutVars>
      </dgm:prSet>
      <dgm:spPr/>
      <dgm:t>
        <a:bodyPr/>
        <a:lstStyle/>
        <a:p>
          <a:endParaRPr lang="es-ES"/>
        </a:p>
      </dgm:t>
    </dgm:pt>
  </dgm:ptLst>
  <dgm:cxnLst>
    <dgm:cxn modelId="{24EC66B9-A6DF-4145-AF50-A34120B137FB}" type="presOf" srcId="{218E02DE-266C-407A-B276-84348BCBD753}" destId="{94E57A5B-3EA7-4D8C-82A1-622CAD92B6A7}" srcOrd="0" destOrd="1" presId="urn:microsoft.com/office/officeart/2005/8/layout/hList6"/>
    <dgm:cxn modelId="{694825CA-C02D-4906-8BB7-5BF61E16964C}" srcId="{785067EB-B251-4B9E-A166-E5BCA9FB3B82}" destId="{14369ECB-73A4-44FF-98FD-D4EAC4CA2EE1}" srcOrd="1" destOrd="0" parTransId="{9FEF1B6A-4241-4E64-B53D-5F714D63B40C}" sibTransId="{F6C1AA2E-FD58-43E9-8875-29F1B01DC96F}"/>
    <dgm:cxn modelId="{6890EFF5-26BB-4861-B686-17412AA2F32F}" type="presOf" srcId="{785067EB-B251-4B9E-A166-E5BCA9FB3B82}" destId="{44BB447C-9F15-4980-AE43-D9CE87EF0688}" srcOrd="0" destOrd="0" presId="urn:microsoft.com/office/officeart/2005/8/layout/hList6"/>
    <dgm:cxn modelId="{3AB35EEB-D935-45A0-AB0D-87DA1796E62D}" srcId="{3734F479-CEE7-4D6E-9278-160BD0FE772D}" destId="{218E02DE-266C-407A-B276-84348BCBD753}" srcOrd="0" destOrd="0" parTransId="{05C9EB9C-4EA7-4BC9-B44F-F7940B35F885}" sibTransId="{BC6D4B0B-00CD-44FF-BA81-9892C128EC54}"/>
    <dgm:cxn modelId="{A3AF0244-D816-49BD-B990-E5F6A73A81B0}" type="presOf" srcId="{ADC16605-B1A4-442B-98FD-C082FE12F36C}" destId="{529E9282-44DC-4D27-9679-8A32169161E7}" srcOrd="0" destOrd="1" presId="urn:microsoft.com/office/officeart/2005/8/layout/hList6"/>
    <dgm:cxn modelId="{E9A3A1C6-8446-4DD1-B556-91FA7945B9E0}" srcId="{785067EB-B251-4B9E-A166-E5BCA9FB3B82}" destId="{BD9B635C-BE25-4302-A133-EB7EED1129C0}" srcOrd="2" destOrd="0" parTransId="{6619799E-4667-4554-8344-60B102B84256}" sibTransId="{54C9EF6A-98E9-4D5D-A349-E279A1AAAE6F}"/>
    <dgm:cxn modelId="{AB82D5E9-B789-4F85-8C46-F93E002A91C6}" type="presOf" srcId="{89B4C2F3-3664-478F-BE68-D462AD39F43E}" destId="{9AF2C2F0-6B82-41D1-B87A-49AB24097424}" srcOrd="0" destOrd="1" presId="urn:microsoft.com/office/officeart/2005/8/layout/hList6"/>
    <dgm:cxn modelId="{269B06E6-6EA2-4292-8C98-308F1C7F676C}" srcId="{14369ECB-73A4-44FF-98FD-D4EAC4CA2EE1}" destId="{ADC16605-B1A4-442B-98FD-C082FE12F36C}" srcOrd="0" destOrd="0" parTransId="{87572ACE-2747-4B50-B64C-74F0634C2DB3}" sibTransId="{7B84E147-3E45-4775-859C-E44E14CA0E23}"/>
    <dgm:cxn modelId="{6EEF521C-9041-48B6-81EC-AC9F87D975FC}" srcId="{BD9B635C-BE25-4302-A133-EB7EED1129C0}" destId="{89B4C2F3-3664-478F-BE68-D462AD39F43E}" srcOrd="0" destOrd="0" parTransId="{D815342F-D30E-419B-9BF3-7A2D8704FEEB}" sibTransId="{51689562-7A62-4EAB-A58B-8042FB810869}"/>
    <dgm:cxn modelId="{FE18846C-43CF-40EA-84C6-B626E9FAE74A}" srcId="{785067EB-B251-4B9E-A166-E5BCA9FB3B82}" destId="{3734F479-CEE7-4D6E-9278-160BD0FE772D}" srcOrd="0" destOrd="0" parTransId="{9D6144B3-DD38-4F12-9B28-37818BBAA6E9}" sibTransId="{15BA6A10-4A04-4AD4-BDE6-35F85C710F2C}"/>
    <dgm:cxn modelId="{42D65291-DA1C-4745-800C-99BF1B1A4159}" type="presOf" srcId="{3734F479-CEE7-4D6E-9278-160BD0FE772D}" destId="{94E57A5B-3EA7-4D8C-82A1-622CAD92B6A7}" srcOrd="0" destOrd="0" presId="urn:microsoft.com/office/officeart/2005/8/layout/hList6"/>
    <dgm:cxn modelId="{80F91B30-814F-4F81-877F-065A1F3BAD67}" type="presOf" srcId="{14369ECB-73A4-44FF-98FD-D4EAC4CA2EE1}" destId="{529E9282-44DC-4D27-9679-8A32169161E7}" srcOrd="0" destOrd="0" presId="urn:microsoft.com/office/officeart/2005/8/layout/hList6"/>
    <dgm:cxn modelId="{613F5546-649D-44FA-BBBE-027C1ABE4C15}" type="presOf" srcId="{BD9B635C-BE25-4302-A133-EB7EED1129C0}" destId="{9AF2C2F0-6B82-41D1-B87A-49AB24097424}" srcOrd="0" destOrd="0" presId="urn:microsoft.com/office/officeart/2005/8/layout/hList6"/>
    <dgm:cxn modelId="{AEDCA560-C6F7-485A-A19D-3C9C1D8926F8}" type="presParOf" srcId="{44BB447C-9F15-4980-AE43-D9CE87EF0688}" destId="{94E57A5B-3EA7-4D8C-82A1-622CAD92B6A7}" srcOrd="0" destOrd="0" presId="urn:microsoft.com/office/officeart/2005/8/layout/hList6"/>
    <dgm:cxn modelId="{EA04E42C-A5A5-482A-AF02-532901E403CD}" type="presParOf" srcId="{44BB447C-9F15-4980-AE43-D9CE87EF0688}" destId="{815C1612-BCCA-4C2E-9581-9C208FBEE747}" srcOrd="1" destOrd="0" presId="urn:microsoft.com/office/officeart/2005/8/layout/hList6"/>
    <dgm:cxn modelId="{1409DEB1-88CF-458F-BF3B-4747977B9ECD}" type="presParOf" srcId="{44BB447C-9F15-4980-AE43-D9CE87EF0688}" destId="{529E9282-44DC-4D27-9679-8A32169161E7}" srcOrd="2" destOrd="0" presId="urn:microsoft.com/office/officeart/2005/8/layout/hList6"/>
    <dgm:cxn modelId="{3E7C2017-C38E-4D8A-91AC-D1AE7723CEFB}" type="presParOf" srcId="{44BB447C-9F15-4980-AE43-D9CE87EF0688}" destId="{2E1345D7-E54A-4B26-A7B0-D22AD231B406}" srcOrd="3" destOrd="0" presId="urn:microsoft.com/office/officeart/2005/8/layout/hList6"/>
    <dgm:cxn modelId="{2FC057EC-1317-4B8D-A15B-67640AEF4D23}" type="presParOf" srcId="{44BB447C-9F15-4980-AE43-D9CE87EF0688}" destId="{9AF2C2F0-6B82-41D1-B87A-49AB24097424}"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835D6DD-624A-4B34-AF39-5B9BA4E3B7AE}" type="doc">
      <dgm:prSet loTypeId="urn:microsoft.com/office/officeart/2005/8/layout/default" loCatId="list" qsTypeId="urn:microsoft.com/office/officeart/2005/8/quickstyle/simple5" qsCatId="simple" csTypeId="urn:microsoft.com/office/officeart/2005/8/colors/colorful4" csCatId="colorful" phldr="1"/>
      <dgm:spPr/>
      <dgm:t>
        <a:bodyPr/>
        <a:lstStyle/>
        <a:p>
          <a:endParaRPr lang="es-ES"/>
        </a:p>
      </dgm:t>
    </dgm:pt>
    <dgm:pt modelId="{3866560A-4C06-4E8F-9EDA-2239B4A98323}">
      <dgm:prSet phldrT="[Texto]" custT="1"/>
      <dgm:spPr/>
      <dgm:t>
        <a:bodyPr/>
        <a:lstStyle/>
        <a:p>
          <a:r>
            <a:rPr lang="es-CO" sz="2000" b="1" dirty="0"/>
            <a:t>Alarma sobre sospecha de COVID-19</a:t>
          </a:r>
        </a:p>
        <a:p>
          <a:r>
            <a:rPr lang="es-CO" sz="1600" dirty="0">
              <a:solidFill>
                <a:schemeClr val="tx1"/>
              </a:solidFill>
            </a:rPr>
            <a:t>El viernes 20 de marzo del 2020 se recibió comunicado sobre el fallecimiento de un indígena del pueblo Binacional YUKPA.</a:t>
          </a:r>
          <a:endParaRPr lang="es-ES" sz="2000" dirty="0"/>
        </a:p>
      </dgm:t>
    </dgm:pt>
    <dgm:pt modelId="{5DEF1181-F3C8-415E-BAD6-18D3151C5979}" type="parTrans" cxnId="{D69DA53C-6594-439E-8E56-9DA9851A3830}">
      <dgm:prSet/>
      <dgm:spPr/>
      <dgm:t>
        <a:bodyPr/>
        <a:lstStyle/>
        <a:p>
          <a:endParaRPr lang="es-ES" sz="2000"/>
        </a:p>
      </dgm:t>
    </dgm:pt>
    <dgm:pt modelId="{502BAF7B-F057-49DC-9BAF-9552669F78CB}" type="sibTrans" cxnId="{D69DA53C-6594-439E-8E56-9DA9851A3830}">
      <dgm:prSet/>
      <dgm:spPr/>
      <dgm:t>
        <a:bodyPr/>
        <a:lstStyle/>
        <a:p>
          <a:endParaRPr lang="es-ES" sz="2000"/>
        </a:p>
      </dgm:t>
    </dgm:pt>
    <dgm:pt modelId="{27EED09A-4989-4D99-AC25-00C8D25988BE}">
      <dgm:prSet phldrT="[Texto]" custT="1"/>
      <dgm:spPr/>
      <dgm:t>
        <a:bodyPr/>
        <a:lstStyle/>
        <a:p>
          <a:r>
            <a:rPr lang="es-ES" sz="1300" b="1" dirty="0"/>
            <a:t>¿QUE SE HA VENIDO HACIENDO?</a:t>
          </a:r>
        </a:p>
      </dgm:t>
    </dgm:pt>
    <dgm:pt modelId="{6BE4D5D4-FAC6-4205-B066-63064E1EC0C5}" type="parTrans" cxnId="{24ABAA6A-AEA1-4D6A-A44F-1153057FEF1F}">
      <dgm:prSet/>
      <dgm:spPr/>
      <dgm:t>
        <a:bodyPr/>
        <a:lstStyle/>
        <a:p>
          <a:endParaRPr lang="es-ES" sz="2000"/>
        </a:p>
      </dgm:t>
    </dgm:pt>
    <dgm:pt modelId="{224D4A1D-6C82-44A8-B798-B8FC6E925806}" type="sibTrans" cxnId="{24ABAA6A-AEA1-4D6A-A44F-1153057FEF1F}">
      <dgm:prSet/>
      <dgm:spPr/>
      <dgm:t>
        <a:bodyPr/>
        <a:lstStyle/>
        <a:p>
          <a:endParaRPr lang="es-ES" sz="2000"/>
        </a:p>
      </dgm:t>
    </dgm:pt>
    <dgm:pt modelId="{2AA71569-81E1-44B7-BFAF-BB59FB4D1078}">
      <dgm:prSet phldrT="[Texto]" custT="1"/>
      <dgm:spPr/>
      <dgm:t>
        <a:bodyPr/>
        <a:lstStyle/>
        <a:p>
          <a:r>
            <a:rPr lang="es-CO" sz="1300" dirty="0">
              <a:solidFill>
                <a:schemeClr val="tx1"/>
              </a:solidFill>
              <a:latin typeface="Arial" panose="020B0604020202020204" pitchFamily="34" charset="0"/>
              <a:cs typeface="Arial" panose="020B0604020202020204" pitchFamily="34" charset="0"/>
            </a:rPr>
            <a:t>El mismo 25 de marzo la Secretaria de Salud realizo una búsqueda activa comunitaria de casos probables COVID-19. </a:t>
          </a:r>
          <a:endParaRPr lang="es-ES" sz="1300" dirty="0">
            <a:solidFill>
              <a:schemeClr val="tx1"/>
            </a:solidFill>
          </a:endParaRPr>
        </a:p>
      </dgm:t>
    </dgm:pt>
    <dgm:pt modelId="{93415005-841D-4E32-8E43-26B84685F60B}" type="sibTrans" cxnId="{8B5FDD5E-1D11-4C86-876E-91E6EE99EA8D}">
      <dgm:prSet/>
      <dgm:spPr/>
      <dgm:t>
        <a:bodyPr/>
        <a:lstStyle/>
        <a:p>
          <a:endParaRPr lang="es-ES" sz="2000"/>
        </a:p>
      </dgm:t>
    </dgm:pt>
    <dgm:pt modelId="{6DF6B71C-CF8F-4129-BD48-D236C027F2A4}" type="parTrans" cxnId="{8B5FDD5E-1D11-4C86-876E-91E6EE99EA8D}">
      <dgm:prSet/>
      <dgm:spPr/>
      <dgm:t>
        <a:bodyPr/>
        <a:lstStyle/>
        <a:p>
          <a:endParaRPr lang="es-ES" sz="2000"/>
        </a:p>
      </dgm:t>
    </dgm:pt>
    <dgm:pt modelId="{9C5C43C1-B93A-49B6-80CD-80F4A5E1D71B}">
      <dgm:prSet phldrT="[Texto]" custT="1"/>
      <dgm:spPr/>
      <dgm:t>
        <a:bodyPr/>
        <a:lstStyle/>
        <a:p>
          <a:r>
            <a:rPr lang="es-CO" sz="1300" dirty="0">
              <a:solidFill>
                <a:schemeClr val="tx1"/>
              </a:solidFill>
              <a:latin typeface="Arial" panose="020B0604020202020204" pitchFamily="34" charset="0"/>
              <a:cs typeface="Arial" panose="020B0604020202020204" pitchFamily="34" charset="0"/>
            </a:rPr>
            <a:t>Se realizó desinfección de las áreas aledañas e internas para prevención del COVID – 19.</a:t>
          </a:r>
          <a:endParaRPr lang="es-ES" sz="1300" dirty="0">
            <a:solidFill>
              <a:schemeClr val="tx1"/>
            </a:solidFill>
          </a:endParaRPr>
        </a:p>
      </dgm:t>
    </dgm:pt>
    <dgm:pt modelId="{443986EF-DAAC-48E7-825E-F017D4889DF2}" type="sibTrans" cxnId="{C5C57AF7-33BC-4CDE-9E09-DCDAFF815AD1}">
      <dgm:prSet/>
      <dgm:spPr/>
      <dgm:t>
        <a:bodyPr/>
        <a:lstStyle/>
        <a:p>
          <a:endParaRPr lang="es-ES" sz="2000"/>
        </a:p>
      </dgm:t>
    </dgm:pt>
    <dgm:pt modelId="{237444BA-734D-4B4F-8C29-F1F803AC4A27}" type="parTrans" cxnId="{C5C57AF7-33BC-4CDE-9E09-DCDAFF815AD1}">
      <dgm:prSet/>
      <dgm:spPr/>
      <dgm:t>
        <a:bodyPr/>
        <a:lstStyle/>
        <a:p>
          <a:endParaRPr lang="es-ES" sz="2000"/>
        </a:p>
      </dgm:t>
    </dgm:pt>
    <dgm:pt modelId="{8C0DDEE9-1597-4B06-AF6C-312695D8A8F0}">
      <dgm:prSet phldrT="[Texto]" custT="1"/>
      <dgm:spPr/>
      <dgm:t>
        <a:bodyPr/>
        <a:lstStyle/>
        <a:p>
          <a:r>
            <a:rPr lang="es-CO" sz="1300" dirty="0">
              <a:solidFill>
                <a:schemeClr val="tx1"/>
              </a:solidFill>
              <a:latin typeface="Arial" panose="020B0604020202020204" pitchFamily="34" charset="0"/>
              <a:cs typeface="Arial" panose="020B0604020202020204" pitchFamily="34" charset="0"/>
            </a:rPr>
            <a:t>Se ordenó a través de la Policía Nacional, acordonar los asentamientos (2) dando indicaciones a la Fuerza Pública sobre la limitación de la entrada y salida de la comunidad, exceptuando casos de urgencias en salud o casos fortuitos</a:t>
          </a:r>
          <a:endParaRPr lang="es-ES" sz="1300" dirty="0">
            <a:solidFill>
              <a:schemeClr val="tx1"/>
            </a:solidFill>
            <a:latin typeface="Arial" panose="020B0604020202020204" pitchFamily="34" charset="0"/>
            <a:cs typeface="Arial" panose="020B0604020202020204" pitchFamily="34" charset="0"/>
          </a:endParaRPr>
        </a:p>
      </dgm:t>
    </dgm:pt>
    <dgm:pt modelId="{8137FB69-4F08-4437-ADF1-E281E7405507}" type="sibTrans" cxnId="{6C45A2A9-19D6-4D6A-801A-7D994C30E149}">
      <dgm:prSet/>
      <dgm:spPr/>
      <dgm:t>
        <a:bodyPr/>
        <a:lstStyle/>
        <a:p>
          <a:endParaRPr lang="es-ES" sz="2000"/>
        </a:p>
      </dgm:t>
    </dgm:pt>
    <dgm:pt modelId="{B26F3AE7-11C7-49C9-BDCF-DFAD018D5C69}" type="parTrans" cxnId="{6C45A2A9-19D6-4D6A-801A-7D994C30E149}">
      <dgm:prSet/>
      <dgm:spPr/>
      <dgm:t>
        <a:bodyPr/>
        <a:lstStyle/>
        <a:p>
          <a:endParaRPr lang="es-ES" sz="2000"/>
        </a:p>
      </dgm:t>
    </dgm:pt>
    <dgm:pt modelId="{2B0803AE-BFA9-4CBB-B4B5-659070E179D7}">
      <dgm:prSet phldrT="[Texto]" custT="1"/>
      <dgm:spPr/>
      <dgm:t>
        <a:bodyPr/>
        <a:lstStyle/>
        <a:p>
          <a:r>
            <a:rPr lang="es-ES" sz="1300" dirty="0">
              <a:solidFill>
                <a:schemeClr val="tx1"/>
              </a:solidFill>
              <a:latin typeface="Arial" panose="020B0604020202020204" pitchFamily="34" charset="0"/>
              <a:cs typeface="Arial" panose="020B0604020202020204" pitchFamily="34" charset="0"/>
            </a:rPr>
            <a:t>Se han realizado en total 21 muestras para COVID-19 entre niños, mujeres gestantes y adultos. </a:t>
          </a:r>
        </a:p>
      </dgm:t>
    </dgm:pt>
    <dgm:pt modelId="{8407500A-89D9-473E-B520-639BEBCF6E54}" type="sibTrans" cxnId="{9455D50D-F016-4C53-B654-0B4AB3C5CE32}">
      <dgm:prSet/>
      <dgm:spPr/>
      <dgm:t>
        <a:bodyPr/>
        <a:lstStyle/>
        <a:p>
          <a:endParaRPr lang="es-ES"/>
        </a:p>
      </dgm:t>
    </dgm:pt>
    <dgm:pt modelId="{1C3A2555-7A7D-4F5F-8487-A85B8F635E77}" type="parTrans" cxnId="{9455D50D-F016-4C53-B654-0B4AB3C5CE32}">
      <dgm:prSet/>
      <dgm:spPr/>
      <dgm:t>
        <a:bodyPr/>
        <a:lstStyle/>
        <a:p>
          <a:endParaRPr lang="es-ES"/>
        </a:p>
      </dgm:t>
    </dgm:pt>
    <dgm:pt modelId="{69F534D2-231A-4E56-B75E-F53A1074EF08}">
      <dgm:prSet phldrT="[Texto]" custT="1"/>
      <dgm:spPr/>
      <dgm:t>
        <a:bodyPr/>
        <a:lstStyle/>
        <a:p>
          <a:endParaRPr lang="es-ES" sz="1300" dirty="0"/>
        </a:p>
      </dgm:t>
    </dgm:pt>
    <dgm:pt modelId="{80424048-1D3D-4B62-B885-E83D6178F049}" type="sibTrans" cxnId="{625A81D8-15DE-4EC8-956A-A4ED8F05C022}">
      <dgm:prSet/>
      <dgm:spPr/>
      <dgm:t>
        <a:bodyPr/>
        <a:lstStyle/>
        <a:p>
          <a:endParaRPr lang="es-ES"/>
        </a:p>
      </dgm:t>
    </dgm:pt>
    <dgm:pt modelId="{C70A4B9F-28D0-4D55-9FB5-54EF6893A1F5}" type="parTrans" cxnId="{625A81D8-15DE-4EC8-956A-A4ED8F05C022}">
      <dgm:prSet/>
      <dgm:spPr/>
      <dgm:t>
        <a:bodyPr/>
        <a:lstStyle/>
        <a:p>
          <a:endParaRPr lang="es-ES"/>
        </a:p>
      </dgm:t>
    </dgm:pt>
    <dgm:pt modelId="{5DA0B509-C804-4C6D-9966-DB6BECB4B221}" type="pres">
      <dgm:prSet presAssocID="{6835D6DD-624A-4B34-AF39-5B9BA4E3B7AE}" presName="diagram" presStyleCnt="0">
        <dgm:presLayoutVars>
          <dgm:dir/>
          <dgm:resizeHandles val="exact"/>
        </dgm:presLayoutVars>
      </dgm:prSet>
      <dgm:spPr/>
      <dgm:t>
        <a:bodyPr/>
        <a:lstStyle/>
        <a:p>
          <a:endParaRPr lang="es-ES"/>
        </a:p>
      </dgm:t>
    </dgm:pt>
    <dgm:pt modelId="{640F611A-2BEE-4DA3-BAF0-2F1718D4B0B8}" type="pres">
      <dgm:prSet presAssocID="{3866560A-4C06-4E8F-9EDA-2239B4A98323}" presName="node" presStyleLbl="node1" presStyleIdx="0" presStyleCnt="2" custScaleX="81002">
        <dgm:presLayoutVars>
          <dgm:bulletEnabled val="1"/>
        </dgm:presLayoutVars>
      </dgm:prSet>
      <dgm:spPr/>
      <dgm:t>
        <a:bodyPr/>
        <a:lstStyle/>
        <a:p>
          <a:endParaRPr lang="es-ES"/>
        </a:p>
      </dgm:t>
    </dgm:pt>
    <dgm:pt modelId="{EE3ECE25-2BBD-4C9A-A72E-A48FD18CCB57}" type="pres">
      <dgm:prSet presAssocID="{502BAF7B-F057-49DC-9BAF-9552669F78CB}" presName="sibTrans" presStyleCnt="0"/>
      <dgm:spPr/>
    </dgm:pt>
    <dgm:pt modelId="{CECB3BEC-B758-4DA9-84C3-CAD64B265568}" type="pres">
      <dgm:prSet presAssocID="{27EED09A-4989-4D99-AC25-00C8D25988BE}" presName="node" presStyleLbl="node1" presStyleIdx="1" presStyleCnt="2" custScaleX="211509" custScaleY="81669">
        <dgm:presLayoutVars>
          <dgm:bulletEnabled val="1"/>
        </dgm:presLayoutVars>
      </dgm:prSet>
      <dgm:spPr/>
      <dgm:t>
        <a:bodyPr/>
        <a:lstStyle/>
        <a:p>
          <a:endParaRPr lang="es-ES"/>
        </a:p>
      </dgm:t>
    </dgm:pt>
  </dgm:ptLst>
  <dgm:cxnLst>
    <dgm:cxn modelId="{6E55C9F7-3301-40EB-90EA-5FACE859907F}" type="presOf" srcId="{69F534D2-231A-4E56-B75E-F53A1074EF08}" destId="{CECB3BEC-B758-4DA9-84C3-CAD64B265568}" srcOrd="0" destOrd="5" presId="urn:microsoft.com/office/officeart/2005/8/layout/default"/>
    <dgm:cxn modelId="{7A949C40-DE50-40D8-B557-15AF9BE1F1B4}" type="presOf" srcId="{8C0DDEE9-1597-4B06-AF6C-312695D8A8F0}" destId="{CECB3BEC-B758-4DA9-84C3-CAD64B265568}" srcOrd="0" destOrd="3" presId="urn:microsoft.com/office/officeart/2005/8/layout/default"/>
    <dgm:cxn modelId="{F0F6397C-A6CC-4E82-A10C-164771986DF7}" type="presOf" srcId="{6835D6DD-624A-4B34-AF39-5B9BA4E3B7AE}" destId="{5DA0B509-C804-4C6D-9966-DB6BECB4B221}" srcOrd="0" destOrd="0" presId="urn:microsoft.com/office/officeart/2005/8/layout/default"/>
    <dgm:cxn modelId="{9455D50D-F016-4C53-B654-0B4AB3C5CE32}" srcId="{27EED09A-4989-4D99-AC25-00C8D25988BE}" destId="{2B0803AE-BFA9-4CBB-B4B5-659070E179D7}" srcOrd="3" destOrd="0" parTransId="{1C3A2555-7A7D-4F5F-8487-A85B8F635E77}" sibTransId="{8407500A-89D9-473E-B520-639BEBCF6E54}"/>
    <dgm:cxn modelId="{AD8FA29F-EBFA-4825-BCC3-484A29023E2B}" type="presOf" srcId="{2AA71569-81E1-44B7-BFAF-BB59FB4D1078}" destId="{CECB3BEC-B758-4DA9-84C3-CAD64B265568}" srcOrd="0" destOrd="1" presId="urn:microsoft.com/office/officeart/2005/8/layout/default"/>
    <dgm:cxn modelId="{C5C57AF7-33BC-4CDE-9E09-DCDAFF815AD1}" srcId="{27EED09A-4989-4D99-AC25-00C8D25988BE}" destId="{9C5C43C1-B93A-49B6-80CD-80F4A5E1D71B}" srcOrd="1" destOrd="0" parTransId="{237444BA-734D-4B4F-8C29-F1F803AC4A27}" sibTransId="{443986EF-DAAC-48E7-825E-F017D4889DF2}"/>
    <dgm:cxn modelId="{625A81D8-15DE-4EC8-956A-A4ED8F05C022}" srcId="{27EED09A-4989-4D99-AC25-00C8D25988BE}" destId="{69F534D2-231A-4E56-B75E-F53A1074EF08}" srcOrd="4" destOrd="0" parTransId="{C70A4B9F-28D0-4D55-9FB5-54EF6893A1F5}" sibTransId="{80424048-1D3D-4B62-B885-E83D6178F049}"/>
    <dgm:cxn modelId="{226CF6D4-171E-422C-A3FD-760EDCE3D6B8}" type="presOf" srcId="{2B0803AE-BFA9-4CBB-B4B5-659070E179D7}" destId="{CECB3BEC-B758-4DA9-84C3-CAD64B265568}" srcOrd="0" destOrd="4" presId="urn:microsoft.com/office/officeart/2005/8/layout/default"/>
    <dgm:cxn modelId="{897FC6FA-4A3C-40A8-822E-4891A69B3528}" type="presOf" srcId="{27EED09A-4989-4D99-AC25-00C8D25988BE}" destId="{CECB3BEC-B758-4DA9-84C3-CAD64B265568}" srcOrd="0" destOrd="0" presId="urn:microsoft.com/office/officeart/2005/8/layout/default"/>
    <dgm:cxn modelId="{8EDAC9B6-5026-4B23-9F37-50C60436ACA0}" type="presOf" srcId="{9C5C43C1-B93A-49B6-80CD-80F4A5E1D71B}" destId="{CECB3BEC-B758-4DA9-84C3-CAD64B265568}" srcOrd="0" destOrd="2" presId="urn:microsoft.com/office/officeart/2005/8/layout/default"/>
    <dgm:cxn modelId="{D69DA53C-6594-439E-8E56-9DA9851A3830}" srcId="{6835D6DD-624A-4B34-AF39-5B9BA4E3B7AE}" destId="{3866560A-4C06-4E8F-9EDA-2239B4A98323}" srcOrd="0" destOrd="0" parTransId="{5DEF1181-F3C8-415E-BAD6-18D3151C5979}" sibTransId="{502BAF7B-F057-49DC-9BAF-9552669F78CB}"/>
    <dgm:cxn modelId="{24ABAA6A-AEA1-4D6A-A44F-1153057FEF1F}" srcId="{6835D6DD-624A-4B34-AF39-5B9BA4E3B7AE}" destId="{27EED09A-4989-4D99-AC25-00C8D25988BE}" srcOrd="1" destOrd="0" parTransId="{6BE4D5D4-FAC6-4205-B066-63064E1EC0C5}" sibTransId="{224D4A1D-6C82-44A8-B798-B8FC6E925806}"/>
    <dgm:cxn modelId="{3BDC407E-1A99-458B-A2CA-2DD97B8F7A0D}" type="presOf" srcId="{3866560A-4C06-4E8F-9EDA-2239B4A98323}" destId="{640F611A-2BEE-4DA3-BAF0-2F1718D4B0B8}" srcOrd="0" destOrd="0" presId="urn:microsoft.com/office/officeart/2005/8/layout/default"/>
    <dgm:cxn modelId="{6C45A2A9-19D6-4D6A-801A-7D994C30E149}" srcId="{27EED09A-4989-4D99-AC25-00C8D25988BE}" destId="{8C0DDEE9-1597-4B06-AF6C-312695D8A8F0}" srcOrd="2" destOrd="0" parTransId="{B26F3AE7-11C7-49C9-BDCF-DFAD018D5C69}" sibTransId="{8137FB69-4F08-4437-ADF1-E281E7405507}"/>
    <dgm:cxn modelId="{8B5FDD5E-1D11-4C86-876E-91E6EE99EA8D}" srcId="{27EED09A-4989-4D99-AC25-00C8D25988BE}" destId="{2AA71569-81E1-44B7-BFAF-BB59FB4D1078}" srcOrd="0" destOrd="0" parTransId="{6DF6B71C-CF8F-4129-BD48-D236C027F2A4}" sibTransId="{93415005-841D-4E32-8E43-26B84685F60B}"/>
    <dgm:cxn modelId="{DB249300-E44B-479D-9B6F-2CAB854D7116}" type="presParOf" srcId="{5DA0B509-C804-4C6D-9966-DB6BECB4B221}" destId="{640F611A-2BEE-4DA3-BAF0-2F1718D4B0B8}" srcOrd="0" destOrd="0" presId="urn:microsoft.com/office/officeart/2005/8/layout/default"/>
    <dgm:cxn modelId="{1591EEB5-0DBF-4EA7-A7F0-DA8E93349B0E}" type="presParOf" srcId="{5DA0B509-C804-4C6D-9966-DB6BECB4B221}" destId="{EE3ECE25-2BBD-4C9A-A72E-A48FD18CCB57}" srcOrd="1" destOrd="0" presId="urn:microsoft.com/office/officeart/2005/8/layout/default"/>
    <dgm:cxn modelId="{5E99544D-6263-4F8F-ADBD-E9479708C97C}" type="presParOf" srcId="{5DA0B509-C804-4C6D-9966-DB6BECB4B221}" destId="{CECB3BEC-B758-4DA9-84C3-CAD64B265568}" srcOrd="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5E287F4-D128-42FC-9D46-122DC633D327}" type="doc">
      <dgm:prSet loTypeId="urn:microsoft.com/office/officeart/2005/8/layout/chevron1" loCatId="process" qsTypeId="urn:microsoft.com/office/officeart/2005/8/quickstyle/simple1" qsCatId="simple" csTypeId="urn:microsoft.com/office/officeart/2005/8/colors/accent0_2" csCatId="mainScheme" phldr="1"/>
      <dgm:spPr/>
    </dgm:pt>
    <dgm:pt modelId="{1D4D3840-3204-4C3A-B6EC-16E6364D5B92}">
      <dgm:prSet phldrT="[Texto]" custT="1">
        <dgm:style>
          <a:lnRef idx="2">
            <a:schemeClr val="accent6"/>
          </a:lnRef>
          <a:fillRef idx="1">
            <a:schemeClr val="lt1"/>
          </a:fillRef>
          <a:effectRef idx="0">
            <a:schemeClr val="accent6"/>
          </a:effectRef>
          <a:fontRef idx="minor">
            <a:schemeClr val="dk1"/>
          </a:fontRef>
        </dgm:style>
      </dgm:prSet>
      <dgm:spPr/>
      <dgm:t>
        <a:bodyPr/>
        <a:lstStyle/>
        <a:p>
          <a:pPr algn="l"/>
          <a:r>
            <a:rPr lang="es-CO" sz="1350" dirty="0"/>
            <a:t>Se identificó un niño de 8 meses con temperatura de 39,6°C</a:t>
          </a:r>
        </a:p>
      </dgm:t>
    </dgm:pt>
    <dgm:pt modelId="{A86EA1D7-37B2-4265-8790-81E0DA83D6B5}" type="parTrans" cxnId="{03F25F60-BECA-4C1D-854F-F09CDBF5BCB0}">
      <dgm:prSet/>
      <dgm:spPr/>
      <dgm:t>
        <a:bodyPr/>
        <a:lstStyle/>
        <a:p>
          <a:endParaRPr lang="es-CO" sz="1350"/>
        </a:p>
      </dgm:t>
    </dgm:pt>
    <dgm:pt modelId="{B340E9A2-A592-457E-9DAD-67D92FF73EB2}" type="sibTrans" cxnId="{03F25F60-BECA-4C1D-854F-F09CDBF5BCB0}">
      <dgm:prSet/>
      <dgm:spPr/>
      <dgm:t>
        <a:bodyPr/>
        <a:lstStyle/>
        <a:p>
          <a:endParaRPr lang="es-CO" sz="1350"/>
        </a:p>
      </dgm:t>
    </dgm:pt>
    <dgm:pt modelId="{768F33C9-2B5E-4643-8DEA-564380209E82}">
      <dgm:prSet phldrT="[Texto]" custT="1">
        <dgm:style>
          <a:lnRef idx="2">
            <a:schemeClr val="accent6"/>
          </a:lnRef>
          <a:fillRef idx="1">
            <a:schemeClr val="lt1"/>
          </a:fillRef>
          <a:effectRef idx="0">
            <a:schemeClr val="accent6"/>
          </a:effectRef>
          <a:fontRef idx="minor">
            <a:schemeClr val="dk1"/>
          </a:fontRef>
        </dgm:style>
      </dgm:prSet>
      <dgm:spPr/>
      <dgm:t>
        <a:bodyPr/>
        <a:lstStyle/>
        <a:p>
          <a:pPr algn="just"/>
          <a:r>
            <a:rPr lang="es-CO" sz="1350" dirty="0"/>
            <a:t>La Secretaría de Salud Municipal toma la decisión de realizar una atención médica en ambulancia de la Empresa Social del Estado (ESE) IMSALUD</a:t>
          </a:r>
        </a:p>
      </dgm:t>
    </dgm:pt>
    <dgm:pt modelId="{D25E0533-62E8-4F5F-A709-ECDF84D51310}" type="parTrans" cxnId="{464960AF-D855-46DD-A4FB-B8A11549E510}">
      <dgm:prSet/>
      <dgm:spPr/>
      <dgm:t>
        <a:bodyPr/>
        <a:lstStyle/>
        <a:p>
          <a:endParaRPr lang="es-CO" sz="1350"/>
        </a:p>
      </dgm:t>
    </dgm:pt>
    <dgm:pt modelId="{DD2CC191-757B-480D-9DE4-525BE4A144BC}" type="sibTrans" cxnId="{464960AF-D855-46DD-A4FB-B8A11549E510}">
      <dgm:prSet/>
      <dgm:spPr/>
      <dgm:t>
        <a:bodyPr/>
        <a:lstStyle/>
        <a:p>
          <a:endParaRPr lang="es-CO" sz="1350"/>
        </a:p>
      </dgm:t>
    </dgm:pt>
    <dgm:pt modelId="{E24AE85A-4F32-44FD-9884-761D7775FFF0}">
      <dgm:prSet phldrT="[Texto]" custT="1">
        <dgm:style>
          <a:lnRef idx="2">
            <a:schemeClr val="accent6"/>
          </a:lnRef>
          <a:fillRef idx="1">
            <a:schemeClr val="lt1"/>
          </a:fillRef>
          <a:effectRef idx="0">
            <a:schemeClr val="accent6"/>
          </a:effectRef>
          <a:fontRef idx="minor">
            <a:schemeClr val="dk1"/>
          </a:fontRef>
        </dgm:style>
      </dgm:prSet>
      <dgm:spPr/>
      <dgm:t>
        <a:bodyPr/>
        <a:lstStyle/>
        <a:p>
          <a:pPr algn="l"/>
          <a:r>
            <a:rPr lang="es-CO" sz="1350" dirty="0"/>
            <a:t>Se traslada al niño a la Unidad Básica De Atención (UBA) La Libertad.</a:t>
          </a:r>
        </a:p>
      </dgm:t>
    </dgm:pt>
    <dgm:pt modelId="{01AB3214-E301-4181-A5C4-7A7F2B085642}" type="parTrans" cxnId="{60B77500-2890-478C-BFE8-F11E3BB4E7E3}">
      <dgm:prSet/>
      <dgm:spPr/>
      <dgm:t>
        <a:bodyPr/>
        <a:lstStyle/>
        <a:p>
          <a:endParaRPr lang="es-CO" sz="1350"/>
        </a:p>
      </dgm:t>
    </dgm:pt>
    <dgm:pt modelId="{7CAA6461-E638-4EC2-A87A-B9A7A9141A50}" type="sibTrans" cxnId="{60B77500-2890-478C-BFE8-F11E3BB4E7E3}">
      <dgm:prSet/>
      <dgm:spPr/>
      <dgm:t>
        <a:bodyPr/>
        <a:lstStyle/>
        <a:p>
          <a:endParaRPr lang="es-CO" sz="1350"/>
        </a:p>
      </dgm:t>
    </dgm:pt>
    <dgm:pt modelId="{8788BA2C-5D9D-4DA0-95BA-92C522361D05}">
      <dgm:prSet phldrT="[Texto]" custT="1">
        <dgm:style>
          <a:lnRef idx="2">
            <a:schemeClr val="accent6"/>
          </a:lnRef>
          <a:fillRef idx="1">
            <a:schemeClr val="lt1"/>
          </a:fillRef>
          <a:effectRef idx="0">
            <a:schemeClr val="accent6"/>
          </a:effectRef>
          <a:fontRef idx="minor">
            <a:schemeClr val="dk1"/>
          </a:fontRef>
        </dgm:style>
      </dgm:prSet>
      <dgm:spPr/>
      <dgm:t>
        <a:bodyPr/>
        <a:lstStyle/>
        <a:p>
          <a:pPr algn="l"/>
          <a:r>
            <a:rPr lang="es-CO" sz="1350" dirty="0"/>
            <a:t>Se realizan preguntas por la sindonología y resultado de la toma de temperatura de la noche anterior</a:t>
          </a:r>
        </a:p>
      </dgm:t>
    </dgm:pt>
    <dgm:pt modelId="{A5FB53C3-E374-44AC-9175-6B509EA3B548}" type="parTrans" cxnId="{5F32E057-7A30-4770-A4F2-0A0BC364E6D8}">
      <dgm:prSet/>
      <dgm:spPr/>
      <dgm:t>
        <a:bodyPr/>
        <a:lstStyle/>
        <a:p>
          <a:endParaRPr lang="es-CO" sz="1350"/>
        </a:p>
      </dgm:t>
    </dgm:pt>
    <dgm:pt modelId="{C46148CF-B803-44E8-8CF8-E1BB473D905A}" type="sibTrans" cxnId="{5F32E057-7A30-4770-A4F2-0A0BC364E6D8}">
      <dgm:prSet/>
      <dgm:spPr/>
      <dgm:t>
        <a:bodyPr/>
        <a:lstStyle/>
        <a:p>
          <a:endParaRPr lang="es-CO" sz="1350"/>
        </a:p>
      </dgm:t>
    </dgm:pt>
    <dgm:pt modelId="{A04E0CAF-89D5-45C3-9EA3-87BCEC02ABD1}" type="pres">
      <dgm:prSet presAssocID="{55E287F4-D128-42FC-9D46-122DC633D327}" presName="Name0" presStyleCnt="0">
        <dgm:presLayoutVars>
          <dgm:dir/>
          <dgm:animLvl val="lvl"/>
          <dgm:resizeHandles val="exact"/>
        </dgm:presLayoutVars>
      </dgm:prSet>
      <dgm:spPr/>
    </dgm:pt>
    <dgm:pt modelId="{948B477B-6D35-4598-AA0D-237278475316}" type="pres">
      <dgm:prSet presAssocID="{1D4D3840-3204-4C3A-B6EC-16E6364D5B92}" presName="parTxOnly" presStyleLbl="node1" presStyleIdx="0" presStyleCnt="4">
        <dgm:presLayoutVars>
          <dgm:chMax val="0"/>
          <dgm:chPref val="0"/>
          <dgm:bulletEnabled val="1"/>
        </dgm:presLayoutVars>
      </dgm:prSet>
      <dgm:spPr/>
      <dgm:t>
        <a:bodyPr/>
        <a:lstStyle/>
        <a:p>
          <a:endParaRPr lang="es-ES"/>
        </a:p>
      </dgm:t>
    </dgm:pt>
    <dgm:pt modelId="{58F27B4C-C449-4449-B3EA-FB27F289F408}" type="pres">
      <dgm:prSet presAssocID="{B340E9A2-A592-457E-9DAD-67D92FF73EB2}" presName="parTxOnlySpace" presStyleCnt="0"/>
      <dgm:spPr/>
    </dgm:pt>
    <dgm:pt modelId="{50C5A34B-008B-487A-A639-3E27ED0AC9D0}" type="pres">
      <dgm:prSet presAssocID="{768F33C9-2B5E-4643-8DEA-564380209E82}" presName="parTxOnly" presStyleLbl="node1" presStyleIdx="1" presStyleCnt="4">
        <dgm:presLayoutVars>
          <dgm:chMax val="0"/>
          <dgm:chPref val="0"/>
          <dgm:bulletEnabled val="1"/>
        </dgm:presLayoutVars>
      </dgm:prSet>
      <dgm:spPr/>
      <dgm:t>
        <a:bodyPr/>
        <a:lstStyle/>
        <a:p>
          <a:endParaRPr lang="es-ES"/>
        </a:p>
      </dgm:t>
    </dgm:pt>
    <dgm:pt modelId="{49F9E432-E26C-46F3-BE50-933D5270CEFA}" type="pres">
      <dgm:prSet presAssocID="{DD2CC191-757B-480D-9DE4-525BE4A144BC}" presName="parTxOnlySpace" presStyleCnt="0"/>
      <dgm:spPr/>
    </dgm:pt>
    <dgm:pt modelId="{0B47439B-76E0-4D56-A00E-DAEA63E338E0}" type="pres">
      <dgm:prSet presAssocID="{E24AE85A-4F32-44FD-9884-761D7775FFF0}" presName="parTxOnly" presStyleLbl="node1" presStyleIdx="2" presStyleCnt="4">
        <dgm:presLayoutVars>
          <dgm:chMax val="0"/>
          <dgm:chPref val="0"/>
          <dgm:bulletEnabled val="1"/>
        </dgm:presLayoutVars>
      </dgm:prSet>
      <dgm:spPr/>
      <dgm:t>
        <a:bodyPr/>
        <a:lstStyle/>
        <a:p>
          <a:endParaRPr lang="es-ES"/>
        </a:p>
      </dgm:t>
    </dgm:pt>
    <dgm:pt modelId="{D16022EA-5FCF-40E1-9279-C4B251B285AF}" type="pres">
      <dgm:prSet presAssocID="{7CAA6461-E638-4EC2-A87A-B9A7A9141A50}" presName="parTxOnlySpace" presStyleCnt="0"/>
      <dgm:spPr/>
    </dgm:pt>
    <dgm:pt modelId="{697038E4-DD6E-48E1-8728-7DB0489688AC}" type="pres">
      <dgm:prSet presAssocID="{8788BA2C-5D9D-4DA0-95BA-92C522361D05}" presName="parTxOnly" presStyleLbl="node1" presStyleIdx="3" presStyleCnt="4">
        <dgm:presLayoutVars>
          <dgm:chMax val="0"/>
          <dgm:chPref val="0"/>
          <dgm:bulletEnabled val="1"/>
        </dgm:presLayoutVars>
      </dgm:prSet>
      <dgm:spPr/>
      <dgm:t>
        <a:bodyPr/>
        <a:lstStyle/>
        <a:p>
          <a:endParaRPr lang="es-ES"/>
        </a:p>
      </dgm:t>
    </dgm:pt>
  </dgm:ptLst>
  <dgm:cxnLst>
    <dgm:cxn modelId="{5F32E057-7A30-4770-A4F2-0A0BC364E6D8}" srcId="{55E287F4-D128-42FC-9D46-122DC633D327}" destId="{8788BA2C-5D9D-4DA0-95BA-92C522361D05}" srcOrd="3" destOrd="0" parTransId="{A5FB53C3-E374-44AC-9175-6B509EA3B548}" sibTransId="{C46148CF-B803-44E8-8CF8-E1BB473D905A}"/>
    <dgm:cxn modelId="{D5CD0BDD-C9D1-4CA0-BD14-B479417C1815}" type="presOf" srcId="{8788BA2C-5D9D-4DA0-95BA-92C522361D05}" destId="{697038E4-DD6E-48E1-8728-7DB0489688AC}" srcOrd="0" destOrd="0" presId="urn:microsoft.com/office/officeart/2005/8/layout/chevron1"/>
    <dgm:cxn modelId="{03F25F60-BECA-4C1D-854F-F09CDBF5BCB0}" srcId="{55E287F4-D128-42FC-9D46-122DC633D327}" destId="{1D4D3840-3204-4C3A-B6EC-16E6364D5B92}" srcOrd="0" destOrd="0" parTransId="{A86EA1D7-37B2-4265-8790-81E0DA83D6B5}" sibTransId="{B340E9A2-A592-457E-9DAD-67D92FF73EB2}"/>
    <dgm:cxn modelId="{464960AF-D855-46DD-A4FB-B8A11549E510}" srcId="{55E287F4-D128-42FC-9D46-122DC633D327}" destId="{768F33C9-2B5E-4643-8DEA-564380209E82}" srcOrd="1" destOrd="0" parTransId="{D25E0533-62E8-4F5F-A709-ECDF84D51310}" sibTransId="{DD2CC191-757B-480D-9DE4-525BE4A144BC}"/>
    <dgm:cxn modelId="{7D172F8C-EE7C-4277-AD91-D6D5F8FD429B}" type="presOf" srcId="{55E287F4-D128-42FC-9D46-122DC633D327}" destId="{A04E0CAF-89D5-45C3-9EA3-87BCEC02ABD1}" srcOrd="0" destOrd="0" presId="urn:microsoft.com/office/officeart/2005/8/layout/chevron1"/>
    <dgm:cxn modelId="{60B77500-2890-478C-BFE8-F11E3BB4E7E3}" srcId="{55E287F4-D128-42FC-9D46-122DC633D327}" destId="{E24AE85A-4F32-44FD-9884-761D7775FFF0}" srcOrd="2" destOrd="0" parTransId="{01AB3214-E301-4181-A5C4-7A7F2B085642}" sibTransId="{7CAA6461-E638-4EC2-A87A-B9A7A9141A50}"/>
    <dgm:cxn modelId="{52DEF24C-600C-404C-82F9-D391BA2EEB0A}" type="presOf" srcId="{E24AE85A-4F32-44FD-9884-761D7775FFF0}" destId="{0B47439B-76E0-4D56-A00E-DAEA63E338E0}" srcOrd="0" destOrd="0" presId="urn:microsoft.com/office/officeart/2005/8/layout/chevron1"/>
    <dgm:cxn modelId="{5833AC37-A494-4BBE-8F47-183D1521158E}" type="presOf" srcId="{1D4D3840-3204-4C3A-B6EC-16E6364D5B92}" destId="{948B477B-6D35-4598-AA0D-237278475316}" srcOrd="0" destOrd="0" presId="urn:microsoft.com/office/officeart/2005/8/layout/chevron1"/>
    <dgm:cxn modelId="{190029A8-D52A-422F-B312-D8BB65314E23}" type="presOf" srcId="{768F33C9-2B5E-4643-8DEA-564380209E82}" destId="{50C5A34B-008B-487A-A639-3E27ED0AC9D0}" srcOrd="0" destOrd="0" presId="urn:microsoft.com/office/officeart/2005/8/layout/chevron1"/>
    <dgm:cxn modelId="{0855DB62-F0DE-40EE-8834-4E4CF58371CA}" type="presParOf" srcId="{A04E0CAF-89D5-45C3-9EA3-87BCEC02ABD1}" destId="{948B477B-6D35-4598-AA0D-237278475316}" srcOrd="0" destOrd="0" presId="urn:microsoft.com/office/officeart/2005/8/layout/chevron1"/>
    <dgm:cxn modelId="{F6A2532B-DDA4-4E56-BD14-6D540C5F969D}" type="presParOf" srcId="{A04E0CAF-89D5-45C3-9EA3-87BCEC02ABD1}" destId="{58F27B4C-C449-4449-B3EA-FB27F289F408}" srcOrd="1" destOrd="0" presId="urn:microsoft.com/office/officeart/2005/8/layout/chevron1"/>
    <dgm:cxn modelId="{021522CA-8ED8-4EC2-85BE-691B3B666473}" type="presParOf" srcId="{A04E0CAF-89D5-45C3-9EA3-87BCEC02ABD1}" destId="{50C5A34B-008B-487A-A639-3E27ED0AC9D0}" srcOrd="2" destOrd="0" presId="urn:microsoft.com/office/officeart/2005/8/layout/chevron1"/>
    <dgm:cxn modelId="{CEFC1829-F415-4E66-B24F-B030DB76282E}" type="presParOf" srcId="{A04E0CAF-89D5-45C3-9EA3-87BCEC02ABD1}" destId="{49F9E432-E26C-46F3-BE50-933D5270CEFA}" srcOrd="3" destOrd="0" presId="urn:microsoft.com/office/officeart/2005/8/layout/chevron1"/>
    <dgm:cxn modelId="{1DB40404-D042-4C1B-88D1-C939AEC636DA}" type="presParOf" srcId="{A04E0CAF-89D5-45C3-9EA3-87BCEC02ABD1}" destId="{0B47439B-76E0-4D56-A00E-DAEA63E338E0}" srcOrd="4" destOrd="0" presId="urn:microsoft.com/office/officeart/2005/8/layout/chevron1"/>
    <dgm:cxn modelId="{D7B272B5-8578-4C11-951E-58AFA3B172AE}" type="presParOf" srcId="{A04E0CAF-89D5-45C3-9EA3-87BCEC02ABD1}" destId="{D16022EA-5FCF-40E1-9279-C4B251B285AF}" srcOrd="5" destOrd="0" presId="urn:microsoft.com/office/officeart/2005/8/layout/chevron1"/>
    <dgm:cxn modelId="{4AC1256E-D518-4931-8C0E-6261215AF707}" type="presParOf" srcId="{A04E0CAF-89D5-45C3-9EA3-87BCEC02ABD1}" destId="{697038E4-DD6E-48E1-8728-7DB0489688AC}"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14BFCF-E7D3-43FF-9378-BA934E72BEFA}" type="doc">
      <dgm:prSet loTypeId="urn:microsoft.com/office/officeart/2005/8/layout/vList3" loCatId="list" qsTypeId="urn:microsoft.com/office/officeart/2005/8/quickstyle/simple1" qsCatId="simple" csTypeId="urn:microsoft.com/office/officeart/2005/8/colors/accent1_2" csCatId="accent1" phldr="1"/>
      <dgm:spPr/>
    </dgm:pt>
    <dgm:pt modelId="{01E2E5C2-9AF5-439F-AF78-34F39ADB0850}">
      <dgm:prSet phldrT="[Texto]" custT="1">
        <dgm:style>
          <a:lnRef idx="2">
            <a:schemeClr val="accent6"/>
          </a:lnRef>
          <a:fillRef idx="1">
            <a:schemeClr val="lt1"/>
          </a:fillRef>
          <a:effectRef idx="0">
            <a:schemeClr val="accent6"/>
          </a:effectRef>
          <a:fontRef idx="minor">
            <a:schemeClr val="dk1"/>
          </a:fontRef>
        </dgm:style>
      </dgm:prSet>
      <dgm:spPr/>
      <dgm:t>
        <a:bodyPr/>
        <a:lstStyle/>
        <a:p>
          <a:r>
            <a:rPr lang="es-CO" sz="3200" dirty="0"/>
            <a:t>Casos: 156.337</a:t>
          </a:r>
        </a:p>
        <a:p>
          <a:r>
            <a:rPr lang="es-CO" sz="3200" dirty="0"/>
            <a:t>Muertes: 5.913</a:t>
          </a:r>
        </a:p>
      </dgm:t>
    </dgm:pt>
    <dgm:pt modelId="{5DC68696-A9AC-4513-A934-4D4A41B7EA3E}" type="parTrans" cxnId="{033BCF5E-E136-4191-85EB-CDE90A7080D3}">
      <dgm:prSet/>
      <dgm:spPr/>
      <dgm:t>
        <a:bodyPr/>
        <a:lstStyle/>
        <a:p>
          <a:endParaRPr lang="es-CO"/>
        </a:p>
      </dgm:t>
    </dgm:pt>
    <dgm:pt modelId="{9593EFD3-47D5-4A16-A335-BBC14E6F418D}" type="sibTrans" cxnId="{033BCF5E-E136-4191-85EB-CDE90A7080D3}">
      <dgm:prSet/>
      <dgm:spPr/>
      <dgm:t>
        <a:bodyPr/>
        <a:lstStyle/>
        <a:p>
          <a:endParaRPr lang="es-CO"/>
        </a:p>
      </dgm:t>
    </dgm:pt>
    <dgm:pt modelId="{DFDFF637-8403-4859-ADFB-4314915E300A}">
      <dgm:prSet phldrT="[Texto]" custT="1">
        <dgm:style>
          <a:lnRef idx="2">
            <a:schemeClr val="accent6"/>
          </a:lnRef>
          <a:fillRef idx="1">
            <a:schemeClr val="lt1"/>
          </a:fillRef>
          <a:effectRef idx="0">
            <a:schemeClr val="accent6"/>
          </a:effectRef>
          <a:fontRef idx="minor">
            <a:schemeClr val="dk1"/>
          </a:fontRef>
        </dgm:style>
      </dgm:prSet>
      <dgm:spPr/>
      <dgm:t>
        <a:bodyPr/>
        <a:lstStyle/>
        <a:p>
          <a:r>
            <a:rPr lang="es-CO" sz="3200" dirty="0"/>
            <a:t>Casos: 83.938</a:t>
          </a:r>
        </a:p>
        <a:p>
          <a:r>
            <a:rPr lang="es-CO" sz="3200" dirty="0"/>
            <a:t>Muertes: 4.637</a:t>
          </a:r>
        </a:p>
      </dgm:t>
    </dgm:pt>
    <dgm:pt modelId="{067F515F-36DC-4FE3-BCE1-90AA40EBAD2B}" type="parTrans" cxnId="{67A9C65F-59A5-4772-B2F3-A28F5E42087C}">
      <dgm:prSet/>
      <dgm:spPr/>
      <dgm:t>
        <a:bodyPr/>
        <a:lstStyle/>
        <a:p>
          <a:endParaRPr lang="es-CO"/>
        </a:p>
      </dgm:t>
    </dgm:pt>
    <dgm:pt modelId="{E736E038-5B1F-4B82-8CD4-C2075FCE5827}" type="sibTrans" cxnId="{67A9C65F-59A5-4772-B2F3-A28F5E42087C}">
      <dgm:prSet/>
      <dgm:spPr/>
      <dgm:t>
        <a:bodyPr/>
        <a:lstStyle/>
        <a:p>
          <a:endParaRPr lang="es-CO"/>
        </a:p>
      </dgm:t>
    </dgm:pt>
    <dgm:pt modelId="{0AD392F5-653A-4CCA-9524-50ADC91BE0E2}">
      <dgm:prSet phldrT="[Texto]" custT="1">
        <dgm:style>
          <a:lnRef idx="2">
            <a:schemeClr val="accent6"/>
          </a:lnRef>
          <a:fillRef idx="1">
            <a:schemeClr val="lt1"/>
          </a:fillRef>
          <a:effectRef idx="0">
            <a:schemeClr val="accent6"/>
          </a:effectRef>
          <a:fontRef idx="minor">
            <a:schemeClr val="dk1"/>
          </a:fontRef>
        </dgm:style>
      </dgm:prSet>
      <dgm:spPr/>
      <dgm:t>
        <a:bodyPr/>
        <a:lstStyle/>
        <a:p>
          <a:pPr>
            <a:lnSpc>
              <a:spcPct val="100000"/>
            </a:lnSpc>
            <a:spcAft>
              <a:spcPts val="0"/>
            </a:spcAft>
          </a:pPr>
          <a:r>
            <a:rPr lang="es-CO" sz="3000" dirty="0"/>
            <a:t>Casos: 5.949</a:t>
          </a:r>
        </a:p>
        <a:p>
          <a:pPr>
            <a:lnSpc>
              <a:spcPct val="100000"/>
            </a:lnSpc>
            <a:spcAft>
              <a:spcPts val="0"/>
            </a:spcAft>
          </a:pPr>
          <a:r>
            <a:rPr lang="es-CO" sz="3000" dirty="0"/>
            <a:t>Muertes: 269</a:t>
          </a:r>
        </a:p>
        <a:p>
          <a:pPr>
            <a:lnSpc>
              <a:spcPct val="100000"/>
            </a:lnSpc>
            <a:spcAft>
              <a:spcPts val="0"/>
            </a:spcAft>
          </a:pPr>
          <a:r>
            <a:rPr lang="es-CO" sz="3000" dirty="0"/>
            <a:t>Recuperados: 1.268</a:t>
          </a:r>
        </a:p>
      </dgm:t>
    </dgm:pt>
    <dgm:pt modelId="{035FBE74-B798-48D3-B905-E5E9FB31D514}" type="parTrans" cxnId="{8F87354A-FCD3-4B8C-83BE-E3CA16E5C464}">
      <dgm:prSet/>
      <dgm:spPr/>
      <dgm:t>
        <a:bodyPr/>
        <a:lstStyle/>
        <a:p>
          <a:endParaRPr lang="es-CO"/>
        </a:p>
      </dgm:t>
    </dgm:pt>
    <dgm:pt modelId="{9C3C7A1E-B98E-489D-8E96-9751AA56AA1A}" type="sibTrans" cxnId="{8F87354A-FCD3-4B8C-83BE-E3CA16E5C464}">
      <dgm:prSet/>
      <dgm:spPr/>
      <dgm:t>
        <a:bodyPr/>
        <a:lstStyle/>
        <a:p>
          <a:endParaRPr lang="es-CO"/>
        </a:p>
      </dgm:t>
    </dgm:pt>
    <dgm:pt modelId="{1DDBE311-79E6-416A-82C8-A05BD8FEB8CC}" type="pres">
      <dgm:prSet presAssocID="{6514BFCF-E7D3-43FF-9378-BA934E72BEFA}" presName="linearFlow" presStyleCnt="0">
        <dgm:presLayoutVars>
          <dgm:dir/>
          <dgm:resizeHandles val="exact"/>
        </dgm:presLayoutVars>
      </dgm:prSet>
      <dgm:spPr/>
    </dgm:pt>
    <dgm:pt modelId="{00868264-67A4-4487-B960-52B193BF32D4}" type="pres">
      <dgm:prSet presAssocID="{01E2E5C2-9AF5-439F-AF78-34F39ADB0850}" presName="composite" presStyleCnt="0"/>
      <dgm:spPr/>
    </dgm:pt>
    <dgm:pt modelId="{9335D643-1C73-42E7-A889-B57608DC6F45}" type="pres">
      <dgm:prSet presAssocID="{01E2E5C2-9AF5-439F-AF78-34F39ADB0850}" presName="imgShp" presStyleLbl="fgImgPlace1" presStyleIdx="0" presStyleCnt="3"/>
      <dgm:spPr>
        <a:blipFill>
          <a:blip xmlns:r="http://schemas.openxmlformats.org/officeDocument/2006/relationships" r:embed="rId1"/>
          <a:srcRect/>
          <a:stretch>
            <a:fillRect l="-36000" r="-36000"/>
          </a:stretch>
        </a:blipFill>
      </dgm:spPr>
    </dgm:pt>
    <dgm:pt modelId="{977AC84B-DC77-4302-8D56-DB9A7C409067}" type="pres">
      <dgm:prSet presAssocID="{01E2E5C2-9AF5-439F-AF78-34F39ADB0850}" presName="txShp" presStyleLbl="node1" presStyleIdx="0" presStyleCnt="3">
        <dgm:presLayoutVars>
          <dgm:bulletEnabled val="1"/>
        </dgm:presLayoutVars>
      </dgm:prSet>
      <dgm:spPr/>
      <dgm:t>
        <a:bodyPr/>
        <a:lstStyle/>
        <a:p>
          <a:endParaRPr lang="es-ES"/>
        </a:p>
      </dgm:t>
    </dgm:pt>
    <dgm:pt modelId="{DD83208E-258C-40DA-AB10-64946D7895C7}" type="pres">
      <dgm:prSet presAssocID="{9593EFD3-47D5-4A16-A335-BBC14E6F418D}" presName="spacing" presStyleCnt="0"/>
      <dgm:spPr/>
    </dgm:pt>
    <dgm:pt modelId="{631712EE-E6A6-4CAD-94EF-A0C240612018}" type="pres">
      <dgm:prSet presAssocID="{DFDFF637-8403-4859-ADFB-4314915E300A}" presName="composite" presStyleCnt="0"/>
      <dgm:spPr/>
    </dgm:pt>
    <dgm:pt modelId="{0078191A-DD28-4009-9DCC-F5EB28F55A7F}" type="pres">
      <dgm:prSet presAssocID="{DFDFF637-8403-4859-ADFB-4314915E300A}"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1000" b="-21000"/>
          </a:stretch>
        </a:blipFill>
      </dgm:spPr>
    </dgm:pt>
    <dgm:pt modelId="{3058CB50-9984-4401-8C3A-01DCBD17382A}" type="pres">
      <dgm:prSet presAssocID="{DFDFF637-8403-4859-ADFB-4314915E300A}" presName="txShp" presStyleLbl="node1" presStyleIdx="1" presStyleCnt="3">
        <dgm:presLayoutVars>
          <dgm:bulletEnabled val="1"/>
        </dgm:presLayoutVars>
      </dgm:prSet>
      <dgm:spPr/>
      <dgm:t>
        <a:bodyPr/>
        <a:lstStyle/>
        <a:p>
          <a:endParaRPr lang="es-ES"/>
        </a:p>
      </dgm:t>
    </dgm:pt>
    <dgm:pt modelId="{3B4BDB6A-9802-4B5F-9F36-9889D610C985}" type="pres">
      <dgm:prSet presAssocID="{E736E038-5B1F-4B82-8CD4-C2075FCE5827}" presName="spacing" presStyleCnt="0"/>
      <dgm:spPr/>
    </dgm:pt>
    <dgm:pt modelId="{95809B30-CF59-4BAA-965C-9A6D4E6DC502}" type="pres">
      <dgm:prSet presAssocID="{0AD392F5-653A-4CCA-9524-50ADC91BE0E2}" presName="composite" presStyleCnt="0"/>
      <dgm:spPr/>
    </dgm:pt>
    <dgm:pt modelId="{CEF985E6-ADB5-4B4B-A1E2-2385783437C2}" type="pres">
      <dgm:prSet presAssocID="{0AD392F5-653A-4CCA-9524-50ADC91BE0E2}" presName="imgShp" presStyleLbl="fgImgPlace1" presStyleIdx="2" presStyleCnt="3"/>
      <dgm:spPr>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17F4F078-9B86-4ED2-B87B-3C0D478AB827}" type="pres">
      <dgm:prSet presAssocID="{0AD392F5-653A-4CCA-9524-50ADC91BE0E2}" presName="txShp" presStyleLbl="node1" presStyleIdx="2" presStyleCnt="3">
        <dgm:presLayoutVars>
          <dgm:bulletEnabled val="1"/>
        </dgm:presLayoutVars>
      </dgm:prSet>
      <dgm:spPr/>
      <dgm:t>
        <a:bodyPr/>
        <a:lstStyle/>
        <a:p>
          <a:endParaRPr lang="es-ES"/>
        </a:p>
      </dgm:t>
    </dgm:pt>
  </dgm:ptLst>
  <dgm:cxnLst>
    <dgm:cxn modelId="{89C47D5B-0486-48BE-B889-E9500556174C}" type="presOf" srcId="{6514BFCF-E7D3-43FF-9378-BA934E72BEFA}" destId="{1DDBE311-79E6-416A-82C8-A05BD8FEB8CC}" srcOrd="0" destOrd="0" presId="urn:microsoft.com/office/officeart/2005/8/layout/vList3"/>
    <dgm:cxn modelId="{17802029-3F64-47AC-A50C-A52015A17A76}" type="presOf" srcId="{01E2E5C2-9AF5-439F-AF78-34F39ADB0850}" destId="{977AC84B-DC77-4302-8D56-DB9A7C409067}" srcOrd="0" destOrd="0" presId="urn:microsoft.com/office/officeart/2005/8/layout/vList3"/>
    <dgm:cxn modelId="{8F87354A-FCD3-4B8C-83BE-E3CA16E5C464}" srcId="{6514BFCF-E7D3-43FF-9378-BA934E72BEFA}" destId="{0AD392F5-653A-4CCA-9524-50ADC91BE0E2}" srcOrd="2" destOrd="0" parTransId="{035FBE74-B798-48D3-B905-E5E9FB31D514}" sibTransId="{9C3C7A1E-B98E-489D-8E96-9751AA56AA1A}"/>
    <dgm:cxn modelId="{033BCF5E-E136-4191-85EB-CDE90A7080D3}" srcId="{6514BFCF-E7D3-43FF-9378-BA934E72BEFA}" destId="{01E2E5C2-9AF5-439F-AF78-34F39ADB0850}" srcOrd="0" destOrd="0" parTransId="{5DC68696-A9AC-4513-A934-4D4A41B7EA3E}" sibTransId="{9593EFD3-47D5-4A16-A335-BBC14E6F418D}"/>
    <dgm:cxn modelId="{6F14E1F9-B253-462C-B7D6-AC4B35F5C393}" type="presOf" srcId="{DFDFF637-8403-4859-ADFB-4314915E300A}" destId="{3058CB50-9984-4401-8C3A-01DCBD17382A}" srcOrd="0" destOrd="0" presId="urn:microsoft.com/office/officeart/2005/8/layout/vList3"/>
    <dgm:cxn modelId="{67A9C65F-59A5-4772-B2F3-A28F5E42087C}" srcId="{6514BFCF-E7D3-43FF-9378-BA934E72BEFA}" destId="{DFDFF637-8403-4859-ADFB-4314915E300A}" srcOrd="1" destOrd="0" parTransId="{067F515F-36DC-4FE3-BCE1-90AA40EBAD2B}" sibTransId="{E736E038-5B1F-4B82-8CD4-C2075FCE5827}"/>
    <dgm:cxn modelId="{708B3B91-C778-4249-9C28-C34133CB025B}" type="presOf" srcId="{0AD392F5-653A-4CCA-9524-50ADC91BE0E2}" destId="{17F4F078-9B86-4ED2-B87B-3C0D478AB827}" srcOrd="0" destOrd="0" presId="urn:microsoft.com/office/officeart/2005/8/layout/vList3"/>
    <dgm:cxn modelId="{30F19C4B-6DD8-448B-A39C-809EF0CEC603}" type="presParOf" srcId="{1DDBE311-79E6-416A-82C8-A05BD8FEB8CC}" destId="{00868264-67A4-4487-B960-52B193BF32D4}" srcOrd="0" destOrd="0" presId="urn:microsoft.com/office/officeart/2005/8/layout/vList3"/>
    <dgm:cxn modelId="{4ACF7B8F-50E4-425E-8DC4-BA7CD7A2F6B1}" type="presParOf" srcId="{00868264-67A4-4487-B960-52B193BF32D4}" destId="{9335D643-1C73-42E7-A889-B57608DC6F45}" srcOrd="0" destOrd="0" presId="urn:microsoft.com/office/officeart/2005/8/layout/vList3"/>
    <dgm:cxn modelId="{9AC94785-0D79-405F-99BB-719E58C0A5E4}" type="presParOf" srcId="{00868264-67A4-4487-B960-52B193BF32D4}" destId="{977AC84B-DC77-4302-8D56-DB9A7C409067}" srcOrd="1" destOrd="0" presId="urn:microsoft.com/office/officeart/2005/8/layout/vList3"/>
    <dgm:cxn modelId="{84826DA9-ECC0-4993-8B96-D778C755B587}" type="presParOf" srcId="{1DDBE311-79E6-416A-82C8-A05BD8FEB8CC}" destId="{DD83208E-258C-40DA-AB10-64946D7895C7}" srcOrd="1" destOrd="0" presId="urn:microsoft.com/office/officeart/2005/8/layout/vList3"/>
    <dgm:cxn modelId="{5A7FA4DE-4A41-4366-A699-21BC2243EB76}" type="presParOf" srcId="{1DDBE311-79E6-416A-82C8-A05BD8FEB8CC}" destId="{631712EE-E6A6-4CAD-94EF-A0C240612018}" srcOrd="2" destOrd="0" presId="urn:microsoft.com/office/officeart/2005/8/layout/vList3"/>
    <dgm:cxn modelId="{48C3F08D-87F4-4934-B232-73025DDFB1CD}" type="presParOf" srcId="{631712EE-E6A6-4CAD-94EF-A0C240612018}" destId="{0078191A-DD28-4009-9DCC-F5EB28F55A7F}" srcOrd="0" destOrd="0" presId="urn:microsoft.com/office/officeart/2005/8/layout/vList3"/>
    <dgm:cxn modelId="{C7291545-5DED-4C85-9375-B6414C6A5A15}" type="presParOf" srcId="{631712EE-E6A6-4CAD-94EF-A0C240612018}" destId="{3058CB50-9984-4401-8C3A-01DCBD17382A}" srcOrd="1" destOrd="0" presId="urn:microsoft.com/office/officeart/2005/8/layout/vList3"/>
    <dgm:cxn modelId="{CD2D08BF-4BA8-4F64-8113-4950665BBBFC}" type="presParOf" srcId="{1DDBE311-79E6-416A-82C8-A05BD8FEB8CC}" destId="{3B4BDB6A-9802-4B5F-9F36-9889D610C985}" srcOrd="3" destOrd="0" presId="urn:microsoft.com/office/officeart/2005/8/layout/vList3"/>
    <dgm:cxn modelId="{63CF520E-EA14-438D-9E76-6A289E752B31}" type="presParOf" srcId="{1DDBE311-79E6-416A-82C8-A05BD8FEB8CC}" destId="{95809B30-CF59-4BAA-965C-9A6D4E6DC502}" srcOrd="4" destOrd="0" presId="urn:microsoft.com/office/officeart/2005/8/layout/vList3"/>
    <dgm:cxn modelId="{DFCC8CD4-DA92-4562-B4A5-5AA61908AF25}" type="presParOf" srcId="{95809B30-CF59-4BAA-965C-9A6D4E6DC502}" destId="{CEF985E6-ADB5-4B4B-A1E2-2385783437C2}" srcOrd="0" destOrd="0" presId="urn:microsoft.com/office/officeart/2005/8/layout/vList3"/>
    <dgm:cxn modelId="{C126EC28-F2EA-4CD1-82DC-B8D109F5A158}" type="presParOf" srcId="{95809B30-CF59-4BAA-965C-9A6D4E6DC502}" destId="{17F4F078-9B86-4ED2-B87B-3C0D478AB827}"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E287F4-D128-42FC-9D46-122DC633D327}" type="doc">
      <dgm:prSet loTypeId="urn:microsoft.com/office/officeart/2005/8/layout/chevron1" loCatId="process" qsTypeId="urn:microsoft.com/office/officeart/2005/8/quickstyle/simple1" qsCatId="simple" csTypeId="urn:microsoft.com/office/officeart/2005/8/colors/accent0_2" csCatId="mainScheme" phldr="1"/>
      <dgm:spPr/>
    </dgm:pt>
    <dgm:pt modelId="{1D4D3840-3204-4C3A-B6EC-16E6364D5B92}">
      <dgm:prSet phldrT="[Texto]" custT="1">
        <dgm:style>
          <a:lnRef idx="2">
            <a:schemeClr val="accent6"/>
          </a:lnRef>
          <a:fillRef idx="1">
            <a:schemeClr val="lt1"/>
          </a:fillRef>
          <a:effectRef idx="0">
            <a:schemeClr val="accent6"/>
          </a:effectRef>
          <a:fontRef idx="minor">
            <a:schemeClr val="dk1"/>
          </a:fontRef>
        </dgm:style>
      </dgm:prSet>
      <dgm:spPr/>
      <dgm:t>
        <a:bodyPr/>
        <a:lstStyle/>
        <a:p>
          <a:pPr algn="l"/>
          <a:r>
            <a:rPr lang="es-CO" sz="1500" dirty="0"/>
            <a:t>Atención a línea gratuita 24 horas COVID-19 por 4 jefes de enfermería</a:t>
          </a:r>
        </a:p>
      </dgm:t>
    </dgm:pt>
    <dgm:pt modelId="{A86EA1D7-37B2-4265-8790-81E0DA83D6B5}" type="parTrans" cxnId="{03F25F60-BECA-4C1D-854F-F09CDBF5BCB0}">
      <dgm:prSet/>
      <dgm:spPr/>
      <dgm:t>
        <a:bodyPr/>
        <a:lstStyle/>
        <a:p>
          <a:endParaRPr lang="es-CO" sz="1500"/>
        </a:p>
      </dgm:t>
    </dgm:pt>
    <dgm:pt modelId="{B340E9A2-A592-457E-9DAD-67D92FF73EB2}" type="sibTrans" cxnId="{03F25F60-BECA-4C1D-854F-F09CDBF5BCB0}">
      <dgm:prSet/>
      <dgm:spPr/>
      <dgm:t>
        <a:bodyPr/>
        <a:lstStyle/>
        <a:p>
          <a:endParaRPr lang="es-CO" sz="1500"/>
        </a:p>
      </dgm:t>
    </dgm:pt>
    <dgm:pt modelId="{768F33C9-2B5E-4643-8DEA-564380209E82}">
      <dgm:prSet phldrT="[Texto]" custT="1">
        <dgm:style>
          <a:lnRef idx="2">
            <a:schemeClr val="accent6"/>
          </a:lnRef>
          <a:fillRef idx="1">
            <a:schemeClr val="lt1"/>
          </a:fillRef>
          <a:effectRef idx="0">
            <a:schemeClr val="accent6"/>
          </a:effectRef>
          <a:fontRef idx="minor">
            <a:schemeClr val="dk1"/>
          </a:fontRef>
        </dgm:style>
      </dgm:prSet>
      <dgm:spPr/>
      <dgm:t>
        <a:bodyPr/>
        <a:lstStyle/>
        <a:p>
          <a:pPr algn="l"/>
          <a:r>
            <a:rPr lang="es-CO" sz="1500" dirty="0"/>
            <a:t>Aplicación de formulario a las personas que llaman. </a:t>
          </a:r>
        </a:p>
      </dgm:t>
    </dgm:pt>
    <dgm:pt modelId="{D25E0533-62E8-4F5F-A709-ECDF84D51310}" type="parTrans" cxnId="{464960AF-D855-46DD-A4FB-B8A11549E510}">
      <dgm:prSet/>
      <dgm:spPr/>
      <dgm:t>
        <a:bodyPr/>
        <a:lstStyle/>
        <a:p>
          <a:endParaRPr lang="es-CO" sz="1500"/>
        </a:p>
      </dgm:t>
    </dgm:pt>
    <dgm:pt modelId="{DD2CC191-757B-480D-9DE4-525BE4A144BC}" type="sibTrans" cxnId="{464960AF-D855-46DD-A4FB-B8A11549E510}">
      <dgm:prSet/>
      <dgm:spPr/>
      <dgm:t>
        <a:bodyPr/>
        <a:lstStyle/>
        <a:p>
          <a:endParaRPr lang="es-CO" sz="1500"/>
        </a:p>
      </dgm:t>
    </dgm:pt>
    <dgm:pt modelId="{E24AE85A-4F32-44FD-9884-761D7775FFF0}">
      <dgm:prSet phldrT="[Texto]" custT="1">
        <dgm:style>
          <a:lnRef idx="2">
            <a:schemeClr val="accent6"/>
          </a:lnRef>
          <a:fillRef idx="1">
            <a:schemeClr val="lt1"/>
          </a:fillRef>
          <a:effectRef idx="0">
            <a:schemeClr val="accent6"/>
          </a:effectRef>
          <a:fontRef idx="minor">
            <a:schemeClr val="dk1"/>
          </a:fontRef>
        </dgm:style>
      </dgm:prSet>
      <dgm:spPr/>
      <dgm:t>
        <a:bodyPr/>
        <a:lstStyle/>
        <a:p>
          <a:pPr algn="l"/>
          <a:r>
            <a:rPr lang="es-CO" sz="1500" dirty="0"/>
            <a:t>Seguimiento diario de pacientes sospechosos y con diagnostico positivo</a:t>
          </a:r>
        </a:p>
      </dgm:t>
    </dgm:pt>
    <dgm:pt modelId="{01AB3214-E301-4181-A5C4-7A7F2B085642}" type="parTrans" cxnId="{60B77500-2890-478C-BFE8-F11E3BB4E7E3}">
      <dgm:prSet/>
      <dgm:spPr/>
      <dgm:t>
        <a:bodyPr/>
        <a:lstStyle/>
        <a:p>
          <a:endParaRPr lang="es-CO" sz="1500"/>
        </a:p>
      </dgm:t>
    </dgm:pt>
    <dgm:pt modelId="{7CAA6461-E638-4EC2-A87A-B9A7A9141A50}" type="sibTrans" cxnId="{60B77500-2890-478C-BFE8-F11E3BB4E7E3}">
      <dgm:prSet/>
      <dgm:spPr/>
      <dgm:t>
        <a:bodyPr/>
        <a:lstStyle/>
        <a:p>
          <a:endParaRPr lang="es-CO" sz="1500"/>
        </a:p>
      </dgm:t>
    </dgm:pt>
    <dgm:pt modelId="{8788BA2C-5D9D-4DA0-95BA-92C522361D05}">
      <dgm:prSet phldrT="[Texto]" custT="1">
        <dgm:style>
          <a:lnRef idx="2">
            <a:schemeClr val="accent6"/>
          </a:lnRef>
          <a:fillRef idx="1">
            <a:schemeClr val="lt1"/>
          </a:fillRef>
          <a:effectRef idx="0">
            <a:schemeClr val="accent6"/>
          </a:effectRef>
          <a:fontRef idx="minor">
            <a:schemeClr val="dk1"/>
          </a:fontRef>
        </dgm:style>
      </dgm:prSet>
      <dgm:spPr/>
      <dgm:t>
        <a:bodyPr/>
        <a:lstStyle/>
        <a:p>
          <a:pPr algn="l"/>
          <a:r>
            <a:rPr lang="es-CO" sz="1500" dirty="0"/>
            <a:t>Se realizan preguntas por la sindonología y resultado de la toma de temperatura de la noche anterior</a:t>
          </a:r>
        </a:p>
      </dgm:t>
    </dgm:pt>
    <dgm:pt modelId="{A5FB53C3-E374-44AC-9175-6B509EA3B548}" type="parTrans" cxnId="{5F32E057-7A30-4770-A4F2-0A0BC364E6D8}">
      <dgm:prSet/>
      <dgm:spPr/>
      <dgm:t>
        <a:bodyPr/>
        <a:lstStyle/>
        <a:p>
          <a:endParaRPr lang="es-CO" sz="1500"/>
        </a:p>
      </dgm:t>
    </dgm:pt>
    <dgm:pt modelId="{C46148CF-B803-44E8-8CF8-E1BB473D905A}" type="sibTrans" cxnId="{5F32E057-7A30-4770-A4F2-0A0BC364E6D8}">
      <dgm:prSet/>
      <dgm:spPr/>
      <dgm:t>
        <a:bodyPr/>
        <a:lstStyle/>
        <a:p>
          <a:endParaRPr lang="es-CO" sz="1500"/>
        </a:p>
      </dgm:t>
    </dgm:pt>
    <dgm:pt modelId="{A04E0CAF-89D5-45C3-9EA3-87BCEC02ABD1}" type="pres">
      <dgm:prSet presAssocID="{55E287F4-D128-42FC-9D46-122DC633D327}" presName="Name0" presStyleCnt="0">
        <dgm:presLayoutVars>
          <dgm:dir/>
          <dgm:animLvl val="lvl"/>
          <dgm:resizeHandles val="exact"/>
        </dgm:presLayoutVars>
      </dgm:prSet>
      <dgm:spPr/>
    </dgm:pt>
    <dgm:pt modelId="{948B477B-6D35-4598-AA0D-237278475316}" type="pres">
      <dgm:prSet presAssocID="{1D4D3840-3204-4C3A-B6EC-16E6364D5B92}" presName="parTxOnly" presStyleLbl="node1" presStyleIdx="0" presStyleCnt="4">
        <dgm:presLayoutVars>
          <dgm:chMax val="0"/>
          <dgm:chPref val="0"/>
          <dgm:bulletEnabled val="1"/>
        </dgm:presLayoutVars>
      </dgm:prSet>
      <dgm:spPr/>
      <dgm:t>
        <a:bodyPr/>
        <a:lstStyle/>
        <a:p>
          <a:endParaRPr lang="es-ES"/>
        </a:p>
      </dgm:t>
    </dgm:pt>
    <dgm:pt modelId="{58F27B4C-C449-4449-B3EA-FB27F289F408}" type="pres">
      <dgm:prSet presAssocID="{B340E9A2-A592-457E-9DAD-67D92FF73EB2}" presName="parTxOnlySpace" presStyleCnt="0"/>
      <dgm:spPr/>
    </dgm:pt>
    <dgm:pt modelId="{50C5A34B-008B-487A-A639-3E27ED0AC9D0}" type="pres">
      <dgm:prSet presAssocID="{768F33C9-2B5E-4643-8DEA-564380209E82}" presName="parTxOnly" presStyleLbl="node1" presStyleIdx="1" presStyleCnt="4">
        <dgm:presLayoutVars>
          <dgm:chMax val="0"/>
          <dgm:chPref val="0"/>
          <dgm:bulletEnabled val="1"/>
        </dgm:presLayoutVars>
      </dgm:prSet>
      <dgm:spPr/>
      <dgm:t>
        <a:bodyPr/>
        <a:lstStyle/>
        <a:p>
          <a:endParaRPr lang="es-ES"/>
        </a:p>
      </dgm:t>
    </dgm:pt>
    <dgm:pt modelId="{49F9E432-E26C-46F3-BE50-933D5270CEFA}" type="pres">
      <dgm:prSet presAssocID="{DD2CC191-757B-480D-9DE4-525BE4A144BC}" presName="parTxOnlySpace" presStyleCnt="0"/>
      <dgm:spPr/>
    </dgm:pt>
    <dgm:pt modelId="{0B47439B-76E0-4D56-A00E-DAEA63E338E0}" type="pres">
      <dgm:prSet presAssocID="{E24AE85A-4F32-44FD-9884-761D7775FFF0}" presName="parTxOnly" presStyleLbl="node1" presStyleIdx="2" presStyleCnt="4">
        <dgm:presLayoutVars>
          <dgm:chMax val="0"/>
          <dgm:chPref val="0"/>
          <dgm:bulletEnabled val="1"/>
        </dgm:presLayoutVars>
      </dgm:prSet>
      <dgm:spPr/>
      <dgm:t>
        <a:bodyPr/>
        <a:lstStyle/>
        <a:p>
          <a:endParaRPr lang="es-ES"/>
        </a:p>
      </dgm:t>
    </dgm:pt>
    <dgm:pt modelId="{D16022EA-5FCF-40E1-9279-C4B251B285AF}" type="pres">
      <dgm:prSet presAssocID="{7CAA6461-E638-4EC2-A87A-B9A7A9141A50}" presName="parTxOnlySpace" presStyleCnt="0"/>
      <dgm:spPr/>
    </dgm:pt>
    <dgm:pt modelId="{697038E4-DD6E-48E1-8728-7DB0489688AC}" type="pres">
      <dgm:prSet presAssocID="{8788BA2C-5D9D-4DA0-95BA-92C522361D05}" presName="parTxOnly" presStyleLbl="node1" presStyleIdx="3" presStyleCnt="4">
        <dgm:presLayoutVars>
          <dgm:chMax val="0"/>
          <dgm:chPref val="0"/>
          <dgm:bulletEnabled val="1"/>
        </dgm:presLayoutVars>
      </dgm:prSet>
      <dgm:spPr/>
      <dgm:t>
        <a:bodyPr/>
        <a:lstStyle/>
        <a:p>
          <a:endParaRPr lang="es-ES"/>
        </a:p>
      </dgm:t>
    </dgm:pt>
  </dgm:ptLst>
  <dgm:cxnLst>
    <dgm:cxn modelId="{5F32E057-7A30-4770-A4F2-0A0BC364E6D8}" srcId="{55E287F4-D128-42FC-9D46-122DC633D327}" destId="{8788BA2C-5D9D-4DA0-95BA-92C522361D05}" srcOrd="3" destOrd="0" parTransId="{A5FB53C3-E374-44AC-9175-6B509EA3B548}" sibTransId="{C46148CF-B803-44E8-8CF8-E1BB473D905A}"/>
    <dgm:cxn modelId="{D5CD0BDD-C9D1-4CA0-BD14-B479417C1815}" type="presOf" srcId="{8788BA2C-5D9D-4DA0-95BA-92C522361D05}" destId="{697038E4-DD6E-48E1-8728-7DB0489688AC}" srcOrd="0" destOrd="0" presId="urn:microsoft.com/office/officeart/2005/8/layout/chevron1"/>
    <dgm:cxn modelId="{03F25F60-BECA-4C1D-854F-F09CDBF5BCB0}" srcId="{55E287F4-D128-42FC-9D46-122DC633D327}" destId="{1D4D3840-3204-4C3A-B6EC-16E6364D5B92}" srcOrd="0" destOrd="0" parTransId="{A86EA1D7-37B2-4265-8790-81E0DA83D6B5}" sibTransId="{B340E9A2-A592-457E-9DAD-67D92FF73EB2}"/>
    <dgm:cxn modelId="{464960AF-D855-46DD-A4FB-B8A11549E510}" srcId="{55E287F4-D128-42FC-9D46-122DC633D327}" destId="{768F33C9-2B5E-4643-8DEA-564380209E82}" srcOrd="1" destOrd="0" parTransId="{D25E0533-62E8-4F5F-A709-ECDF84D51310}" sibTransId="{DD2CC191-757B-480D-9DE4-525BE4A144BC}"/>
    <dgm:cxn modelId="{7D172F8C-EE7C-4277-AD91-D6D5F8FD429B}" type="presOf" srcId="{55E287F4-D128-42FC-9D46-122DC633D327}" destId="{A04E0CAF-89D5-45C3-9EA3-87BCEC02ABD1}" srcOrd="0" destOrd="0" presId="urn:microsoft.com/office/officeart/2005/8/layout/chevron1"/>
    <dgm:cxn modelId="{60B77500-2890-478C-BFE8-F11E3BB4E7E3}" srcId="{55E287F4-D128-42FC-9D46-122DC633D327}" destId="{E24AE85A-4F32-44FD-9884-761D7775FFF0}" srcOrd="2" destOrd="0" parTransId="{01AB3214-E301-4181-A5C4-7A7F2B085642}" sibTransId="{7CAA6461-E638-4EC2-A87A-B9A7A9141A50}"/>
    <dgm:cxn modelId="{52DEF24C-600C-404C-82F9-D391BA2EEB0A}" type="presOf" srcId="{E24AE85A-4F32-44FD-9884-761D7775FFF0}" destId="{0B47439B-76E0-4D56-A00E-DAEA63E338E0}" srcOrd="0" destOrd="0" presId="urn:microsoft.com/office/officeart/2005/8/layout/chevron1"/>
    <dgm:cxn modelId="{5833AC37-A494-4BBE-8F47-183D1521158E}" type="presOf" srcId="{1D4D3840-3204-4C3A-B6EC-16E6364D5B92}" destId="{948B477B-6D35-4598-AA0D-237278475316}" srcOrd="0" destOrd="0" presId="urn:microsoft.com/office/officeart/2005/8/layout/chevron1"/>
    <dgm:cxn modelId="{190029A8-D52A-422F-B312-D8BB65314E23}" type="presOf" srcId="{768F33C9-2B5E-4643-8DEA-564380209E82}" destId="{50C5A34B-008B-487A-A639-3E27ED0AC9D0}" srcOrd="0" destOrd="0" presId="urn:microsoft.com/office/officeart/2005/8/layout/chevron1"/>
    <dgm:cxn modelId="{0855DB62-F0DE-40EE-8834-4E4CF58371CA}" type="presParOf" srcId="{A04E0CAF-89D5-45C3-9EA3-87BCEC02ABD1}" destId="{948B477B-6D35-4598-AA0D-237278475316}" srcOrd="0" destOrd="0" presId="urn:microsoft.com/office/officeart/2005/8/layout/chevron1"/>
    <dgm:cxn modelId="{F6A2532B-DDA4-4E56-BD14-6D540C5F969D}" type="presParOf" srcId="{A04E0CAF-89D5-45C3-9EA3-87BCEC02ABD1}" destId="{58F27B4C-C449-4449-B3EA-FB27F289F408}" srcOrd="1" destOrd="0" presId="urn:microsoft.com/office/officeart/2005/8/layout/chevron1"/>
    <dgm:cxn modelId="{021522CA-8ED8-4EC2-85BE-691B3B666473}" type="presParOf" srcId="{A04E0CAF-89D5-45C3-9EA3-87BCEC02ABD1}" destId="{50C5A34B-008B-487A-A639-3E27ED0AC9D0}" srcOrd="2" destOrd="0" presId="urn:microsoft.com/office/officeart/2005/8/layout/chevron1"/>
    <dgm:cxn modelId="{CEFC1829-F415-4E66-B24F-B030DB76282E}" type="presParOf" srcId="{A04E0CAF-89D5-45C3-9EA3-87BCEC02ABD1}" destId="{49F9E432-E26C-46F3-BE50-933D5270CEFA}" srcOrd="3" destOrd="0" presId="urn:microsoft.com/office/officeart/2005/8/layout/chevron1"/>
    <dgm:cxn modelId="{1DB40404-D042-4C1B-88D1-C939AEC636DA}" type="presParOf" srcId="{A04E0CAF-89D5-45C3-9EA3-87BCEC02ABD1}" destId="{0B47439B-76E0-4D56-A00E-DAEA63E338E0}" srcOrd="4" destOrd="0" presId="urn:microsoft.com/office/officeart/2005/8/layout/chevron1"/>
    <dgm:cxn modelId="{D7B272B5-8578-4C11-951E-58AFA3B172AE}" type="presParOf" srcId="{A04E0CAF-89D5-45C3-9EA3-87BCEC02ABD1}" destId="{D16022EA-5FCF-40E1-9279-C4B251B285AF}" srcOrd="5" destOrd="0" presId="urn:microsoft.com/office/officeart/2005/8/layout/chevron1"/>
    <dgm:cxn modelId="{4AC1256E-D518-4931-8C0E-6261215AF707}" type="presParOf" srcId="{A04E0CAF-89D5-45C3-9EA3-87BCEC02ABD1}" destId="{697038E4-DD6E-48E1-8728-7DB0489688AC}"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620E4F-4C02-45A1-9807-49B42932226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CO"/>
        </a:p>
      </dgm:t>
    </dgm:pt>
    <dgm:pt modelId="{6BA61BA9-400B-47D2-889B-3DC9EEAB8855}">
      <dgm:prSet phldrT="[Texto]" custT="1"/>
      <dgm:spPr/>
      <dgm:t>
        <a:bodyPr/>
        <a:lstStyle/>
        <a:p>
          <a:r>
            <a:rPr lang="es-CO" sz="2000" dirty="0"/>
            <a:t>Centro Penitenciario de Cúcuta</a:t>
          </a:r>
        </a:p>
      </dgm:t>
    </dgm:pt>
    <dgm:pt modelId="{466AE668-088B-4787-A55F-92968E9D2417}" type="parTrans" cxnId="{392D69C5-9733-4986-91B3-4DD4CC7FD6BB}">
      <dgm:prSet/>
      <dgm:spPr/>
      <dgm:t>
        <a:bodyPr/>
        <a:lstStyle/>
        <a:p>
          <a:endParaRPr lang="es-CO" sz="1400"/>
        </a:p>
      </dgm:t>
    </dgm:pt>
    <dgm:pt modelId="{9BCC0D97-777B-4FFC-8908-A36123D4F9D6}" type="sibTrans" cxnId="{392D69C5-9733-4986-91B3-4DD4CC7FD6BB}">
      <dgm:prSet/>
      <dgm:spPr/>
      <dgm:t>
        <a:bodyPr/>
        <a:lstStyle/>
        <a:p>
          <a:endParaRPr lang="es-CO" sz="1400"/>
        </a:p>
      </dgm:t>
    </dgm:pt>
    <dgm:pt modelId="{3F6CA785-0E1D-4CD1-80B1-560415D7C1AD}">
      <dgm:prSet phldrT="[Texto]" custT="1"/>
      <dgm:spPr/>
      <dgm:t>
        <a:bodyPr/>
        <a:lstStyle/>
        <a:p>
          <a:r>
            <a:rPr lang="es-CO" sz="2000" dirty="0"/>
            <a:t>Comunidad YUKPA</a:t>
          </a:r>
        </a:p>
      </dgm:t>
    </dgm:pt>
    <dgm:pt modelId="{02C82D30-5C68-420C-91CC-AA9DB150DD0A}" type="parTrans" cxnId="{EC94D965-C990-496D-BFF8-845932D2D8D3}">
      <dgm:prSet/>
      <dgm:spPr/>
      <dgm:t>
        <a:bodyPr/>
        <a:lstStyle/>
        <a:p>
          <a:endParaRPr lang="es-CO" sz="1400"/>
        </a:p>
      </dgm:t>
    </dgm:pt>
    <dgm:pt modelId="{B91F0149-6E5F-4AAB-8735-F39D4BBE7A98}" type="sibTrans" cxnId="{EC94D965-C990-496D-BFF8-845932D2D8D3}">
      <dgm:prSet/>
      <dgm:spPr/>
      <dgm:t>
        <a:bodyPr/>
        <a:lstStyle/>
        <a:p>
          <a:endParaRPr lang="es-CO" sz="1400"/>
        </a:p>
      </dgm:t>
    </dgm:pt>
    <dgm:pt modelId="{5DDC329A-83CD-445A-9D63-E87EFF002D80}">
      <dgm:prSet phldrT="[Texto]" custT="1"/>
      <dgm:spPr/>
      <dgm:t>
        <a:bodyPr/>
        <a:lstStyle/>
        <a:p>
          <a:r>
            <a:rPr lang="es-CO" sz="2000" dirty="0"/>
            <a:t>Centro Comercial las Mercedes</a:t>
          </a:r>
        </a:p>
      </dgm:t>
    </dgm:pt>
    <dgm:pt modelId="{F97ACE1A-FB1B-4708-B8BB-CC0A01BEB07E}" type="parTrans" cxnId="{261CD46B-63CD-4FE2-BBD1-40F1CE34D3B8}">
      <dgm:prSet/>
      <dgm:spPr/>
      <dgm:t>
        <a:bodyPr/>
        <a:lstStyle/>
        <a:p>
          <a:endParaRPr lang="es-CO" sz="1400"/>
        </a:p>
      </dgm:t>
    </dgm:pt>
    <dgm:pt modelId="{70BFA955-6065-42EB-BBA6-77C519EABFAB}" type="sibTrans" cxnId="{261CD46B-63CD-4FE2-BBD1-40F1CE34D3B8}">
      <dgm:prSet/>
      <dgm:spPr/>
      <dgm:t>
        <a:bodyPr/>
        <a:lstStyle/>
        <a:p>
          <a:endParaRPr lang="es-CO" sz="1400"/>
        </a:p>
      </dgm:t>
    </dgm:pt>
    <dgm:pt modelId="{1B2BC1E1-7B98-4FE5-B743-65C6B0365575}" type="pres">
      <dgm:prSet presAssocID="{76620E4F-4C02-45A1-9807-49B429322266}" presName="Name0" presStyleCnt="0">
        <dgm:presLayoutVars>
          <dgm:dir/>
          <dgm:resizeHandles val="exact"/>
        </dgm:presLayoutVars>
      </dgm:prSet>
      <dgm:spPr/>
      <dgm:t>
        <a:bodyPr/>
        <a:lstStyle/>
        <a:p>
          <a:endParaRPr lang="es-ES"/>
        </a:p>
      </dgm:t>
    </dgm:pt>
    <dgm:pt modelId="{F2B8EE7F-A5F9-4DF3-BAB1-35759AC2E688}" type="pres">
      <dgm:prSet presAssocID="{6BA61BA9-400B-47D2-889B-3DC9EEAB8855}" presName="composite" presStyleCnt="0"/>
      <dgm:spPr/>
    </dgm:pt>
    <dgm:pt modelId="{DDF9A523-26FA-4CB3-BD36-3A2300A377C2}" type="pres">
      <dgm:prSet presAssocID="{6BA61BA9-400B-47D2-889B-3DC9EEAB8855}" presName="rect1" presStyleLbl="trAlignAcc1" presStyleIdx="0" presStyleCnt="3" custScaleX="87826" custLinFactNeighborX="15965">
        <dgm:presLayoutVars>
          <dgm:bulletEnabled val="1"/>
        </dgm:presLayoutVars>
      </dgm:prSet>
      <dgm:spPr/>
      <dgm:t>
        <a:bodyPr/>
        <a:lstStyle/>
        <a:p>
          <a:endParaRPr lang="es-ES"/>
        </a:p>
      </dgm:t>
    </dgm:pt>
    <dgm:pt modelId="{C3E726AD-846F-4631-861C-6D7303475B9C}" type="pres">
      <dgm:prSet presAssocID="{6BA61BA9-400B-47D2-889B-3DC9EEAB8855}" presName="rect2" presStyleLbl="fgImgPlace1" presStyleIdx="0" presStyleCnt="3" custScaleX="416725" custScaleY="138662" custLinFactX="-30059" custLinFactNeighborX="-100000" custLinFactNeighborY="1667"/>
      <dgm:spPr>
        <a:blipFill>
          <a:blip xmlns:r="http://schemas.openxmlformats.org/officeDocument/2006/relationships" r:embed="rId1">
            <a:extLst>
              <a:ext uri="{28A0092B-C50C-407E-A947-70E740481C1C}">
                <a14:useLocalDpi xmlns:a14="http://schemas.microsoft.com/office/drawing/2010/main" val="0"/>
              </a:ext>
            </a:extLst>
          </a:blip>
          <a:srcRect/>
          <a:stretch>
            <a:fillRect t="-71000" b="-71000"/>
          </a:stretch>
        </a:blipFill>
      </dgm:spPr>
      <dgm:t>
        <a:bodyPr/>
        <a:lstStyle/>
        <a:p>
          <a:endParaRPr lang="es-ES"/>
        </a:p>
      </dgm:t>
    </dgm:pt>
    <dgm:pt modelId="{17BE4B90-3961-48E0-A129-CD03E0A604A2}" type="pres">
      <dgm:prSet presAssocID="{9BCC0D97-777B-4FFC-8908-A36123D4F9D6}" presName="sibTrans" presStyleCnt="0"/>
      <dgm:spPr/>
    </dgm:pt>
    <dgm:pt modelId="{3597B35A-4E3F-406A-B225-BFA8BC59D3F7}" type="pres">
      <dgm:prSet presAssocID="{3F6CA785-0E1D-4CD1-80B1-560415D7C1AD}" presName="composite" presStyleCnt="0"/>
      <dgm:spPr/>
    </dgm:pt>
    <dgm:pt modelId="{46CE1B94-3744-40F5-A310-E28C56ED96A0}" type="pres">
      <dgm:prSet presAssocID="{3F6CA785-0E1D-4CD1-80B1-560415D7C1AD}" presName="rect1" presStyleLbl="trAlignAcc1" presStyleIdx="1" presStyleCnt="3" custScaleX="84187" custLinFactNeighborX="21650" custLinFactNeighborY="-3762">
        <dgm:presLayoutVars>
          <dgm:bulletEnabled val="1"/>
        </dgm:presLayoutVars>
      </dgm:prSet>
      <dgm:spPr/>
      <dgm:t>
        <a:bodyPr/>
        <a:lstStyle/>
        <a:p>
          <a:endParaRPr lang="es-ES"/>
        </a:p>
      </dgm:t>
    </dgm:pt>
    <dgm:pt modelId="{E67E76FF-AD5C-4777-8CE3-8D284A9D20E2}" type="pres">
      <dgm:prSet presAssocID="{3F6CA785-0E1D-4CD1-80B1-560415D7C1AD}" presName="rect2" presStyleLbl="fgImgPlace1" presStyleIdx="1" presStyleCnt="3" custScaleX="421669" custScaleY="138341" custLinFactNeighborX="-67852" custLinFactNeighborY="-4063"/>
      <dgm:spPr>
        <a:blipFill>
          <a:blip xmlns:r="http://schemas.openxmlformats.org/officeDocument/2006/relationships" r:embed="rId2">
            <a:extLst>
              <a:ext uri="{28A0092B-C50C-407E-A947-70E740481C1C}">
                <a14:useLocalDpi xmlns:a14="http://schemas.microsoft.com/office/drawing/2010/main" val="0"/>
              </a:ext>
            </a:extLst>
          </a:blip>
          <a:srcRect/>
          <a:stretch>
            <a:fillRect t="-19000" b="-19000"/>
          </a:stretch>
        </a:blipFill>
      </dgm:spPr>
    </dgm:pt>
    <dgm:pt modelId="{7AE1E6B3-7CD3-43BD-B953-B4F83316E0AA}" type="pres">
      <dgm:prSet presAssocID="{B91F0149-6E5F-4AAB-8735-F39D4BBE7A98}" presName="sibTrans" presStyleCnt="0"/>
      <dgm:spPr/>
    </dgm:pt>
    <dgm:pt modelId="{723B100E-2E27-46FF-9E1D-F371B2B37DD8}" type="pres">
      <dgm:prSet presAssocID="{5DDC329A-83CD-445A-9D63-E87EFF002D80}" presName="composite" presStyleCnt="0"/>
      <dgm:spPr/>
    </dgm:pt>
    <dgm:pt modelId="{A0C67B18-D206-4D5D-9211-8B9DBDD836CF}" type="pres">
      <dgm:prSet presAssocID="{5DDC329A-83CD-445A-9D63-E87EFF002D80}" presName="rect1" presStyleLbl="trAlignAcc1" presStyleIdx="2" presStyleCnt="3" custScaleX="89102" custLinFactNeighborX="15847" custLinFactNeighborY="-9108">
        <dgm:presLayoutVars>
          <dgm:bulletEnabled val="1"/>
        </dgm:presLayoutVars>
      </dgm:prSet>
      <dgm:spPr/>
      <dgm:t>
        <a:bodyPr/>
        <a:lstStyle/>
        <a:p>
          <a:endParaRPr lang="es-ES"/>
        </a:p>
      </dgm:t>
    </dgm:pt>
    <dgm:pt modelId="{24744D2E-7E28-42E0-B22D-EF743B63CB7D}" type="pres">
      <dgm:prSet presAssocID="{5DDC329A-83CD-445A-9D63-E87EFF002D80}" presName="rect2" presStyleLbl="fgImgPlace1" presStyleIdx="2" presStyleCnt="3" custScaleX="418258" custScaleY="155576" custLinFactX="-35756" custLinFactNeighborX="-100000" custLinFactNeighborY="-1667"/>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dgm:spPr>
    </dgm:pt>
  </dgm:ptLst>
  <dgm:cxnLst>
    <dgm:cxn modelId="{A5BBD7CD-0AA4-42CD-8C40-186B0C085218}" type="presOf" srcId="{6BA61BA9-400B-47D2-889B-3DC9EEAB8855}" destId="{DDF9A523-26FA-4CB3-BD36-3A2300A377C2}" srcOrd="0" destOrd="0" presId="urn:microsoft.com/office/officeart/2008/layout/PictureStrips"/>
    <dgm:cxn modelId="{EC94D965-C990-496D-BFF8-845932D2D8D3}" srcId="{76620E4F-4C02-45A1-9807-49B429322266}" destId="{3F6CA785-0E1D-4CD1-80B1-560415D7C1AD}" srcOrd="1" destOrd="0" parTransId="{02C82D30-5C68-420C-91CC-AA9DB150DD0A}" sibTransId="{B91F0149-6E5F-4AAB-8735-F39D4BBE7A98}"/>
    <dgm:cxn modelId="{261CD46B-63CD-4FE2-BBD1-40F1CE34D3B8}" srcId="{76620E4F-4C02-45A1-9807-49B429322266}" destId="{5DDC329A-83CD-445A-9D63-E87EFF002D80}" srcOrd="2" destOrd="0" parTransId="{F97ACE1A-FB1B-4708-B8BB-CC0A01BEB07E}" sibTransId="{70BFA955-6065-42EB-BBA6-77C519EABFAB}"/>
    <dgm:cxn modelId="{C2A08981-28E0-44D3-8978-3F0EE2F09E83}" type="presOf" srcId="{76620E4F-4C02-45A1-9807-49B429322266}" destId="{1B2BC1E1-7B98-4FE5-B743-65C6B0365575}" srcOrd="0" destOrd="0" presId="urn:microsoft.com/office/officeart/2008/layout/PictureStrips"/>
    <dgm:cxn modelId="{46DC4155-5443-49E8-B4B4-B7FCB7921993}" type="presOf" srcId="{5DDC329A-83CD-445A-9D63-E87EFF002D80}" destId="{A0C67B18-D206-4D5D-9211-8B9DBDD836CF}" srcOrd="0" destOrd="0" presId="urn:microsoft.com/office/officeart/2008/layout/PictureStrips"/>
    <dgm:cxn modelId="{4BB47FC1-9400-4642-9639-E758B017D374}" type="presOf" srcId="{3F6CA785-0E1D-4CD1-80B1-560415D7C1AD}" destId="{46CE1B94-3744-40F5-A310-E28C56ED96A0}" srcOrd="0" destOrd="0" presId="urn:microsoft.com/office/officeart/2008/layout/PictureStrips"/>
    <dgm:cxn modelId="{392D69C5-9733-4986-91B3-4DD4CC7FD6BB}" srcId="{76620E4F-4C02-45A1-9807-49B429322266}" destId="{6BA61BA9-400B-47D2-889B-3DC9EEAB8855}" srcOrd="0" destOrd="0" parTransId="{466AE668-088B-4787-A55F-92968E9D2417}" sibTransId="{9BCC0D97-777B-4FFC-8908-A36123D4F9D6}"/>
    <dgm:cxn modelId="{0E9BBDC5-5D98-4CAB-B5BB-3C00B35DA283}" type="presParOf" srcId="{1B2BC1E1-7B98-4FE5-B743-65C6B0365575}" destId="{F2B8EE7F-A5F9-4DF3-BAB1-35759AC2E688}" srcOrd="0" destOrd="0" presId="urn:microsoft.com/office/officeart/2008/layout/PictureStrips"/>
    <dgm:cxn modelId="{3F150FCA-72F1-418B-8F2E-C3C0A3BEC4AB}" type="presParOf" srcId="{F2B8EE7F-A5F9-4DF3-BAB1-35759AC2E688}" destId="{DDF9A523-26FA-4CB3-BD36-3A2300A377C2}" srcOrd="0" destOrd="0" presId="urn:microsoft.com/office/officeart/2008/layout/PictureStrips"/>
    <dgm:cxn modelId="{90ADA0AC-A026-44C9-A854-62550DFE70A7}" type="presParOf" srcId="{F2B8EE7F-A5F9-4DF3-BAB1-35759AC2E688}" destId="{C3E726AD-846F-4631-861C-6D7303475B9C}" srcOrd="1" destOrd="0" presId="urn:microsoft.com/office/officeart/2008/layout/PictureStrips"/>
    <dgm:cxn modelId="{17C73214-850B-4CC7-A125-A06609FB9A68}" type="presParOf" srcId="{1B2BC1E1-7B98-4FE5-B743-65C6B0365575}" destId="{17BE4B90-3961-48E0-A129-CD03E0A604A2}" srcOrd="1" destOrd="0" presId="urn:microsoft.com/office/officeart/2008/layout/PictureStrips"/>
    <dgm:cxn modelId="{65172642-4868-400D-B39F-2414A541991D}" type="presParOf" srcId="{1B2BC1E1-7B98-4FE5-B743-65C6B0365575}" destId="{3597B35A-4E3F-406A-B225-BFA8BC59D3F7}" srcOrd="2" destOrd="0" presId="urn:microsoft.com/office/officeart/2008/layout/PictureStrips"/>
    <dgm:cxn modelId="{015F12C0-3B23-407F-9A7C-EDD453A29122}" type="presParOf" srcId="{3597B35A-4E3F-406A-B225-BFA8BC59D3F7}" destId="{46CE1B94-3744-40F5-A310-E28C56ED96A0}" srcOrd="0" destOrd="0" presId="urn:microsoft.com/office/officeart/2008/layout/PictureStrips"/>
    <dgm:cxn modelId="{E1C9FC95-9A90-4BA8-8D9A-FBD6844F2C1F}" type="presParOf" srcId="{3597B35A-4E3F-406A-B225-BFA8BC59D3F7}" destId="{E67E76FF-AD5C-4777-8CE3-8D284A9D20E2}" srcOrd="1" destOrd="0" presId="urn:microsoft.com/office/officeart/2008/layout/PictureStrips"/>
    <dgm:cxn modelId="{E69E694F-0B3F-45DF-A79C-5EDBEFEF78AA}" type="presParOf" srcId="{1B2BC1E1-7B98-4FE5-B743-65C6B0365575}" destId="{7AE1E6B3-7CD3-43BD-B953-B4F83316E0AA}" srcOrd="3" destOrd="0" presId="urn:microsoft.com/office/officeart/2008/layout/PictureStrips"/>
    <dgm:cxn modelId="{BD4616E0-2D45-456F-92E6-FB640BBFF3AE}" type="presParOf" srcId="{1B2BC1E1-7B98-4FE5-B743-65C6B0365575}" destId="{723B100E-2E27-46FF-9E1D-F371B2B37DD8}" srcOrd="4" destOrd="0" presId="urn:microsoft.com/office/officeart/2008/layout/PictureStrips"/>
    <dgm:cxn modelId="{7E06CC43-8D64-4A09-B3B7-8898A8005F18}" type="presParOf" srcId="{723B100E-2E27-46FF-9E1D-F371B2B37DD8}" destId="{A0C67B18-D206-4D5D-9211-8B9DBDD836CF}" srcOrd="0" destOrd="0" presId="urn:microsoft.com/office/officeart/2008/layout/PictureStrips"/>
    <dgm:cxn modelId="{16489574-8E85-49FA-9733-1D6BF5337791}" type="presParOf" srcId="{723B100E-2E27-46FF-9E1D-F371B2B37DD8}" destId="{24744D2E-7E28-42E0-B22D-EF743B63CB7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620E4F-4C02-45A1-9807-49B42932226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CO"/>
        </a:p>
      </dgm:t>
    </dgm:pt>
    <dgm:pt modelId="{6BA61BA9-400B-47D2-889B-3DC9EEAB8855}">
      <dgm:prSet phldrT="[Texto]" custT="1"/>
      <dgm:spPr/>
      <dgm:t>
        <a:bodyPr/>
        <a:lstStyle/>
        <a:p>
          <a:r>
            <a:rPr lang="es-CO" sz="2000" dirty="0"/>
            <a:t>Alcaldía de San José de Cúcuta</a:t>
          </a:r>
        </a:p>
      </dgm:t>
    </dgm:pt>
    <dgm:pt modelId="{466AE668-088B-4787-A55F-92968E9D2417}" type="parTrans" cxnId="{392D69C5-9733-4986-91B3-4DD4CC7FD6BB}">
      <dgm:prSet/>
      <dgm:spPr/>
      <dgm:t>
        <a:bodyPr/>
        <a:lstStyle/>
        <a:p>
          <a:endParaRPr lang="es-CO" sz="2000"/>
        </a:p>
      </dgm:t>
    </dgm:pt>
    <dgm:pt modelId="{9BCC0D97-777B-4FFC-8908-A36123D4F9D6}" type="sibTrans" cxnId="{392D69C5-9733-4986-91B3-4DD4CC7FD6BB}">
      <dgm:prSet/>
      <dgm:spPr/>
      <dgm:t>
        <a:bodyPr/>
        <a:lstStyle/>
        <a:p>
          <a:endParaRPr lang="es-CO" sz="2000"/>
        </a:p>
      </dgm:t>
    </dgm:pt>
    <dgm:pt modelId="{3F6CA785-0E1D-4CD1-80B1-560415D7C1AD}">
      <dgm:prSet phldrT="[Texto]" custT="1"/>
      <dgm:spPr/>
      <dgm:t>
        <a:bodyPr/>
        <a:lstStyle/>
        <a:p>
          <a:r>
            <a:rPr lang="es-CO" sz="2000" dirty="0"/>
            <a:t>Capacitación de nuevo personal</a:t>
          </a:r>
        </a:p>
      </dgm:t>
    </dgm:pt>
    <dgm:pt modelId="{02C82D30-5C68-420C-91CC-AA9DB150DD0A}" type="parTrans" cxnId="{EC94D965-C990-496D-BFF8-845932D2D8D3}">
      <dgm:prSet/>
      <dgm:spPr/>
      <dgm:t>
        <a:bodyPr/>
        <a:lstStyle/>
        <a:p>
          <a:endParaRPr lang="es-CO" sz="2000"/>
        </a:p>
      </dgm:t>
    </dgm:pt>
    <dgm:pt modelId="{B91F0149-6E5F-4AAB-8735-F39D4BBE7A98}" type="sibTrans" cxnId="{EC94D965-C990-496D-BFF8-845932D2D8D3}">
      <dgm:prSet/>
      <dgm:spPr/>
      <dgm:t>
        <a:bodyPr/>
        <a:lstStyle/>
        <a:p>
          <a:endParaRPr lang="es-CO" sz="2000"/>
        </a:p>
      </dgm:t>
    </dgm:pt>
    <dgm:pt modelId="{5DDC329A-83CD-445A-9D63-E87EFF002D80}">
      <dgm:prSet phldrT="[Texto]" custT="1"/>
      <dgm:spPr/>
      <dgm:t>
        <a:bodyPr/>
        <a:lstStyle/>
        <a:p>
          <a:r>
            <a:rPr lang="es-CO" sz="2000" dirty="0"/>
            <a:t>Comisaría de Familia Comuneros</a:t>
          </a:r>
        </a:p>
      </dgm:t>
    </dgm:pt>
    <dgm:pt modelId="{F97ACE1A-FB1B-4708-B8BB-CC0A01BEB07E}" type="parTrans" cxnId="{261CD46B-63CD-4FE2-BBD1-40F1CE34D3B8}">
      <dgm:prSet/>
      <dgm:spPr/>
      <dgm:t>
        <a:bodyPr/>
        <a:lstStyle/>
        <a:p>
          <a:endParaRPr lang="es-CO" sz="2000"/>
        </a:p>
      </dgm:t>
    </dgm:pt>
    <dgm:pt modelId="{70BFA955-6065-42EB-BBA6-77C519EABFAB}" type="sibTrans" cxnId="{261CD46B-63CD-4FE2-BBD1-40F1CE34D3B8}">
      <dgm:prSet/>
      <dgm:spPr/>
      <dgm:t>
        <a:bodyPr/>
        <a:lstStyle/>
        <a:p>
          <a:endParaRPr lang="es-CO" sz="2000"/>
        </a:p>
      </dgm:t>
    </dgm:pt>
    <dgm:pt modelId="{1B2BC1E1-7B98-4FE5-B743-65C6B0365575}" type="pres">
      <dgm:prSet presAssocID="{76620E4F-4C02-45A1-9807-49B429322266}" presName="Name0" presStyleCnt="0">
        <dgm:presLayoutVars>
          <dgm:dir/>
          <dgm:resizeHandles val="exact"/>
        </dgm:presLayoutVars>
      </dgm:prSet>
      <dgm:spPr/>
      <dgm:t>
        <a:bodyPr/>
        <a:lstStyle/>
        <a:p>
          <a:endParaRPr lang="es-ES"/>
        </a:p>
      </dgm:t>
    </dgm:pt>
    <dgm:pt modelId="{F2B8EE7F-A5F9-4DF3-BAB1-35759AC2E688}" type="pres">
      <dgm:prSet presAssocID="{6BA61BA9-400B-47D2-889B-3DC9EEAB8855}" presName="composite" presStyleCnt="0"/>
      <dgm:spPr/>
    </dgm:pt>
    <dgm:pt modelId="{DDF9A523-26FA-4CB3-BD36-3A2300A377C2}" type="pres">
      <dgm:prSet presAssocID="{6BA61BA9-400B-47D2-889B-3DC9EEAB8855}" presName="rect1" presStyleLbl="trAlignAcc1" presStyleIdx="0" presStyleCnt="3" custLinFactNeighborX="2736">
        <dgm:presLayoutVars>
          <dgm:bulletEnabled val="1"/>
        </dgm:presLayoutVars>
      </dgm:prSet>
      <dgm:spPr/>
      <dgm:t>
        <a:bodyPr/>
        <a:lstStyle/>
        <a:p>
          <a:endParaRPr lang="es-ES"/>
        </a:p>
      </dgm:t>
    </dgm:pt>
    <dgm:pt modelId="{C3E726AD-846F-4631-861C-6D7303475B9C}" type="pres">
      <dgm:prSet presAssocID="{6BA61BA9-400B-47D2-889B-3DC9EEAB8855}" presName="rect2" presStyleLbl="fgImgPlace1" presStyleIdx="0" presStyleCnt="3" custScaleX="330212" custScaleY="138662" custLinFactX="-30059" custLinFactNeighborX="-100000" custLinFactNeighborY="1667"/>
      <dgm:spPr>
        <a:blipFill>
          <a:blip xmlns:r="http://schemas.openxmlformats.org/officeDocument/2006/relationships" r:embed="rId1"/>
          <a:srcRect/>
          <a:stretch>
            <a:fillRect l="-2000" r="-2000"/>
          </a:stretch>
        </a:blipFill>
      </dgm:spPr>
    </dgm:pt>
    <dgm:pt modelId="{17BE4B90-3961-48E0-A129-CD03E0A604A2}" type="pres">
      <dgm:prSet presAssocID="{9BCC0D97-777B-4FFC-8908-A36123D4F9D6}" presName="sibTrans" presStyleCnt="0"/>
      <dgm:spPr/>
    </dgm:pt>
    <dgm:pt modelId="{3597B35A-4E3F-406A-B225-BFA8BC59D3F7}" type="pres">
      <dgm:prSet presAssocID="{3F6CA785-0E1D-4CD1-80B1-560415D7C1AD}" presName="composite" presStyleCnt="0"/>
      <dgm:spPr/>
    </dgm:pt>
    <dgm:pt modelId="{46CE1B94-3744-40F5-A310-E28C56ED96A0}" type="pres">
      <dgm:prSet presAssocID="{3F6CA785-0E1D-4CD1-80B1-560415D7C1AD}" presName="rect1" presStyleLbl="trAlignAcc1" presStyleIdx="1" presStyleCnt="3" custLinFactNeighborX="3283" custLinFactNeighborY="-7222">
        <dgm:presLayoutVars>
          <dgm:bulletEnabled val="1"/>
        </dgm:presLayoutVars>
      </dgm:prSet>
      <dgm:spPr/>
      <dgm:t>
        <a:bodyPr/>
        <a:lstStyle/>
        <a:p>
          <a:endParaRPr lang="es-ES"/>
        </a:p>
      </dgm:t>
    </dgm:pt>
    <dgm:pt modelId="{E67E76FF-AD5C-4777-8CE3-8D284A9D20E2}" type="pres">
      <dgm:prSet presAssocID="{3F6CA785-0E1D-4CD1-80B1-560415D7C1AD}" presName="rect2" presStyleLbl="fgImgPlace1" presStyleIdx="1" presStyleCnt="3" custScaleX="337355" custScaleY="138341" custLinFactX="-30059" custLinFactNeighborX="-100000" custLinFactNeighborY="4497"/>
      <dgm:spPr>
        <a:blipFill>
          <a:blip xmlns:r="http://schemas.openxmlformats.org/officeDocument/2006/relationships" r:embed="rId2"/>
          <a:srcRect/>
          <a:stretch>
            <a:fillRect t="-9000" b="-9000"/>
          </a:stretch>
        </a:blipFill>
      </dgm:spPr>
    </dgm:pt>
    <dgm:pt modelId="{7AE1E6B3-7CD3-43BD-B953-B4F83316E0AA}" type="pres">
      <dgm:prSet presAssocID="{B91F0149-6E5F-4AAB-8735-F39D4BBE7A98}" presName="sibTrans" presStyleCnt="0"/>
      <dgm:spPr/>
    </dgm:pt>
    <dgm:pt modelId="{723B100E-2E27-46FF-9E1D-F371B2B37DD8}" type="pres">
      <dgm:prSet presAssocID="{5DDC329A-83CD-445A-9D63-E87EFF002D80}" presName="composite" presStyleCnt="0"/>
      <dgm:spPr/>
    </dgm:pt>
    <dgm:pt modelId="{A0C67B18-D206-4D5D-9211-8B9DBDD836CF}" type="pres">
      <dgm:prSet presAssocID="{5DDC329A-83CD-445A-9D63-E87EFF002D80}" presName="rect1" presStyleLbl="trAlignAcc1" presStyleIdx="2" presStyleCnt="3" custLinFactNeighborX="3283">
        <dgm:presLayoutVars>
          <dgm:bulletEnabled val="1"/>
        </dgm:presLayoutVars>
      </dgm:prSet>
      <dgm:spPr/>
      <dgm:t>
        <a:bodyPr/>
        <a:lstStyle/>
        <a:p>
          <a:endParaRPr lang="es-ES"/>
        </a:p>
      </dgm:t>
    </dgm:pt>
    <dgm:pt modelId="{24744D2E-7E28-42E0-B22D-EF743B63CB7D}" type="pres">
      <dgm:prSet presAssocID="{5DDC329A-83CD-445A-9D63-E87EFF002D80}" presName="rect2" presStyleLbl="fgImgPlace1" presStyleIdx="2" presStyleCnt="3" custScaleX="347505" custScaleY="155576" custLinFactX="-35756" custLinFactNeighborX="-100000" custLinFactNeighborY="-1667"/>
      <dgm:spPr>
        <a:blipFill>
          <a:blip xmlns:r="http://schemas.openxmlformats.org/officeDocument/2006/relationships" r:embed="rId3"/>
          <a:srcRect/>
          <a:stretch>
            <a:fillRect t="-30000" b="-30000"/>
          </a:stretch>
        </a:blipFill>
      </dgm:spPr>
    </dgm:pt>
  </dgm:ptLst>
  <dgm:cxnLst>
    <dgm:cxn modelId="{A5BBD7CD-0AA4-42CD-8C40-186B0C085218}" type="presOf" srcId="{6BA61BA9-400B-47D2-889B-3DC9EEAB8855}" destId="{DDF9A523-26FA-4CB3-BD36-3A2300A377C2}" srcOrd="0" destOrd="0" presId="urn:microsoft.com/office/officeart/2008/layout/PictureStrips"/>
    <dgm:cxn modelId="{EC94D965-C990-496D-BFF8-845932D2D8D3}" srcId="{76620E4F-4C02-45A1-9807-49B429322266}" destId="{3F6CA785-0E1D-4CD1-80B1-560415D7C1AD}" srcOrd="1" destOrd="0" parTransId="{02C82D30-5C68-420C-91CC-AA9DB150DD0A}" sibTransId="{B91F0149-6E5F-4AAB-8735-F39D4BBE7A98}"/>
    <dgm:cxn modelId="{261CD46B-63CD-4FE2-BBD1-40F1CE34D3B8}" srcId="{76620E4F-4C02-45A1-9807-49B429322266}" destId="{5DDC329A-83CD-445A-9D63-E87EFF002D80}" srcOrd="2" destOrd="0" parTransId="{F97ACE1A-FB1B-4708-B8BB-CC0A01BEB07E}" sibTransId="{70BFA955-6065-42EB-BBA6-77C519EABFAB}"/>
    <dgm:cxn modelId="{C2A08981-28E0-44D3-8978-3F0EE2F09E83}" type="presOf" srcId="{76620E4F-4C02-45A1-9807-49B429322266}" destId="{1B2BC1E1-7B98-4FE5-B743-65C6B0365575}" srcOrd="0" destOrd="0" presId="urn:microsoft.com/office/officeart/2008/layout/PictureStrips"/>
    <dgm:cxn modelId="{46DC4155-5443-49E8-B4B4-B7FCB7921993}" type="presOf" srcId="{5DDC329A-83CD-445A-9D63-E87EFF002D80}" destId="{A0C67B18-D206-4D5D-9211-8B9DBDD836CF}" srcOrd="0" destOrd="0" presId="urn:microsoft.com/office/officeart/2008/layout/PictureStrips"/>
    <dgm:cxn modelId="{4BB47FC1-9400-4642-9639-E758B017D374}" type="presOf" srcId="{3F6CA785-0E1D-4CD1-80B1-560415D7C1AD}" destId="{46CE1B94-3744-40F5-A310-E28C56ED96A0}" srcOrd="0" destOrd="0" presId="urn:microsoft.com/office/officeart/2008/layout/PictureStrips"/>
    <dgm:cxn modelId="{392D69C5-9733-4986-91B3-4DD4CC7FD6BB}" srcId="{76620E4F-4C02-45A1-9807-49B429322266}" destId="{6BA61BA9-400B-47D2-889B-3DC9EEAB8855}" srcOrd="0" destOrd="0" parTransId="{466AE668-088B-4787-A55F-92968E9D2417}" sibTransId="{9BCC0D97-777B-4FFC-8908-A36123D4F9D6}"/>
    <dgm:cxn modelId="{0E9BBDC5-5D98-4CAB-B5BB-3C00B35DA283}" type="presParOf" srcId="{1B2BC1E1-7B98-4FE5-B743-65C6B0365575}" destId="{F2B8EE7F-A5F9-4DF3-BAB1-35759AC2E688}" srcOrd="0" destOrd="0" presId="urn:microsoft.com/office/officeart/2008/layout/PictureStrips"/>
    <dgm:cxn modelId="{3F150FCA-72F1-418B-8F2E-C3C0A3BEC4AB}" type="presParOf" srcId="{F2B8EE7F-A5F9-4DF3-BAB1-35759AC2E688}" destId="{DDF9A523-26FA-4CB3-BD36-3A2300A377C2}" srcOrd="0" destOrd="0" presId="urn:microsoft.com/office/officeart/2008/layout/PictureStrips"/>
    <dgm:cxn modelId="{90ADA0AC-A026-44C9-A854-62550DFE70A7}" type="presParOf" srcId="{F2B8EE7F-A5F9-4DF3-BAB1-35759AC2E688}" destId="{C3E726AD-846F-4631-861C-6D7303475B9C}" srcOrd="1" destOrd="0" presId="urn:microsoft.com/office/officeart/2008/layout/PictureStrips"/>
    <dgm:cxn modelId="{17C73214-850B-4CC7-A125-A06609FB9A68}" type="presParOf" srcId="{1B2BC1E1-7B98-4FE5-B743-65C6B0365575}" destId="{17BE4B90-3961-48E0-A129-CD03E0A604A2}" srcOrd="1" destOrd="0" presId="urn:microsoft.com/office/officeart/2008/layout/PictureStrips"/>
    <dgm:cxn modelId="{65172642-4868-400D-B39F-2414A541991D}" type="presParOf" srcId="{1B2BC1E1-7B98-4FE5-B743-65C6B0365575}" destId="{3597B35A-4E3F-406A-B225-BFA8BC59D3F7}" srcOrd="2" destOrd="0" presId="urn:microsoft.com/office/officeart/2008/layout/PictureStrips"/>
    <dgm:cxn modelId="{015F12C0-3B23-407F-9A7C-EDD453A29122}" type="presParOf" srcId="{3597B35A-4E3F-406A-B225-BFA8BC59D3F7}" destId="{46CE1B94-3744-40F5-A310-E28C56ED96A0}" srcOrd="0" destOrd="0" presId="urn:microsoft.com/office/officeart/2008/layout/PictureStrips"/>
    <dgm:cxn modelId="{E1C9FC95-9A90-4BA8-8D9A-FBD6844F2C1F}" type="presParOf" srcId="{3597B35A-4E3F-406A-B225-BFA8BC59D3F7}" destId="{E67E76FF-AD5C-4777-8CE3-8D284A9D20E2}" srcOrd="1" destOrd="0" presId="urn:microsoft.com/office/officeart/2008/layout/PictureStrips"/>
    <dgm:cxn modelId="{E69E694F-0B3F-45DF-A79C-5EDBEFEF78AA}" type="presParOf" srcId="{1B2BC1E1-7B98-4FE5-B743-65C6B0365575}" destId="{7AE1E6B3-7CD3-43BD-B953-B4F83316E0AA}" srcOrd="3" destOrd="0" presId="urn:microsoft.com/office/officeart/2008/layout/PictureStrips"/>
    <dgm:cxn modelId="{BD4616E0-2D45-456F-92E6-FB640BBFF3AE}" type="presParOf" srcId="{1B2BC1E1-7B98-4FE5-B743-65C6B0365575}" destId="{723B100E-2E27-46FF-9E1D-F371B2B37DD8}" srcOrd="4" destOrd="0" presId="urn:microsoft.com/office/officeart/2008/layout/PictureStrips"/>
    <dgm:cxn modelId="{7E06CC43-8D64-4A09-B3B7-8898A8005F18}" type="presParOf" srcId="{723B100E-2E27-46FF-9E1D-F371B2B37DD8}" destId="{A0C67B18-D206-4D5D-9211-8B9DBDD836CF}" srcOrd="0" destOrd="0" presId="urn:microsoft.com/office/officeart/2008/layout/PictureStrips"/>
    <dgm:cxn modelId="{16489574-8E85-49FA-9733-1D6BF5337791}" type="presParOf" srcId="{723B100E-2E27-46FF-9E1D-F371B2B37DD8}" destId="{24744D2E-7E28-42E0-B22D-EF743B63CB7D}"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620E4F-4C02-45A1-9807-49B42932226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CO"/>
        </a:p>
      </dgm:t>
    </dgm:pt>
    <dgm:pt modelId="{6BA61BA9-400B-47D2-889B-3DC9EEAB8855}">
      <dgm:prSet phldrT="[Texto]" custT="1"/>
      <dgm:spPr/>
      <dgm:t>
        <a:bodyPr/>
        <a:lstStyle/>
        <a:p>
          <a:r>
            <a:rPr lang="es-CO" sz="2000" dirty="0"/>
            <a:t>Parque Santander y sus alrededores</a:t>
          </a:r>
        </a:p>
      </dgm:t>
    </dgm:pt>
    <dgm:pt modelId="{466AE668-088B-4787-A55F-92968E9D2417}" type="parTrans" cxnId="{392D69C5-9733-4986-91B3-4DD4CC7FD6BB}">
      <dgm:prSet/>
      <dgm:spPr/>
      <dgm:t>
        <a:bodyPr/>
        <a:lstStyle/>
        <a:p>
          <a:endParaRPr lang="es-CO" sz="1400"/>
        </a:p>
      </dgm:t>
    </dgm:pt>
    <dgm:pt modelId="{9BCC0D97-777B-4FFC-8908-A36123D4F9D6}" type="sibTrans" cxnId="{392D69C5-9733-4986-91B3-4DD4CC7FD6BB}">
      <dgm:prSet/>
      <dgm:spPr/>
      <dgm:t>
        <a:bodyPr/>
        <a:lstStyle/>
        <a:p>
          <a:endParaRPr lang="es-CO" sz="1400"/>
        </a:p>
      </dgm:t>
    </dgm:pt>
    <dgm:pt modelId="{3F6CA785-0E1D-4CD1-80B1-560415D7C1AD}">
      <dgm:prSet phldrT="[Texto]" custT="1"/>
      <dgm:spPr/>
      <dgm:t>
        <a:bodyPr/>
        <a:lstStyle/>
        <a:p>
          <a:r>
            <a:rPr lang="es-CO" sz="2000" dirty="0"/>
            <a:t>Comunidad YUKPA</a:t>
          </a:r>
        </a:p>
      </dgm:t>
    </dgm:pt>
    <dgm:pt modelId="{02C82D30-5C68-420C-91CC-AA9DB150DD0A}" type="parTrans" cxnId="{EC94D965-C990-496D-BFF8-845932D2D8D3}">
      <dgm:prSet/>
      <dgm:spPr/>
      <dgm:t>
        <a:bodyPr/>
        <a:lstStyle/>
        <a:p>
          <a:endParaRPr lang="es-CO" sz="1400"/>
        </a:p>
      </dgm:t>
    </dgm:pt>
    <dgm:pt modelId="{B91F0149-6E5F-4AAB-8735-F39D4BBE7A98}" type="sibTrans" cxnId="{EC94D965-C990-496D-BFF8-845932D2D8D3}">
      <dgm:prSet/>
      <dgm:spPr/>
      <dgm:t>
        <a:bodyPr/>
        <a:lstStyle/>
        <a:p>
          <a:endParaRPr lang="es-CO" sz="1400"/>
        </a:p>
      </dgm:t>
    </dgm:pt>
    <dgm:pt modelId="{5DDC329A-83CD-445A-9D63-E87EFF002D80}">
      <dgm:prSet phldrT="[Texto]" custT="1"/>
      <dgm:spPr/>
      <dgm:t>
        <a:bodyPr/>
        <a:lstStyle/>
        <a:p>
          <a:r>
            <a:rPr lang="es-CO" sz="2000" dirty="0"/>
            <a:t>Parque San Rafael</a:t>
          </a:r>
        </a:p>
      </dgm:t>
    </dgm:pt>
    <dgm:pt modelId="{F97ACE1A-FB1B-4708-B8BB-CC0A01BEB07E}" type="parTrans" cxnId="{261CD46B-63CD-4FE2-BBD1-40F1CE34D3B8}">
      <dgm:prSet/>
      <dgm:spPr/>
      <dgm:t>
        <a:bodyPr/>
        <a:lstStyle/>
        <a:p>
          <a:endParaRPr lang="es-CO" sz="1400"/>
        </a:p>
      </dgm:t>
    </dgm:pt>
    <dgm:pt modelId="{70BFA955-6065-42EB-BBA6-77C519EABFAB}" type="sibTrans" cxnId="{261CD46B-63CD-4FE2-BBD1-40F1CE34D3B8}">
      <dgm:prSet/>
      <dgm:spPr/>
      <dgm:t>
        <a:bodyPr/>
        <a:lstStyle/>
        <a:p>
          <a:endParaRPr lang="es-CO" sz="1400"/>
        </a:p>
      </dgm:t>
    </dgm:pt>
    <dgm:pt modelId="{1B2BC1E1-7B98-4FE5-B743-65C6B0365575}" type="pres">
      <dgm:prSet presAssocID="{76620E4F-4C02-45A1-9807-49B429322266}" presName="Name0" presStyleCnt="0">
        <dgm:presLayoutVars>
          <dgm:dir/>
          <dgm:resizeHandles val="exact"/>
        </dgm:presLayoutVars>
      </dgm:prSet>
      <dgm:spPr/>
      <dgm:t>
        <a:bodyPr/>
        <a:lstStyle/>
        <a:p>
          <a:endParaRPr lang="es-ES"/>
        </a:p>
      </dgm:t>
    </dgm:pt>
    <dgm:pt modelId="{F2B8EE7F-A5F9-4DF3-BAB1-35759AC2E688}" type="pres">
      <dgm:prSet presAssocID="{6BA61BA9-400B-47D2-889B-3DC9EEAB8855}" presName="composite" presStyleCnt="0"/>
      <dgm:spPr/>
    </dgm:pt>
    <dgm:pt modelId="{DDF9A523-26FA-4CB3-BD36-3A2300A377C2}" type="pres">
      <dgm:prSet presAssocID="{6BA61BA9-400B-47D2-889B-3DC9EEAB8855}" presName="rect1" presStyleLbl="trAlignAcc1" presStyleIdx="0" presStyleCnt="3" custScaleX="87826" custLinFactNeighborX="15965">
        <dgm:presLayoutVars>
          <dgm:bulletEnabled val="1"/>
        </dgm:presLayoutVars>
      </dgm:prSet>
      <dgm:spPr/>
      <dgm:t>
        <a:bodyPr/>
        <a:lstStyle/>
        <a:p>
          <a:endParaRPr lang="es-ES"/>
        </a:p>
      </dgm:t>
    </dgm:pt>
    <dgm:pt modelId="{C3E726AD-846F-4631-861C-6D7303475B9C}" type="pres">
      <dgm:prSet presAssocID="{6BA61BA9-400B-47D2-889B-3DC9EEAB8855}" presName="rect2" presStyleLbl="fgImgPlace1" presStyleIdx="0" presStyleCnt="3" custScaleX="416725" custScaleY="138662" custLinFactX="-30059" custLinFactNeighborX="-100000" custLinFactNeighborY="1667"/>
      <dgm:spPr>
        <a:blipFill>
          <a:blip xmlns:r="http://schemas.openxmlformats.org/officeDocument/2006/relationships" r:embed="rId1"/>
          <a:srcRect/>
          <a:stretch>
            <a:fillRect t="-25000" b="-25000"/>
          </a:stretch>
        </a:blipFill>
      </dgm:spPr>
    </dgm:pt>
    <dgm:pt modelId="{17BE4B90-3961-48E0-A129-CD03E0A604A2}" type="pres">
      <dgm:prSet presAssocID="{9BCC0D97-777B-4FFC-8908-A36123D4F9D6}" presName="sibTrans" presStyleCnt="0"/>
      <dgm:spPr/>
    </dgm:pt>
    <dgm:pt modelId="{3597B35A-4E3F-406A-B225-BFA8BC59D3F7}" type="pres">
      <dgm:prSet presAssocID="{3F6CA785-0E1D-4CD1-80B1-560415D7C1AD}" presName="composite" presStyleCnt="0"/>
      <dgm:spPr/>
    </dgm:pt>
    <dgm:pt modelId="{46CE1B94-3744-40F5-A310-E28C56ED96A0}" type="pres">
      <dgm:prSet presAssocID="{3F6CA785-0E1D-4CD1-80B1-560415D7C1AD}" presName="rect1" presStyleLbl="trAlignAcc1" presStyleIdx="1" presStyleCnt="3" custScaleX="84187" custLinFactNeighborX="21650" custLinFactNeighborY="-3762">
        <dgm:presLayoutVars>
          <dgm:bulletEnabled val="1"/>
        </dgm:presLayoutVars>
      </dgm:prSet>
      <dgm:spPr/>
      <dgm:t>
        <a:bodyPr/>
        <a:lstStyle/>
        <a:p>
          <a:endParaRPr lang="es-ES"/>
        </a:p>
      </dgm:t>
    </dgm:pt>
    <dgm:pt modelId="{E67E76FF-AD5C-4777-8CE3-8D284A9D20E2}" type="pres">
      <dgm:prSet presAssocID="{3F6CA785-0E1D-4CD1-80B1-560415D7C1AD}" presName="rect2" presStyleLbl="fgImgPlace1" presStyleIdx="1" presStyleCnt="3" custScaleX="421669" custScaleY="138341" custLinFactNeighborX="-67852" custLinFactNeighborY="-4063"/>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dgm:spPr>
      <dgm:t>
        <a:bodyPr/>
        <a:lstStyle/>
        <a:p>
          <a:endParaRPr lang="es-ES"/>
        </a:p>
      </dgm:t>
    </dgm:pt>
    <dgm:pt modelId="{7AE1E6B3-7CD3-43BD-B953-B4F83316E0AA}" type="pres">
      <dgm:prSet presAssocID="{B91F0149-6E5F-4AAB-8735-F39D4BBE7A98}" presName="sibTrans" presStyleCnt="0"/>
      <dgm:spPr/>
    </dgm:pt>
    <dgm:pt modelId="{723B100E-2E27-46FF-9E1D-F371B2B37DD8}" type="pres">
      <dgm:prSet presAssocID="{5DDC329A-83CD-445A-9D63-E87EFF002D80}" presName="composite" presStyleCnt="0"/>
      <dgm:spPr/>
    </dgm:pt>
    <dgm:pt modelId="{A0C67B18-D206-4D5D-9211-8B9DBDD836CF}" type="pres">
      <dgm:prSet presAssocID="{5DDC329A-83CD-445A-9D63-E87EFF002D80}" presName="rect1" presStyleLbl="trAlignAcc1" presStyleIdx="2" presStyleCnt="3" custScaleX="89102" custLinFactNeighborX="15847" custLinFactNeighborY="-9108">
        <dgm:presLayoutVars>
          <dgm:bulletEnabled val="1"/>
        </dgm:presLayoutVars>
      </dgm:prSet>
      <dgm:spPr/>
      <dgm:t>
        <a:bodyPr/>
        <a:lstStyle/>
        <a:p>
          <a:endParaRPr lang="es-ES"/>
        </a:p>
      </dgm:t>
    </dgm:pt>
    <dgm:pt modelId="{24744D2E-7E28-42E0-B22D-EF743B63CB7D}" type="pres">
      <dgm:prSet presAssocID="{5DDC329A-83CD-445A-9D63-E87EFF002D80}" presName="rect2" presStyleLbl="fgImgPlace1" presStyleIdx="2" presStyleCnt="3" custScaleX="418258" custScaleY="155576" custLinFactX="-35756" custLinFactNeighborX="-100000" custLinFactNeighborY="-1667"/>
      <dgm:spPr>
        <a:blipFill>
          <a:blip xmlns:r="http://schemas.openxmlformats.org/officeDocument/2006/relationships" r:embed="rId3"/>
          <a:srcRect/>
          <a:stretch>
            <a:fillRect t="-17000" b="-17000"/>
          </a:stretch>
        </a:blipFill>
      </dgm:spPr>
    </dgm:pt>
  </dgm:ptLst>
  <dgm:cxnLst>
    <dgm:cxn modelId="{A5BBD7CD-0AA4-42CD-8C40-186B0C085218}" type="presOf" srcId="{6BA61BA9-400B-47D2-889B-3DC9EEAB8855}" destId="{DDF9A523-26FA-4CB3-BD36-3A2300A377C2}" srcOrd="0" destOrd="0" presId="urn:microsoft.com/office/officeart/2008/layout/PictureStrips"/>
    <dgm:cxn modelId="{EC94D965-C990-496D-BFF8-845932D2D8D3}" srcId="{76620E4F-4C02-45A1-9807-49B429322266}" destId="{3F6CA785-0E1D-4CD1-80B1-560415D7C1AD}" srcOrd="1" destOrd="0" parTransId="{02C82D30-5C68-420C-91CC-AA9DB150DD0A}" sibTransId="{B91F0149-6E5F-4AAB-8735-F39D4BBE7A98}"/>
    <dgm:cxn modelId="{261CD46B-63CD-4FE2-BBD1-40F1CE34D3B8}" srcId="{76620E4F-4C02-45A1-9807-49B429322266}" destId="{5DDC329A-83CD-445A-9D63-E87EFF002D80}" srcOrd="2" destOrd="0" parTransId="{F97ACE1A-FB1B-4708-B8BB-CC0A01BEB07E}" sibTransId="{70BFA955-6065-42EB-BBA6-77C519EABFAB}"/>
    <dgm:cxn modelId="{C2A08981-28E0-44D3-8978-3F0EE2F09E83}" type="presOf" srcId="{76620E4F-4C02-45A1-9807-49B429322266}" destId="{1B2BC1E1-7B98-4FE5-B743-65C6B0365575}" srcOrd="0" destOrd="0" presId="urn:microsoft.com/office/officeart/2008/layout/PictureStrips"/>
    <dgm:cxn modelId="{46DC4155-5443-49E8-B4B4-B7FCB7921993}" type="presOf" srcId="{5DDC329A-83CD-445A-9D63-E87EFF002D80}" destId="{A0C67B18-D206-4D5D-9211-8B9DBDD836CF}" srcOrd="0" destOrd="0" presId="urn:microsoft.com/office/officeart/2008/layout/PictureStrips"/>
    <dgm:cxn modelId="{4BB47FC1-9400-4642-9639-E758B017D374}" type="presOf" srcId="{3F6CA785-0E1D-4CD1-80B1-560415D7C1AD}" destId="{46CE1B94-3744-40F5-A310-E28C56ED96A0}" srcOrd="0" destOrd="0" presId="urn:microsoft.com/office/officeart/2008/layout/PictureStrips"/>
    <dgm:cxn modelId="{392D69C5-9733-4986-91B3-4DD4CC7FD6BB}" srcId="{76620E4F-4C02-45A1-9807-49B429322266}" destId="{6BA61BA9-400B-47D2-889B-3DC9EEAB8855}" srcOrd="0" destOrd="0" parTransId="{466AE668-088B-4787-A55F-92968E9D2417}" sibTransId="{9BCC0D97-777B-4FFC-8908-A36123D4F9D6}"/>
    <dgm:cxn modelId="{0E9BBDC5-5D98-4CAB-B5BB-3C00B35DA283}" type="presParOf" srcId="{1B2BC1E1-7B98-4FE5-B743-65C6B0365575}" destId="{F2B8EE7F-A5F9-4DF3-BAB1-35759AC2E688}" srcOrd="0" destOrd="0" presId="urn:microsoft.com/office/officeart/2008/layout/PictureStrips"/>
    <dgm:cxn modelId="{3F150FCA-72F1-418B-8F2E-C3C0A3BEC4AB}" type="presParOf" srcId="{F2B8EE7F-A5F9-4DF3-BAB1-35759AC2E688}" destId="{DDF9A523-26FA-4CB3-BD36-3A2300A377C2}" srcOrd="0" destOrd="0" presId="urn:microsoft.com/office/officeart/2008/layout/PictureStrips"/>
    <dgm:cxn modelId="{90ADA0AC-A026-44C9-A854-62550DFE70A7}" type="presParOf" srcId="{F2B8EE7F-A5F9-4DF3-BAB1-35759AC2E688}" destId="{C3E726AD-846F-4631-861C-6D7303475B9C}" srcOrd="1" destOrd="0" presId="urn:microsoft.com/office/officeart/2008/layout/PictureStrips"/>
    <dgm:cxn modelId="{17C73214-850B-4CC7-A125-A06609FB9A68}" type="presParOf" srcId="{1B2BC1E1-7B98-4FE5-B743-65C6B0365575}" destId="{17BE4B90-3961-48E0-A129-CD03E0A604A2}" srcOrd="1" destOrd="0" presId="urn:microsoft.com/office/officeart/2008/layout/PictureStrips"/>
    <dgm:cxn modelId="{65172642-4868-400D-B39F-2414A541991D}" type="presParOf" srcId="{1B2BC1E1-7B98-4FE5-B743-65C6B0365575}" destId="{3597B35A-4E3F-406A-B225-BFA8BC59D3F7}" srcOrd="2" destOrd="0" presId="urn:microsoft.com/office/officeart/2008/layout/PictureStrips"/>
    <dgm:cxn modelId="{015F12C0-3B23-407F-9A7C-EDD453A29122}" type="presParOf" srcId="{3597B35A-4E3F-406A-B225-BFA8BC59D3F7}" destId="{46CE1B94-3744-40F5-A310-E28C56ED96A0}" srcOrd="0" destOrd="0" presId="urn:microsoft.com/office/officeart/2008/layout/PictureStrips"/>
    <dgm:cxn modelId="{E1C9FC95-9A90-4BA8-8D9A-FBD6844F2C1F}" type="presParOf" srcId="{3597B35A-4E3F-406A-B225-BFA8BC59D3F7}" destId="{E67E76FF-AD5C-4777-8CE3-8D284A9D20E2}" srcOrd="1" destOrd="0" presId="urn:microsoft.com/office/officeart/2008/layout/PictureStrips"/>
    <dgm:cxn modelId="{E69E694F-0B3F-45DF-A79C-5EDBEFEF78AA}" type="presParOf" srcId="{1B2BC1E1-7B98-4FE5-B743-65C6B0365575}" destId="{7AE1E6B3-7CD3-43BD-B953-B4F83316E0AA}" srcOrd="3" destOrd="0" presId="urn:microsoft.com/office/officeart/2008/layout/PictureStrips"/>
    <dgm:cxn modelId="{BD4616E0-2D45-456F-92E6-FB640BBFF3AE}" type="presParOf" srcId="{1B2BC1E1-7B98-4FE5-B743-65C6B0365575}" destId="{723B100E-2E27-46FF-9E1D-F371B2B37DD8}" srcOrd="4" destOrd="0" presId="urn:microsoft.com/office/officeart/2008/layout/PictureStrips"/>
    <dgm:cxn modelId="{7E06CC43-8D64-4A09-B3B7-8898A8005F18}" type="presParOf" srcId="{723B100E-2E27-46FF-9E1D-F371B2B37DD8}" destId="{A0C67B18-D206-4D5D-9211-8B9DBDD836CF}" srcOrd="0" destOrd="0" presId="urn:microsoft.com/office/officeart/2008/layout/PictureStrips"/>
    <dgm:cxn modelId="{16489574-8E85-49FA-9733-1D6BF5337791}" type="presParOf" srcId="{723B100E-2E27-46FF-9E1D-F371B2B37DD8}" destId="{24744D2E-7E28-42E0-B22D-EF743B63CB7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620E4F-4C02-45A1-9807-49B42932226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CO"/>
        </a:p>
      </dgm:t>
    </dgm:pt>
    <dgm:pt modelId="{6BA61BA9-400B-47D2-889B-3DC9EEAB8855}">
      <dgm:prSet phldrT="[Texto]" custT="1"/>
      <dgm:spPr/>
      <dgm:t>
        <a:bodyPr/>
        <a:lstStyle/>
        <a:p>
          <a:r>
            <a:rPr lang="es-CO" sz="2000" dirty="0"/>
            <a:t>Asilo </a:t>
          </a:r>
          <a:r>
            <a:rPr lang="es-CO" sz="2000" dirty="0" err="1"/>
            <a:t>Andressen</a:t>
          </a:r>
          <a:endParaRPr lang="es-CO" sz="2000" dirty="0"/>
        </a:p>
      </dgm:t>
    </dgm:pt>
    <dgm:pt modelId="{466AE668-088B-4787-A55F-92968E9D2417}" type="parTrans" cxnId="{392D69C5-9733-4986-91B3-4DD4CC7FD6BB}">
      <dgm:prSet/>
      <dgm:spPr/>
      <dgm:t>
        <a:bodyPr/>
        <a:lstStyle/>
        <a:p>
          <a:endParaRPr lang="es-CO" sz="1400"/>
        </a:p>
      </dgm:t>
    </dgm:pt>
    <dgm:pt modelId="{9BCC0D97-777B-4FFC-8908-A36123D4F9D6}" type="sibTrans" cxnId="{392D69C5-9733-4986-91B3-4DD4CC7FD6BB}">
      <dgm:prSet/>
      <dgm:spPr/>
      <dgm:t>
        <a:bodyPr/>
        <a:lstStyle/>
        <a:p>
          <a:endParaRPr lang="es-CO" sz="1400"/>
        </a:p>
      </dgm:t>
    </dgm:pt>
    <dgm:pt modelId="{3F6CA785-0E1D-4CD1-80B1-560415D7C1AD}">
      <dgm:prSet phldrT="[Texto]" custT="1"/>
      <dgm:spPr/>
      <dgm:t>
        <a:bodyPr/>
        <a:lstStyle/>
        <a:p>
          <a:r>
            <a:rPr lang="es-CO" sz="2000" dirty="0"/>
            <a:t>Cementerio San Luis</a:t>
          </a:r>
        </a:p>
      </dgm:t>
    </dgm:pt>
    <dgm:pt modelId="{02C82D30-5C68-420C-91CC-AA9DB150DD0A}" type="parTrans" cxnId="{EC94D965-C990-496D-BFF8-845932D2D8D3}">
      <dgm:prSet/>
      <dgm:spPr/>
      <dgm:t>
        <a:bodyPr/>
        <a:lstStyle/>
        <a:p>
          <a:endParaRPr lang="es-CO" sz="1400"/>
        </a:p>
      </dgm:t>
    </dgm:pt>
    <dgm:pt modelId="{B91F0149-6E5F-4AAB-8735-F39D4BBE7A98}" type="sibTrans" cxnId="{EC94D965-C990-496D-BFF8-845932D2D8D3}">
      <dgm:prSet/>
      <dgm:spPr/>
      <dgm:t>
        <a:bodyPr/>
        <a:lstStyle/>
        <a:p>
          <a:endParaRPr lang="es-CO" sz="1400"/>
        </a:p>
      </dgm:t>
    </dgm:pt>
    <dgm:pt modelId="{5DDC329A-83CD-445A-9D63-E87EFF002D80}">
      <dgm:prSet phldrT="[Texto]" custT="1"/>
      <dgm:spPr/>
      <dgm:t>
        <a:bodyPr/>
        <a:lstStyle/>
        <a:p>
          <a:r>
            <a:rPr lang="es-CO" sz="2000" dirty="0"/>
            <a:t>Alrededor del Asilo </a:t>
          </a:r>
          <a:r>
            <a:rPr lang="es-CO" sz="2000" dirty="0" err="1"/>
            <a:t>Andressen</a:t>
          </a:r>
          <a:endParaRPr lang="es-CO" sz="2000" dirty="0"/>
        </a:p>
      </dgm:t>
    </dgm:pt>
    <dgm:pt modelId="{F97ACE1A-FB1B-4708-B8BB-CC0A01BEB07E}" type="parTrans" cxnId="{261CD46B-63CD-4FE2-BBD1-40F1CE34D3B8}">
      <dgm:prSet/>
      <dgm:spPr/>
      <dgm:t>
        <a:bodyPr/>
        <a:lstStyle/>
        <a:p>
          <a:endParaRPr lang="es-CO" sz="1400"/>
        </a:p>
      </dgm:t>
    </dgm:pt>
    <dgm:pt modelId="{70BFA955-6065-42EB-BBA6-77C519EABFAB}" type="sibTrans" cxnId="{261CD46B-63CD-4FE2-BBD1-40F1CE34D3B8}">
      <dgm:prSet/>
      <dgm:spPr/>
      <dgm:t>
        <a:bodyPr/>
        <a:lstStyle/>
        <a:p>
          <a:endParaRPr lang="es-CO" sz="1400"/>
        </a:p>
      </dgm:t>
    </dgm:pt>
    <dgm:pt modelId="{1B2BC1E1-7B98-4FE5-B743-65C6B0365575}" type="pres">
      <dgm:prSet presAssocID="{76620E4F-4C02-45A1-9807-49B429322266}" presName="Name0" presStyleCnt="0">
        <dgm:presLayoutVars>
          <dgm:dir/>
          <dgm:resizeHandles val="exact"/>
        </dgm:presLayoutVars>
      </dgm:prSet>
      <dgm:spPr/>
      <dgm:t>
        <a:bodyPr/>
        <a:lstStyle/>
        <a:p>
          <a:endParaRPr lang="es-ES"/>
        </a:p>
      </dgm:t>
    </dgm:pt>
    <dgm:pt modelId="{F2B8EE7F-A5F9-4DF3-BAB1-35759AC2E688}" type="pres">
      <dgm:prSet presAssocID="{6BA61BA9-400B-47D2-889B-3DC9EEAB8855}" presName="composite" presStyleCnt="0"/>
      <dgm:spPr/>
    </dgm:pt>
    <dgm:pt modelId="{DDF9A523-26FA-4CB3-BD36-3A2300A377C2}" type="pres">
      <dgm:prSet presAssocID="{6BA61BA9-400B-47D2-889B-3DC9EEAB8855}" presName="rect1" presStyleLbl="trAlignAcc1" presStyleIdx="0" presStyleCnt="3" custScaleX="87826" custLinFactNeighborX="15965">
        <dgm:presLayoutVars>
          <dgm:bulletEnabled val="1"/>
        </dgm:presLayoutVars>
      </dgm:prSet>
      <dgm:spPr/>
      <dgm:t>
        <a:bodyPr/>
        <a:lstStyle/>
        <a:p>
          <a:endParaRPr lang="es-ES"/>
        </a:p>
      </dgm:t>
    </dgm:pt>
    <dgm:pt modelId="{C3E726AD-846F-4631-861C-6D7303475B9C}" type="pres">
      <dgm:prSet presAssocID="{6BA61BA9-400B-47D2-889B-3DC9EEAB8855}" presName="rect2" presStyleLbl="fgImgPlace1" presStyleIdx="0" presStyleCnt="3" custScaleX="416725" custScaleY="138662" custLinFactX="-30059" custLinFactNeighborX="-100000" custLinFactNeighborY="1667"/>
      <dgm:spPr>
        <a:blipFill>
          <a:blip xmlns:r="http://schemas.openxmlformats.org/officeDocument/2006/relationships" r:embed="rId1"/>
          <a:srcRect/>
          <a:stretch>
            <a:fillRect t="-6000" b="-6000"/>
          </a:stretch>
        </a:blipFill>
      </dgm:spPr>
    </dgm:pt>
    <dgm:pt modelId="{17BE4B90-3961-48E0-A129-CD03E0A604A2}" type="pres">
      <dgm:prSet presAssocID="{9BCC0D97-777B-4FFC-8908-A36123D4F9D6}" presName="sibTrans" presStyleCnt="0"/>
      <dgm:spPr/>
    </dgm:pt>
    <dgm:pt modelId="{3597B35A-4E3F-406A-B225-BFA8BC59D3F7}" type="pres">
      <dgm:prSet presAssocID="{3F6CA785-0E1D-4CD1-80B1-560415D7C1AD}" presName="composite" presStyleCnt="0"/>
      <dgm:spPr/>
    </dgm:pt>
    <dgm:pt modelId="{46CE1B94-3744-40F5-A310-E28C56ED96A0}" type="pres">
      <dgm:prSet presAssocID="{3F6CA785-0E1D-4CD1-80B1-560415D7C1AD}" presName="rect1" presStyleLbl="trAlignAcc1" presStyleIdx="1" presStyleCnt="3" custScaleX="84187" custLinFactNeighborX="21650" custLinFactNeighborY="-3762">
        <dgm:presLayoutVars>
          <dgm:bulletEnabled val="1"/>
        </dgm:presLayoutVars>
      </dgm:prSet>
      <dgm:spPr/>
      <dgm:t>
        <a:bodyPr/>
        <a:lstStyle/>
        <a:p>
          <a:endParaRPr lang="es-ES"/>
        </a:p>
      </dgm:t>
    </dgm:pt>
    <dgm:pt modelId="{E67E76FF-AD5C-4777-8CE3-8D284A9D20E2}" type="pres">
      <dgm:prSet presAssocID="{3F6CA785-0E1D-4CD1-80B1-560415D7C1AD}" presName="rect2" presStyleLbl="fgImgPlace1" presStyleIdx="1" presStyleCnt="3" custScaleX="421669" custScaleY="138341" custLinFactNeighborX="-67852" custLinFactNeighborY="-4063"/>
      <dgm:spPr>
        <a:blipFill>
          <a:blip xmlns:r="http://schemas.openxmlformats.org/officeDocument/2006/relationships" r:embed="rId2"/>
          <a:srcRect/>
          <a:stretch>
            <a:fillRect t="-26000" b="-26000"/>
          </a:stretch>
        </a:blipFill>
      </dgm:spPr>
    </dgm:pt>
    <dgm:pt modelId="{7AE1E6B3-7CD3-43BD-B953-B4F83316E0AA}" type="pres">
      <dgm:prSet presAssocID="{B91F0149-6E5F-4AAB-8735-F39D4BBE7A98}" presName="sibTrans" presStyleCnt="0"/>
      <dgm:spPr/>
    </dgm:pt>
    <dgm:pt modelId="{723B100E-2E27-46FF-9E1D-F371B2B37DD8}" type="pres">
      <dgm:prSet presAssocID="{5DDC329A-83CD-445A-9D63-E87EFF002D80}" presName="composite" presStyleCnt="0"/>
      <dgm:spPr/>
    </dgm:pt>
    <dgm:pt modelId="{A0C67B18-D206-4D5D-9211-8B9DBDD836CF}" type="pres">
      <dgm:prSet presAssocID="{5DDC329A-83CD-445A-9D63-E87EFF002D80}" presName="rect1" presStyleLbl="trAlignAcc1" presStyleIdx="2" presStyleCnt="3" custScaleX="89102" custLinFactNeighborX="15847" custLinFactNeighborY="-9108">
        <dgm:presLayoutVars>
          <dgm:bulletEnabled val="1"/>
        </dgm:presLayoutVars>
      </dgm:prSet>
      <dgm:spPr/>
      <dgm:t>
        <a:bodyPr/>
        <a:lstStyle/>
        <a:p>
          <a:endParaRPr lang="es-ES"/>
        </a:p>
      </dgm:t>
    </dgm:pt>
    <dgm:pt modelId="{24744D2E-7E28-42E0-B22D-EF743B63CB7D}" type="pres">
      <dgm:prSet presAssocID="{5DDC329A-83CD-445A-9D63-E87EFF002D80}" presName="rect2" presStyleLbl="fgImgPlace1" presStyleIdx="2" presStyleCnt="3" custScaleX="418258" custScaleY="155576" custLinFactX="-35756" custLinFactNeighborX="-100000" custLinFactNeighborY="-1667"/>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s-ES"/>
        </a:p>
      </dgm:t>
    </dgm:pt>
  </dgm:ptLst>
  <dgm:cxnLst>
    <dgm:cxn modelId="{A5BBD7CD-0AA4-42CD-8C40-186B0C085218}" type="presOf" srcId="{6BA61BA9-400B-47D2-889B-3DC9EEAB8855}" destId="{DDF9A523-26FA-4CB3-BD36-3A2300A377C2}" srcOrd="0" destOrd="0" presId="urn:microsoft.com/office/officeart/2008/layout/PictureStrips"/>
    <dgm:cxn modelId="{EC94D965-C990-496D-BFF8-845932D2D8D3}" srcId="{76620E4F-4C02-45A1-9807-49B429322266}" destId="{3F6CA785-0E1D-4CD1-80B1-560415D7C1AD}" srcOrd="1" destOrd="0" parTransId="{02C82D30-5C68-420C-91CC-AA9DB150DD0A}" sibTransId="{B91F0149-6E5F-4AAB-8735-F39D4BBE7A98}"/>
    <dgm:cxn modelId="{261CD46B-63CD-4FE2-BBD1-40F1CE34D3B8}" srcId="{76620E4F-4C02-45A1-9807-49B429322266}" destId="{5DDC329A-83CD-445A-9D63-E87EFF002D80}" srcOrd="2" destOrd="0" parTransId="{F97ACE1A-FB1B-4708-B8BB-CC0A01BEB07E}" sibTransId="{70BFA955-6065-42EB-BBA6-77C519EABFAB}"/>
    <dgm:cxn modelId="{C2A08981-28E0-44D3-8978-3F0EE2F09E83}" type="presOf" srcId="{76620E4F-4C02-45A1-9807-49B429322266}" destId="{1B2BC1E1-7B98-4FE5-B743-65C6B0365575}" srcOrd="0" destOrd="0" presId="urn:microsoft.com/office/officeart/2008/layout/PictureStrips"/>
    <dgm:cxn modelId="{46DC4155-5443-49E8-B4B4-B7FCB7921993}" type="presOf" srcId="{5DDC329A-83CD-445A-9D63-E87EFF002D80}" destId="{A0C67B18-D206-4D5D-9211-8B9DBDD836CF}" srcOrd="0" destOrd="0" presId="urn:microsoft.com/office/officeart/2008/layout/PictureStrips"/>
    <dgm:cxn modelId="{4BB47FC1-9400-4642-9639-E758B017D374}" type="presOf" srcId="{3F6CA785-0E1D-4CD1-80B1-560415D7C1AD}" destId="{46CE1B94-3744-40F5-A310-E28C56ED96A0}" srcOrd="0" destOrd="0" presId="urn:microsoft.com/office/officeart/2008/layout/PictureStrips"/>
    <dgm:cxn modelId="{392D69C5-9733-4986-91B3-4DD4CC7FD6BB}" srcId="{76620E4F-4C02-45A1-9807-49B429322266}" destId="{6BA61BA9-400B-47D2-889B-3DC9EEAB8855}" srcOrd="0" destOrd="0" parTransId="{466AE668-088B-4787-A55F-92968E9D2417}" sibTransId="{9BCC0D97-777B-4FFC-8908-A36123D4F9D6}"/>
    <dgm:cxn modelId="{0E9BBDC5-5D98-4CAB-B5BB-3C00B35DA283}" type="presParOf" srcId="{1B2BC1E1-7B98-4FE5-B743-65C6B0365575}" destId="{F2B8EE7F-A5F9-4DF3-BAB1-35759AC2E688}" srcOrd="0" destOrd="0" presId="urn:microsoft.com/office/officeart/2008/layout/PictureStrips"/>
    <dgm:cxn modelId="{3F150FCA-72F1-418B-8F2E-C3C0A3BEC4AB}" type="presParOf" srcId="{F2B8EE7F-A5F9-4DF3-BAB1-35759AC2E688}" destId="{DDF9A523-26FA-4CB3-BD36-3A2300A377C2}" srcOrd="0" destOrd="0" presId="urn:microsoft.com/office/officeart/2008/layout/PictureStrips"/>
    <dgm:cxn modelId="{90ADA0AC-A026-44C9-A854-62550DFE70A7}" type="presParOf" srcId="{F2B8EE7F-A5F9-4DF3-BAB1-35759AC2E688}" destId="{C3E726AD-846F-4631-861C-6D7303475B9C}" srcOrd="1" destOrd="0" presId="urn:microsoft.com/office/officeart/2008/layout/PictureStrips"/>
    <dgm:cxn modelId="{17C73214-850B-4CC7-A125-A06609FB9A68}" type="presParOf" srcId="{1B2BC1E1-7B98-4FE5-B743-65C6B0365575}" destId="{17BE4B90-3961-48E0-A129-CD03E0A604A2}" srcOrd="1" destOrd="0" presId="urn:microsoft.com/office/officeart/2008/layout/PictureStrips"/>
    <dgm:cxn modelId="{65172642-4868-400D-B39F-2414A541991D}" type="presParOf" srcId="{1B2BC1E1-7B98-4FE5-B743-65C6B0365575}" destId="{3597B35A-4E3F-406A-B225-BFA8BC59D3F7}" srcOrd="2" destOrd="0" presId="urn:microsoft.com/office/officeart/2008/layout/PictureStrips"/>
    <dgm:cxn modelId="{015F12C0-3B23-407F-9A7C-EDD453A29122}" type="presParOf" srcId="{3597B35A-4E3F-406A-B225-BFA8BC59D3F7}" destId="{46CE1B94-3744-40F5-A310-E28C56ED96A0}" srcOrd="0" destOrd="0" presId="urn:microsoft.com/office/officeart/2008/layout/PictureStrips"/>
    <dgm:cxn modelId="{E1C9FC95-9A90-4BA8-8D9A-FBD6844F2C1F}" type="presParOf" srcId="{3597B35A-4E3F-406A-B225-BFA8BC59D3F7}" destId="{E67E76FF-AD5C-4777-8CE3-8D284A9D20E2}" srcOrd="1" destOrd="0" presId="urn:microsoft.com/office/officeart/2008/layout/PictureStrips"/>
    <dgm:cxn modelId="{E69E694F-0B3F-45DF-A79C-5EDBEFEF78AA}" type="presParOf" srcId="{1B2BC1E1-7B98-4FE5-B743-65C6B0365575}" destId="{7AE1E6B3-7CD3-43BD-B953-B4F83316E0AA}" srcOrd="3" destOrd="0" presId="urn:microsoft.com/office/officeart/2008/layout/PictureStrips"/>
    <dgm:cxn modelId="{BD4616E0-2D45-456F-92E6-FB640BBFF3AE}" type="presParOf" srcId="{1B2BC1E1-7B98-4FE5-B743-65C6B0365575}" destId="{723B100E-2E27-46FF-9E1D-F371B2B37DD8}" srcOrd="4" destOrd="0" presId="urn:microsoft.com/office/officeart/2008/layout/PictureStrips"/>
    <dgm:cxn modelId="{7E06CC43-8D64-4A09-B3B7-8898A8005F18}" type="presParOf" srcId="{723B100E-2E27-46FF-9E1D-F371B2B37DD8}" destId="{A0C67B18-D206-4D5D-9211-8B9DBDD836CF}" srcOrd="0" destOrd="0" presId="urn:microsoft.com/office/officeart/2008/layout/PictureStrips"/>
    <dgm:cxn modelId="{16489574-8E85-49FA-9733-1D6BF5337791}" type="presParOf" srcId="{723B100E-2E27-46FF-9E1D-F371B2B37DD8}" destId="{24744D2E-7E28-42E0-B22D-EF743B63CB7D}"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620E4F-4C02-45A1-9807-49B42932226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CO"/>
        </a:p>
      </dgm:t>
    </dgm:pt>
    <dgm:pt modelId="{6BA61BA9-400B-47D2-889B-3DC9EEAB8855}">
      <dgm:prSet phldrT="[Texto]" custT="1"/>
      <dgm:spPr/>
      <dgm:t>
        <a:bodyPr/>
        <a:lstStyle/>
        <a:p>
          <a:r>
            <a:rPr lang="es-CO" sz="2000" dirty="0"/>
            <a:t>IPS San Luis</a:t>
          </a:r>
        </a:p>
      </dgm:t>
    </dgm:pt>
    <dgm:pt modelId="{466AE668-088B-4787-A55F-92968E9D2417}" type="parTrans" cxnId="{392D69C5-9733-4986-91B3-4DD4CC7FD6BB}">
      <dgm:prSet/>
      <dgm:spPr/>
      <dgm:t>
        <a:bodyPr/>
        <a:lstStyle/>
        <a:p>
          <a:endParaRPr lang="es-CO" sz="1400"/>
        </a:p>
      </dgm:t>
    </dgm:pt>
    <dgm:pt modelId="{9BCC0D97-777B-4FFC-8908-A36123D4F9D6}" type="sibTrans" cxnId="{392D69C5-9733-4986-91B3-4DD4CC7FD6BB}">
      <dgm:prSet/>
      <dgm:spPr/>
      <dgm:t>
        <a:bodyPr/>
        <a:lstStyle/>
        <a:p>
          <a:endParaRPr lang="es-CO" sz="1400"/>
        </a:p>
      </dgm:t>
    </dgm:pt>
    <dgm:pt modelId="{3F6CA785-0E1D-4CD1-80B1-560415D7C1AD}">
      <dgm:prSet phldrT="[Texto]" custT="1"/>
      <dgm:spPr/>
      <dgm:t>
        <a:bodyPr/>
        <a:lstStyle/>
        <a:p>
          <a:r>
            <a:rPr lang="es-CO" sz="2000" dirty="0"/>
            <a:t>Puente Barco Leones</a:t>
          </a:r>
        </a:p>
      </dgm:t>
    </dgm:pt>
    <dgm:pt modelId="{02C82D30-5C68-420C-91CC-AA9DB150DD0A}" type="parTrans" cxnId="{EC94D965-C990-496D-BFF8-845932D2D8D3}">
      <dgm:prSet/>
      <dgm:spPr/>
      <dgm:t>
        <a:bodyPr/>
        <a:lstStyle/>
        <a:p>
          <a:endParaRPr lang="es-CO" sz="1400"/>
        </a:p>
      </dgm:t>
    </dgm:pt>
    <dgm:pt modelId="{B91F0149-6E5F-4AAB-8735-F39D4BBE7A98}" type="sibTrans" cxnId="{EC94D965-C990-496D-BFF8-845932D2D8D3}">
      <dgm:prSet/>
      <dgm:spPr/>
      <dgm:t>
        <a:bodyPr/>
        <a:lstStyle/>
        <a:p>
          <a:endParaRPr lang="es-CO" sz="1400"/>
        </a:p>
      </dgm:t>
    </dgm:pt>
    <dgm:pt modelId="{5DDC329A-83CD-445A-9D63-E87EFF002D80}">
      <dgm:prSet phldrT="[Texto]" custT="1"/>
      <dgm:spPr/>
      <dgm:t>
        <a:bodyPr/>
        <a:lstStyle/>
        <a:p>
          <a:r>
            <a:rPr lang="es-CO" sz="2000" dirty="0"/>
            <a:t>IPS el contento </a:t>
          </a:r>
        </a:p>
      </dgm:t>
    </dgm:pt>
    <dgm:pt modelId="{F97ACE1A-FB1B-4708-B8BB-CC0A01BEB07E}" type="parTrans" cxnId="{261CD46B-63CD-4FE2-BBD1-40F1CE34D3B8}">
      <dgm:prSet/>
      <dgm:spPr/>
      <dgm:t>
        <a:bodyPr/>
        <a:lstStyle/>
        <a:p>
          <a:endParaRPr lang="es-CO" sz="1400"/>
        </a:p>
      </dgm:t>
    </dgm:pt>
    <dgm:pt modelId="{70BFA955-6065-42EB-BBA6-77C519EABFAB}" type="sibTrans" cxnId="{261CD46B-63CD-4FE2-BBD1-40F1CE34D3B8}">
      <dgm:prSet/>
      <dgm:spPr/>
      <dgm:t>
        <a:bodyPr/>
        <a:lstStyle/>
        <a:p>
          <a:endParaRPr lang="es-CO" sz="1400"/>
        </a:p>
      </dgm:t>
    </dgm:pt>
    <dgm:pt modelId="{1B2BC1E1-7B98-4FE5-B743-65C6B0365575}" type="pres">
      <dgm:prSet presAssocID="{76620E4F-4C02-45A1-9807-49B429322266}" presName="Name0" presStyleCnt="0">
        <dgm:presLayoutVars>
          <dgm:dir/>
          <dgm:resizeHandles val="exact"/>
        </dgm:presLayoutVars>
      </dgm:prSet>
      <dgm:spPr/>
      <dgm:t>
        <a:bodyPr/>
        <a:lstStyle/>
        <a:p>
          <a:endParaRPr lang="es-ES"/>
        </a:p>
      </dgm:t>
    </dgm:pt>
    <dgm:pt modelId="{F2B8EE7F-A5F9-4DF3-BAB1-35759AC2E688}" type="pres">
      <dgm:prSet presAssocID="{6BA61BA9-400B-47D2-889B-3DC9EEAB8855}" presName="composite" presStyleCnt="0"/>
      <dgm:spPr/>
    </dgm:pt>
    <dgm:pt modelId="{DDF9A523-26FA-4CB3-BD36-3A2300A377C2}" type="pres">
      <dgm:prSet presAssocID="{6BA61BA9-400B-47D2-889B-3DC9EEAB8855}" presName="rect1" presStyleLbl="trAlignAcc1" presStyleIdx="0" presStyleCnt="3" custScaleX="87826" custLinFactNeighborX="15965">
        <dgm:presLayoutVars>
          <dgm:bulletEnabled val="1"/>
        </dgm:presLayoutVars>
      </dgm:prSet>
      <dgm:spPr/>
      <dgm:t>
        <a:bodyPr/>
        <a:lstStyle/>
        <a:p>
          <a:endParaRPr lang="es-ES"/>
        </a:p>
      </dgm:t>
    </dgm:pt>
    <dgm:pt modelId="{C3E726AD-846F-4631-861C-6D7303475B9C}" type="pres">
      <dgm:prSet presAssocID="{6BA61BA9-400B-47D2-889B-3DC9EEAB8855}" presName="rect2" presStyleLbl="fgImgPlace1" presStyleIdx="0" presStyleCnt="3" custScaleX="416725" custScaleY="138662" custLinFactX="-30059" custLinFactNeighborX="-100000" custLinFactNeighborY="1667"/>
      <dgm:spPr>
        <a:blipFill>
          <a:blip xmlns:r="http://schemas.openxmlformats.org/officeDocument/2006/relationships" r:embed="rId1"/>
          <a:srcRect/>
          <a:stretch>
            <a:fillRect t="-25000" b="-25000"/>
          </a:stretch>
        </a:blipFill>
      </dgm:spPr>
    </dgm:pt>
    <dgm:pt modelId="{17BE4B90-3961-48E0-A129-CD03E0A604A2}" type="pres">
      <dgm:prSet presAssocID="{9BCC0D97-777B-4FFC-8908-A36123D4F9D6}" presName="sibTrans" presStyleCnt="0"/>
      <dgm:spPr/>
    </dgm:pt>
    <dgm:pt modelId="{3597B35A-4E3F-406A-B225-BFA8BC59D3F7}" type="pres">
      <dgm:prSet presAssocID="{3F6CA785-0E1D-4CD1-80B1-560415D7C1AD}" presName="composite" presStyleCnt="0"/>
      <dgm:spPr/>
    </dgm:pt>
    <dgm:pt modelId="{46CE1B94-3744-40F5-A310-E28C56ED96A0}" type="pres">
      <dgm:prSet presAssocID="{3F6CA785-0E1D-4CD1-80B1-560415D7C1AD}" presName="rect1" presStyleLbl="trAlignAcc1" presStyleIdx="1" presStyleCnt="3" custScaleX="84187" custLinFactNeighborX="21650" custLinFactNeighborY="-3762">
        <dgm:presLayoutVars>
          <dgm:bulletEnabled val="1"/>
        </dgm:presLayoutVars>
      </dgm:prSet>
      <dgm:spPr/>
      <dgm:t>
        <a:bodyPr/>
        <a:lstStyle/>
        <a:p>
          <a:endParaRPr lang="es-ES"/>
        </a:p>
      </dgm:t>
    </dgm:pt>
    <dgm:pt modelId="{E67E76FF-AD5C-4777-8CE3-8D284A9D20E2}" type="pres">
      <dgm:prSet presAssocID="{3F6CA785-0E1D-4CD1-80B1-560415D7C1AD}" presName="rect2" presStyleLbl="fgImgPlace1" presStyleIdx="1" presStyleCnt="3" custScaleX="421669" custScaleY="138341" custLinFactNeighborX="-67852" custLinFactNeighborY="-4063"/>
      <dgm:spPr>
        <a:blipFill>
          <a:blip xmlns:r="http://schemas.openxmlformats.org/officeDocument/2006/relationships" r:embed="rId2">
            <a:extLst>
              <a:ext uri="{28A0092B-C50C-407E-A947-70E740481C1C}">
                <a14:useLocalDpi xmlns:a14="http://schemas.microsoft.com/office/drawing/2010/main" val="0"/>
              </a:ext>
            </a:extLst>
          </a:blip>
          <a:srcRect/>
          <a:stretch>
            <a:fillRect t="-26000" b="-26000"/>
          </a:stretch>
        </a:blipFill>
      </dgm:spPr>
      <dgm:t>
        <a:bodyPr/>
        <a:lstStyle/>
        <a:p>
          <a:endParaRPr lang="es-ES"/>
        </a:p>
      </dgm:t>
    </dgm:pt>
    <dgm:pt modelId="{7AE1E6B3-7CD3-43BD-B953-B4F83316E0AA}" type="pres">
      <dgm:prSet presAssocID="{B91F0149-6E5F-4AAB-8735-F39D4BBE7A98}" presName="sibTrans" presStyleCnt="0"/>
      <dgm:spPr/>
    </dgm:pt>
    <dgm:pt modelId="{723B100E-2E27-46FF-9E1D-F371B2B37DD8}" type="pres">
      <dgm:prSet presAssocID="{5DDC329A-83CD-445A-9D63-E87EFF002D80}" presName="composite" presStyleCnt="0"/>
      <dgm:spPr/>
    </dgm:pt>
    <dgm:pt modelId="{A0C67B18-D206-4D5D-9211-8B9DBDD836CF}" type="pres">
      <dgm:prSet presAssocID="{5DDC329A-83CD-445A-9D63-E87EFF002D80}" presName="rect1" presStyleLbl="trAlignAcc1" presStyleIdx="2" presStyleCnt="3" custScaleX="89102" custLinFactNeighborX="15847" custLinFactNeighborY="-9108">
        <dgm:presLayoutVars>
          <dgm:bulletEnabled val="1"/>
        </dgm:presLayoutVars>
      </dgm:prSet>
      <dgm:spPr/>
      <dgm:t>
        <a:bodyPr/>
        <a:lstStyle/>
        <a:p>
          <a:endParaRPr lang="es-ES"/>
        </a:p>
      </dgm:t>
    </dgm:pt>
    <dgm:pt modelId="{24744D2E-7E28-42E0-B22D-EF743B63CB7D}" type="pres">
      <dgm:prSet presAssocID="{5DDC329A-83CD-445A-9D63-E87EFF002D80}" presName="rect2" presStyleLbl="fgImgPlace1" presStyleIdx="2" presStyleCnt="3" custScaleX="418258" custScaleY="155576" custLinFactX="-35756" custLinFactNeighborX="-100000" custLinFactNeighborY="-1667"/>
      <dgm:spPr>
        <a:blipFill>
          <a:blip xmlns:r="http://schemas.openxmlformats.org/officeDocument/2006/relationships" r:embed="rId3"/>
          <a:srcRect/>
          <a:stretch>
            <a:fillRect/>
          </a:stretch>
        </a:blipFill>
      </dgm:spPr>
    </dgm:pt>
  </dgm:ptLst>
  <dgm:cxnLst>
    <dgm:cxn modelId="{A5BBD7CD-0AA4-42CD-8C40-186B0C085218}" type="presOf" srcId="{6BA61BA9-400B-47D2-889B-3DC9EEAB8855}" destId="{DDF9A523-26FA-4CB3-BD36-3A2300A377C2}" srcOrd="0" destOrd="0" presId="urn:microsoft.com/office/officeart/2008/layout/PictureStrips"/>
    <dgm:cxn modelId="{EC94D965-C990-496D-BFF8-845932D2D8D3}" srcId="{76620E4F-4C02-45A1-9807-49B429322266}" destId="{3F6CA785-0E1D-4CD1-80B1-560415D7C1AD}" srcOrd="1" destOrd="0" parTransId="{02C82D30-5C68-420C-91CC-AA9DB150DD0A}" sibTransId="{B91F0149-6E5F-4AAB-8735-F39D4BBE7A98}"/>
    <dgm:cxn modelId="{261CD46B-63CD-4FE2-BBD1-40F1CE34D3B8}" srcId="{76620E4F-4C02-45A1-9807-49B429322266}" destId="{5DDC329A-83CD-445A-9D63-E87EFF002D80}" srcOrd="2" destOrd="0" parTransId="{F97ACE1A-FB1B-4708-B8BB-CC0A01BEB07E}" sibTransId="{70BFA955-6065-42EB-BBA6-77C519EABFAB}"/>
    <dgm:cxn modelId="{C2A08981-28E0-44D3-8978-3F0EE2F09E83}" type="presOf" srcId="{76620E4F-4C02-45A1-9807-49B429322266}" destId="{1B2BC1E1-7B98-4FE5-B743-65C6B0365575}" srcOrd="0" destOrd="0" presId="urn:microsoft.com/office/officeart/2008/layout/PictureStrips"/>
    <dgm:cxn modelId="{46DC4155-5443-49E8-B4B4-B7FCB7921993}" type="presOf" srcId="{5DDC329A-83CD-445A-9D63-E87EFF002D80}" destId="{A0C67B18-D206-4D5D-9211-8B9DBDD836CF}" srcOrd="0" destOrd="0" presId="urn:microsoft.com/office/officeart/2008/layout/PictureStrips"/>
    <dgm:cxn modelId="{4BB47FC1-9400-4642-9639-E758B017D374}" type="presOf" srcId="{3F6CA785-0E1D-4CD1-80B1-560415D7C1AD}" destId="{46CE1B94-3744-40F5-A310-E28C56ED96A0}" srcOrd="0" destOrd="0" presId="urn:microsoft.com/office/officeart/2008/layout/PictureStrips"/>
    <dgm:cxn modelId="{392D69C5-9733-4986-91B3-4DD4CC7FD6BB}" srcId="{76620E4F-4C02-45A1-9807-49B429322266}" destId="{6BA61BA9-400B-47D2-889B-3DC9EEAB8855}" srcOrd="0" destOrd="0" parTransId="{466AE668-088B-4787-A55F-92968E9D2417}" sibTransId="{9BCC0D97-777B-4FFC-8908-A36123D4F9D6}"/>
    <dgm:cxn modelId="{0E9BBDC5-5D98-4CAB-B5BB-3C00B35DA283}" type="presParOf" srcId="{1B2BC1E1-7B98-4FE5-B743-65C6B0365575}" destId="{F2B8EE7F-A5F9-4DF3-BAB1-35759AC2E688}" srcOrd="0" destOrd="0" presId="urn:microsoft.com/office/officeart/2008/layout/PictureStrips"/>
    <dgm:cxn modelId="{3F150FCA-72F1-418B-8F2E-C3C0A3BEC4AB}" type="presParOf" srcId="{F2B8EE7F-A5F9-4DF3-BAB1-35759AC2E688}" destId="{DDF9A523-26FA-4CB3-BD36-3A2300A377C2}" srcOrd="0" destOrd="0" presId="urn:microsoft.com/office/officeart/2008/layout/PictureStrips"/>
    <dgm:cxn modelId="{90ADA0AC-A026-44C9-A854-62550DFE70A7}" type="presParOf" srcId="{F2B8EE7F-A5F9-4DF3-BAB1-35759AC2E688}" destId="{C3E726AD-846F-4631-861C-6D7303475B9C}" srcOrd="1" destOrd="0" presId="urn:microsoft.com/office/officeart/2008/layout/PictureStrips"/>
    <dgm:cxn modelId="{17C73214-850B-4CC7-A125-A06609FB9A68}" type="presParOf" srcId="{1B2BC1E1-7B98-4FE5-B743-65C6B0365575}" destId="{17BE4B90-3961-48E0-A129-CD03E0A604A2}" srcOrd="1" destOrd="0" presId="urn:microsoft.com/office/officeart/2008/layout/PictureStrips"/>
    <dgm:cxn modelId="{65172642-4868-400D-B39F-2414A541991D}" type="presParOf" srcId="{1B2BC1E1-7B98-4FE5-B743-65C6B0365575}" destId="{3597B35A-4E3F-406A-B225-BFA8BC59D3F7}" srcOrd="2" destOrd="0" presId="urn:microsoft.com/office/officeart/2008/layout/PictureStrips"/>
    <dgm:cxn modelId="{015F12C0-3B23-407F-9A7C-EDD453A29122}" type="presParOf" srcId="{3597B35A-4E3F-406A-B225-BFA8BC59D3F7}" destId="{46CE1B94-3744-40F5-A310-E28C56ED96A0}" srcOrd="0" destOrd="0" presId="urn:microsoft.com/office/officeart/2008/layout/PictureStrips"/>
    <dgm:cxn modelId="{E1C9FC95-9A90-4BA8-8D9A-FBD6844F2C1F}" type="presParOf" srcId="{3597B35A-4E3F-406A-B225-BFA8BC59D3F7}" destId="{E67E76FF-AD5C-4777-8CE3-8D284A9D20E2}" srcOrd="1" destOrd="0" presId="urn:microsoft.com/office/officeart/2008/layout/PictureStrips"/>
    <dgm:cxn modelId="{E69E694F-0B3F-45DF-A79C-5EDBEFEF78AA}" type="presParOf" srcId="{1B2BC1E1-7B98-4FE5-B743-65C6B0365575}" destId="{7AE1E6B3-7CD3-43BD-B953-B4F83316E0AA}" srcOrd="3" destOrd="0" presId="urn:microsoft.com/office/officeart/2008/layout/PictureStrips"/>
    <dgm:cxn modelId="{BD4616E0-2D45-456F-92E6-FB640BBFF3AE}" type="presParOf" srcId="{1B2BC1E1-7B98-4FE5-B743-65C6B0365575}" destId="{723B100E-2E27-46FF-9E1D-F371B2B37DD8}" srcOrd="4" destOrd="0" presId="urn:microsoft.com/office/officeart/2008/layout/PictureStrips"/>
    <dgm:cxn modelId="{7E06CC43-8D64-4A09-B3B7-8898A8005F18}" type="presParOf" srcId="{723B100E-2E27-46FF-9E1D-F371B2B37DD8}" destId="{A0C67B18-D206-4D5D-9211-8B9DBDD836CF}" srcOrd="0" destOrd="0" presId="urn:microsoft.com/office/officeart/2008/layout/PictureStrips"/>
    <dgm:cxn modelId="{16489574-8E85-49FA-9733-1D6BF5337791}" type="presParOf" srcId="{723B100E-2E27-46FF-9E1D-F371B2B37DD8}" destId="{24744D2E-7E28-42E0-B22D-EF743B63CB7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620E4F-4C02-45A1-9807-49B42932226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CO"/>
        </a:p>
      </dgm:t>
    </dgm:pt>
    <dgm:pt modelId="{6BA61BA9-400B-47D2-889B-3DC9EEAB8855}">
      <dgm:prSet phldrT="[Texto]" custT="1"/>
      <dgm:spPr/>
      <dgm:t>
        <a:bodyPr/>
        <a:lstStyle/>
        <a:p>
          <a:r>
            <a:rPr lang="es-CO" sz="2000" dirty="0"/>
            <a:t>Cementerio central</a:t>
          </a:r>
        </a:p>
      </dgm:t>
    </dgm:pt>
    <dgm:pt modelId="{466AE668-088B-4787-A55F-92968E9D2417}" type="parTrans" cxnId="{392D69C5-9733-4986-91B3-4DD4CC7FD6BB}">
      <dgm:prSet/>
      <dgm:spPr/>
      <dgm:t>
        <a:bodyPr/>
        <a:lstStyle/>
        <a:p>
          <a:endParaRPr lang="es-CO" sz="1400"/>
        </a:p>
      </dgm:t>
    </dgm:pt>
    <dgm:pt modelId="{9BCC0D97-777B-4FFC-8908-A36123D4F9D6}" type="sibTrans" cxnId="{392D69C5-9733-4986-91B3-4DD4CC7FD6BB}">
      <dgm:prSet/>
      <dgm:spPr/>
      <dgm:t>
        <a:bodyPr/>
        <a:lstStyle/>
        <a:p>
          <a:endParaRPr lang="es-CO" sz="1400"/>
        </a:p>
      </dgm:t>
    </dgm:pt>
    <dgm:pt modelId="{3F6CA785-0E1D-4CD1-80B1-560415D7C1AD}">
      <dgm:prSet phldrT="[Texto]" custT="1"/>
      <dgm:spPr/>
      <dgm:t>
        <a:bodyPr/>
        <a:lstStyle/>
        <a:p>
          <a:r>
            <a:rPr lang="es-CO" sz="2000" dirty="0"/>
            <a:t>Hogar de Paso</a:t>
          </a:r>
        </a:p>
      </dgm:t>
    </dgm:pt>
    <dgm:pt modelId="{02C82D30-5C68-420C-91CC-AA9DB150DD0A}" type="parTrans" cxnId="{EC94D965-C990-496D-BFF8-845932D2D8D3}">
      <dgm:prSet/>
      <dgm:spPr/>
      <dgm:t>
        <a:bodyPr/>
        <a:lstStyle/>
        <a:p>
          <a:endParaRPr lang="es-CO" sz="1400"/>
        </a:p>
      </dgm:t>
    </dgm:pt>
    <dgm:pt modelId="{B91F0149-6E5F-4AAB-8735-F39D4BBE7A98}" type="sibTrans" cxnId="{EC94D965-C990-496D-BFF8-845932D2D8D3}">
      <dgm:prSet/>
      <dgm:spPr/>
      <dgm:t>
        <a:bodyPr/>
        <a:lstStyle/>
        <a:p>
          <a:endParaRPr lang="es-CO" sz="1400"/>
        </a:p>
      </dgm:t>
    </dgm:pt>
    <dgm:pt modelId="{5DDC329A-83CD-445A-9D63-E87EFF002D80}">
      <dgm:prSet phldrT="[Texto]" custT="1"/>
      <dgm:spPr/>
      <dgm:t>
        <a:bodyPr/>
        <a:lstStyle/>
        <a:p>
          <a:r>
            <a:rPr lang="es-CO" sz="2000" dirty="0"/>
            <a:t>Barrio Torcoroma</a:t>
          </a:r>
        </a:p>
      </dgm:t>
    </dgm:pt>
    <dgm:pt modelId="{F97ACE1A-FB1B-4708-B8BB-CC0A01BEB07E}" type="parTrans" cxnId="{261CD46B-63CD-4FE2-BBD1-40F1CE34D3B8}">
      <dgm:prSet/>
      <dgm:spPr/>
      <dgm:t>
        <a:bodyPr/>
        <a:lstStyle/>
        <a:p>
          <a:endParaRPr lang="es-CO" sz="1400"/>
        </a:p>
      </dgm:t>
    </dgm:pt>
    <dgm:pt modelId="{70BFA955-6065-42EB-BBA6-77C519EABFAB}" type="sibTrans" cxnId="{261CD46B-63CD-4FE2-BBD1-40F1CE34D3B8}">
      <dgm:prSet/>
      <dgm:spPr/>
      <dgm:t>
        <a:bodyPr/>
        <a:lstStyle/>
        <a:p>
          <a:endParaRPr lang="es-CO" sz="1400"/>
        </a:p>
      </dgm:t>
    </dgm:pt>
    <dgm:pt modelId="{1B2BC1E1-7B98-4FE5-B743-65C6B0365575}" type="pres">
      <dgm:prSet presAssocID="{76620E4F-4C02-45A1-9807-49B429322266}" presName="Name0" presStyleCnt="0">
        <dgm:presLayoutVars>
          <dgm:dir/>
          <dgm:resizeHandles val="exact"/>
        </dgm:presLayoutVars>
      </dgm:prSet>
      <dgm:spPr/>
      <dgm:t>
        <a:bodyPr/>
        <a:lstStyle/>
        <a:p>
          <a:endParaRPr lang="es-ES"/>
        </a:p>
      </dgm:t>
    </dgm:pt>
    <dgm:pt modelId="{F2B8EE7F-A5F9-4DF3-BAB1-35759AC2E688}" type="pres">
      <dgm:prSet presAssocID="{6BA61BA9-400B-47D2-889B-3DC9EEAB8855}" presName="composite" presStyleCnt="0"/>
      <dgm:spPr/>
    </dgm:pt>
    <dgm:pt modelId="{DDF9A523-26FA-4CB3-BD36-3A2300A377C2}" type="pres">
      <dgm:prSet presAssocID="{6BA61BA9-400B-47D2-889B-3DC9EEAB8855}" presName="rect1" presStyleLbl="trAlignAcc1" presStyleIdx="0" presStyleCnt="3" custScaleX="87826" custLinFactNeighborX="15965">
        <dgm:presLayoutVars>
          <dgm:bulletEnabled val="1"/>
        </dgm:presLayoutVars>
      </dgm:prSet>
      <dgm:spPr/>
      <dgm:t>
        <a:bodyPr/>
        <a:lstStyle/>
        <a:p>
          <a:endParaRPr lang="es-ES"/>
        </a:p>
      </dgm:t>
    </dgm:pt>
    <dgm:pt modelId="{C3E726AD-846F-4631-861C-6D7303475B9C}" type="pres">
      <dgm:prSet presAssocID="{6BA61BA9-400B-47D2-889B-3DC9EEAB8855}" presName="rect2" presStyleLbl="fgImgPlace1" presStyleIdx="0" presStyleCnt="3" custScaleX="416725" custScaleY="138662" custLinFactX="-30059" custLinFactNeighborX="-100000" custLinFactNeighborY="1667"/>
      <dgm:spPr>
        <a:blipFill>
          <a:blip xmlns:r="http://schemas.openxmlformats.org/officeDocument/2006/relationships" r:embed="rId1"/>
          <a:srcRect/>
          <a:stretch>
            <a:fillRect t="-6000" b="-6000"/>
          </a:stretch>
        </a:blipFill>
      </dgm:spPr>
    </dgm:pt>
    <dgm:pt modelId="{17BE4B90-3961-48E0-A129-CD03E0A604A2}" type="pres">
      <dgm:prSet presAssocID="{9BCC0D97-777B-4FFC-8908-A36123D4F9D6}" presName="sibTrans" presStyleCnt="0"/>
      <dgm:spPr/>
    </dgm:pt>
    <dgm:pt modelId="{3597B35A-4E3F-406A-B225-BFA8BC59D3F7}" type="pres">
      <dgm:prSet presAssocID="{3F6CA785-0E1D-4CD1-80B1-560415D7C1AD}" presName="composite" presStyleCnt="0"/>
      <dgm:spPr/>
    </dgm:pt>
    <dgm:pt modelId="{46CE1B94-3744-40F5-A310-E28C56ED96A0}" type="pres">
      <dgm:prSet presAssocID="{3F6CA785-0E1D-4CD1-80B1-560415D7C1AD}" presName="rect1" presStyleLbl="trAlignAcc1" presStyleIdx="1" presStyleCnt="3" custScaleX="84187" custLinFactNeighborX="21650" custLinFactNeighborY="-3762">
        <dgm:presLayoutVars>
          <dgm:bulletEnabled val="1"/>
        </dgm:presLayoutVars>
      </dgm:prSet>
      <dgm:spPr/>
      <dgm:t>
        <a:bodyPr/>
        <a:lstStyle/>
        <a:p>
          <a:endParaRPr lang="es-ES"/>
        </a:p>
      </dgm:t>
    </dgm:pt>
    <dgm:pt modelId="{E67E76FF-AD5C-4777-8CE3-8D284A9D20E2}" type="pres">
      <dgm:prSet presAssocID="{3F6CA785-0E1D-4CD1-80B1-560415D7C1AD}" presName="rect2" presStyleLbl="fgImgPlace1" presStyleIdx="1" presStyleCnt="3" custScaleX="421669" custScaleY="138341" custLinFactNeighborX="-67852" custLinFactNeighborY="-406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dgm:spPr>
    </dgm:pt>
    <dgm:pt modelId="{7AE1E6B3-7CD3-43BD-B953-B4F83316E0AA}" type="pres">
      <dgm:prSet presAssocID="{B91F0149-6E5F-4AAB-8735-F39D4BBE7A98}" presName="sibTrans" presStyleCnt="0"/>
      <dgm:spPr/>
    </dgm:pt>
    <dgm:pt modelId="{723B100E-2E27-46FF-9E1D-F371B2B37DD8}" type="pres">
      <dgm:prSet presAssocID="{5DDC329A-83CD-445A-9D63-E87EFF002D80}" presName="composite" presStyleCnt="0"/>
      <dgm:spPr/>
    </dgm:pt>
    <dgm:pt modelId="{A0C67B18-D206-4D5D-9211-8B9DBDD836CF}" type="pres">
      <dgm:prSet presAssocID="{5DDC329A-83CD-445A-9D63-E87EFF002D80}" presName="rect1" presStyleLbl="trAlignAcc1" presStyleIdx="2" presStyleCnt="3" custScaleX="89102" custLinFactNeighborX="15847" custLinFactNeighborY="-9108">
        <dgm:presLayoutVars>
          <dgm:bulletEnabled val="1"/>
        </dgm:presLayoutVars>
      </dgm:prSet>
      <dgm:spPr/>
      <dgm:t>
        <a:bodyPr/>
        <a:lstStyle/>
        <a:p>
          <a:endParaRPr lang="es-ES"/>
        </a:p>
      </dgm:t>
    </dgm:pt>
    <dgm:pt modelId="{24744D2E-7E28-42E0-B22D-EF743B63CB7D}" type="pres">
      <dgm:prSet presAssocID="{5DDC329A-83CD-445A-9D63-E87EFF002D80}" presName="rect2" presStyleLbl="fgImgPlace1" presStyleIdx="2" presStyleCnt="3" custScaleX="418258" custScaleY="155576" custLinFactX="-35756" custLinFactNeighborX="-100000" custLinFactNeighborY="-1667"/>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t>
        <a:bodyPr/>
        <a:lstStyle/>
        <a:p>
          <a:endParaRPr lang="es-ES"/>
        </a:p>
      </dgm:t>
    </dgm:pt>
  </dgm:ptLst>
  <dgm:cxnLst>
    <dgm:cxn modelId="{A5BBD7CD-0AA4-42CD-8C40-186B0C085218}" type="presOf" srcId="{6BA61BA9-400B-47D2-889B-3DC9EEAB8855}" destId="{DDF9A523-26FA-4CB3-BD36-3A2300A377C2}" srcOrd="0" destOrd="0" presId="urn:microsoft.com/office/officeart/2008/layout/PictureStrips"/>
    <dgm:cxn modelId="{EC94D965-C990-496D-BFF8-845932D2D8D3}" srcId="{76620E4F-4C02-45A1-9807-49B429322266}" destId="{3F6CA785-0E1D-4CD1-80B1-560415D7C1AD}" srcOrd="1" destOrd="0" parTransId="{02C82D30-5C68-420C-91CC-AA9DB150DD0A}" sibTransId="{B91F0149-6E5F-4AAB-8735-F39D4BBE7A98}"/>
    <dgm:cxn modelId="{261CD46B-63CD-4FE2-BBD1-40F1CE34D3B8}" srcId="{76620E4F-4C02-45A1-9807-49B429322266}" destId="{5DDC329A-83CD-445A-9D63-E87EFF002D80}" srcOrd="2" destOrd="0" parTransId="{F97ACE1A-FB1B-4708-B8BB-CC0A01BEB07E}" sibTransId="{70BFA955-6065-42EB-BBA6-77C519EABFAB}"/>
    <dgm:cxn modelId="{C2A08981-28E0-44D3-8978-3F0EE2F09E83}" type="presOf" srcId="{76620E4F-4C02-45A1-9807-49B429322266}" destId="{1B2BC1E1-7B98-4FE5-B743-65C6B0365575}" srcOrd="0" destOrd="0" presId="urn:microsoft.com/office/officeart/2008/layout/PictureStrips"/>
    <dgm:cxn modelId="{46DC4155-5443-49E8-B4B4-B7FCB7921993}" type="presOf" srcId="{5DDC329A-83CD-445A-9D63-E87EFF002D80}" destId="{A0C67B18-D206-4D5D-9211-8B9DBDD836CF}" srcOrd="0" destOrd="0" presId="urn:microsoft.com/office/officeart/2008/layout/PictureStrips"/>
    <dgm:cxn modelId="{4BB47FC1-9400-4642-9639-E758B017D374}" type="presOf" srcId="{3F6CA785-0E1D-4CD1-80B1-560415D7C1AD}" destId="{46CE1B94-3744-40F5-A310-E28C56ED96A0}" srcOrd="0" destOrd="0" presId="urn:microsoft.com/office/officeart/2008/layout/PictureStrips"/>
    <dgm:cxn modelId="{392D69C5-9733-4986-91B3-4DD4CC7FD6BB}" srcId="{76620E4F-4C02-45A1-9807-49B429322266}" destId="{6BA61BA9-400B-47D2-889B-3DC9EEAB8855}" srcOrd="0" destOrd="0" parTransId="{466AE668-088B-4787-A55F-92968E9D2417}" sibTransId="{9BCC0D97-777B-4FFC-8908-A36123D4F9D6}"/>
    <dgm:cxn modelId="{0E9BBDC5-5D98-4CAB-B5BB-3C00B35DA283}" type="presParOf" srcId="{1B2BC1E1-7B98-4FE5-B743-65C6B0365575}" destId="{F2B8EE7F-A5F9-4DF3-BAB1-35759AC2E688}" srcOrd="0" destOrd="0" presId="urn:microsoft.com/office/officeart/2008/layout/PictureStrips"/>
    <dgm:cxn modelId="{3F150FCA-72F1-418B-8F2E-C3C0A3BEC4AB}" type="presParOf" srcId="{F2B8EE7F-A5F9-4DF3-BAB1-35759AC2E688}" destId="{DDF9A523-26FA-4CB3-BD36-3A2300A377C2}" srcOrd="0" destOrd="0" presId="urn:microsoft.com/office/officeart/2008/layout/PictureStrips"/>
    <dgm:cxn modelId="{90ADA0AC-A026-44C9-A854-62550DFE70A7}" type="presParOf" srcId="{F2B8EE7F-A5F9-4DF3-BAB1-35759AC2E688}" destId="{C3E726AD-846F-4631-861C-6D7303475B9C}" srcOrd="1" destOrd="0" presId="urn:microsoft.com/office/officeart/2008/layout/PictureStrips"/>
    <dgm:cxn modelId="{17C73214-850B-4CC7-A125-A06609FB9A68}" type="presParOf" srcId="{1B2BC1E1-7B98-4FE5-B743-65C6B0365575}" destId="{17BE4B90-3961-48E0-A129-CD03E0A604A2}" srcOrd="1" destOrd="0" presId="urn:microsoft.com/office/officeart/2008/layout/PictureStrips"/>
    <dgm:cxn modelId="{65172642-4868-400D-B39F-2414A541991D}" type="presParOf" srcId="{1B2BC1E1-7B98-4FE5-B743-65C6B0365575}" destId="{3597B35A-4E3F-406A-B225-BFA8BC59D3F7}" srcOrd="2" destOrd="0" presId="urn:microsoft.com/office/officeart/2008/layout/PictureStrips"/>
    <dgm:cxn modelId="{015F12C0-3B23-407F-9A7C-EDD453A29122}" type="presParOf" srcId="{3597B35A-4E3F-406A-B225-BFA8BC59D3F7}" destId="{46CE1B94-3744-40F5-A310-E28C56ED96A0}" srcOrd="0" destOrd="0" presId="urn:microsoft.com/office/officeart/2008/layout/PictureStrips"/>
    <dgm:cxn modelId="{E1C9FC95-9A90-4BA8-8D9A-FBD6844F2C1F}" type="presParOf" srcId="{3597B35A-4E3F-406A-B225-BFA8BC59D3F7}" destId="{E67E76FF-AD5C-4777-8CE3-8D284A9D20E2}" srcOrd="1" destOrd="0" presId="urn:microsoft.com/office/officeart/2008/layout/PictureStrips"/>
    <dgm:cxn modelId="{E69E694F-0B3F-45DF-A79C-5EDBEFEF78AA}" type="presParOf" srcId="{1B2BC1E1-7B98-4FE5-B743-65C6B0365575}" destId="{7AE1E6B3-7CD3-43BD-B953-B4F83316E0AA}" srcOrd="3" destOrd="0" presId="urn:microsoft.com/office/officeart/2008/layout/PictureStrips"/>
    <dgm:cxn modelId="{BD4616E0-2D45-456F-92E6-FB640BBFF3AE}" type="presParOf" srcId="{1B2BC1E1-7B98-4FE5-B743-65C6B0365575}" destId="{723B100E-2E27-46FF-9E1D-F371B2B37DD8}" srcOrd="4" destOrd="0" presId="urn:microsoft.com/office/officeart/2008/layout/PictureStrips"/>
    <dgm:cxn modelId="{7E06CC43-8D64-4A09-B3B7-8898A8005F18}" type="presParOf" srcId="{723B100E-2E27-46FF-9E1D-F371B2B37DD8}" destId="{A0C67B18-D206-4D5D-9211-8B9DBDD836CF}" srcOrd="0" destOrd="0" presId="urn:microsoft.com/office/officeart/2008/layout/PictureStrips"/>
    <dgm:cxn modelId="{16489574-8E85-49FA-9733-1D6BF5337791}" type="presParOf" srcId="{723B100E-2E27-46FF-9E1D-F371B2B37DD8}" destId="{24744D2E-7E28-42E0-B22D-EF743B63CB7D}"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AC84B-DC77-4302-8D56-DB9A7C409067}">
      <dsp:nvSpPr>
        <dsp:cNvPr id="0" name=""/>
        <dsp:cNvSpPr/>
      </dsp:nvSpPr>
      <dsp:spPr>
        <a:xfrm rot="10800000">
          <a:off x="1535459" y="482"/>
          <a:ext cx="4761484" cy="1344551"/>
        </a:xfrm>
        <a:prstGeom prst="homePlate">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92910" tIns="121920" rIns="227584" bIns="121920" numCol="1" spcCol="1270" anchor="ctr" anchorCtr="0">
          <a:noAutofit/>
        </a:bodyPr>
        <a:lstStyle/>
        <a:p>
          <a:pPr lvl="0" algn="ctr" defTabSz="1422400">
            <a:lnSpc>
              <a:spcPct val="90000"/>
            </a:lnSpc>
            <a:spcBef>
              <a:spcPct val="0"/>
            </a:spcBef>
            <a:spcAft>
              <a:spcPct val="35000"/>
            </a:spcAft>
          </a:pPr>
          <a:r>
            <a:rPr lang="es-CO" sz="3200" kern="1200" dirty="0"/>
            <a:t>Casos: 988.1451</a:t>
          </a:r>
        </a:p>
        <a:p>
          <a:pPr lvl="0" algn="ctr" defTabSz="1422400">
            <a:lnSpc>
              <a:spcPct val="90000"/>
            </a:lnSpc>
            <a:spcBef>
              <a:spcPct val="0"/>
            </a:spcBef>
            <a:spcAft>
              <a:spcPct val="35000"/>
            </a:spcAft>
          </a:pPr>
          <a:r>
            <a:rPr lang="es-CO" sz="3200" kern="1200" dirty="0"/>
            <a:t>Muertes: 56.246</a:t>
          </a:r>
        </a:p>
      </dsp:txBody>
      <dsp:txXfrm rot="10800000">
        <a:off x="1871597" y="482"/>
        <a:ext cx="4425346" cy="1344551"/>
      </dsp:txXfrm>
    </dsp:sp>
    <dsp:sp modelId="{9335D643-1C73-42E7-A889-B57608DC6F45}">
      <dsp:nvSpPr>
        <dsp:cNvPr id="0" name=""/>
        <dsp:cNvSpPr/>
      </dsp:nvSpPr>
      <dsp:spPr>
        <a:xfrm>
          <a:off x="863183" y="482"/>
          <a:ext cx="1344551" cy="134455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58CB50-9984-4401-8C3A-01DCBD17382A}">
      <dsp:nvSpPr>
        <dsp:cNvPr id="0" name=""/>
        <dsp:cNvSpPr/>
      </dsp:nvSpPr>
      <dsp:spPr>
        <a:xfrm rot="10800000">
          <a:off x="1535459" y="1746392"/>
          <a:ext cx="4761484" cy="1344551"/>
        </a:xfrm>
        <a:prstGeom prst="homePlate">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92910" tIns="121920" rIns="227584" bIns="121920" numCol="1" spcCol="1270" anchor="ctr" anchorCtr="0">
          <a:noAutofit/>
        </a:bodyPr>
        <a:lstStyle/>
        <a:p>
          <a:pPr lvl="0" algn="ctr" defTabSz="1422400">
            <a:lnSpc>
              <a:spcPct val="90000"/>
            </a:lnSpc>
            <a:spcBef>
              <a:spcPct val="0"/>
            </a:spcBef>
            <a:spcAft>
              <a:spcPct val="35000"/>
            </a:spcAft>
          </a:pPr>
          <a:r>
            <a:rPr lang="es-CO" sz="3200" kern="1200" dirty="0"/>
            <a:t>Casos: 209-465</a:t>
          </a:r>
        </a:p>
        <a:p>
          <a:pPr lvl="0" algn="ctr" defTabSz="1422400">
            <a:lnSpc>
              <a:spcPct val="90000"/>
            </a:lnSpc>
            <a:spcBef>
              <a:spcPct val="0"/>
            </a:spcBef>
            <a:spcAft>
              <a:spcPct val="35000"/>
            </a:spcAft>
          </a:pPr>
          <a:r>
            <a:rPr lang="es-CO" sz="3200" kern="1200" dirty="0"/>
            <a:t>Muertes: 23.190</a:t>
          </a:r>
        </a:p>
      </dsp:txBody>
      <dsp:txXfrm rot="10800000">
        <a:off x="1871597" y="1746392"/>
        <a:ext cx="4425346" cy="1344551"/>
      </dsp:txXfrm>
    </dsp:sp>
    <dsp:sp modelId="{0078191A-DD28-4009-9DCC-F5EB28F55A7F}">
      <dsp:nvSpPr>
        <dsp:cNvPr id="0" name=""/>
        <dsp:cNvSpPr/>
      </dsp:nvSpPr>
      <dsp:spPr>
        <a:xfrm>
          <a:off x="863183" y="1746392"/>
          <a:ext cx="1344551" cy="134455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F4F078-9B86-4ED2-B87B-3C0D478AB827}">
      <dsp:nvSpPr>
        <dsp:cNvPr id="0" name=""/>
        <dsp:cNvSpPr/>
      </dsp:nvSpPr>
      <dsp:spPr>
        <a:xfrm rot="10800000">
          <a:off x="1535459" y="3492302"/>
          <a:ext cx="4761484" cy="1344551"/>
        </a:xfrm>
        <a:prstGeom prst="homePlate">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92910" tIns="121920" rIns="227584" bIns="121920" numCol="1" spcCol="1270" anchor="ctr" anchorCtr="0">
          <a:noAutofit/>
        </a:bodyPr>
        <a:lstStyle/>
        <a:p>
          <a:pPr lvl="0" algn="ctr" defTabSz="1422400">
            <a:lnSpc>
              <a:spcPct val="90000"/>
            </a:lnSpc>
            <a:spcBef>
              <a:spcPct val="0"/>
            </a:spcBef>
            <a:spcAft>
              <a:spcPct val="35000"/>
            </a:spcAft>
          </a:pPr>
          <a:r>
            <a:rPr lang="es-CO" sz="3200" kern="1200" dirty="0"/>
            <a:t>Casos: 199.414</a:t>
          </a:r>
        </a:p>
        <a:p>
          <a:pPr lvl="0" algn="ctr" defTabSz="1422400">
            <a:lnSpc>
              <a:spcPct val="90000"/>
            </a:lnSpc>
            <a:spcBef>
              <a:spcPct val="0"/>
            </a:spcBef>
            <a:spcAft>
              <a:spcPct val="35000"/>
            </a:spcAft>
          </a:pPr>
          <a:r>
            <a:rPr lang="es-CO" sz="3200" kern="1200" dirty="0"/>
            <a:t>Muertes: 26.977</a:t>
          </a:r>
        </a:p>
      </dsp:txBody>
      <dsp:txXfrm rot="10800000">
        <a:off x="1871597" y="3492302"/>
        <a:ext cx="4425346" cy="1344551"/>
      </dsp:txXfrm>
    </dsp:sp>
    <dsp:sp modelId="{CEF985E6-ADB5-4B4B-A1E2-2385783437C2}">
      <dsp:nvSpPr>
        <dsp:cNvPr id="0" name=""/>
        <dsp:cNvSpPr/>
      </dsp:nvSpPr>
      <dsp:spPr>
        <a:xfrm>
          <a:off x="863183" y="3492302"/>
          <a:ext cx="1344551" cy="134455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6000" r="-3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446C0-8EEF-4329-8278-10459C799BFC}">
      <dsp:nvSpPr>
        <dsp:cNvPr id="0" name=""/>
        <dsp:cNvSpPr/>
      </dsp:nvSpPr>
      <dsp:spPr>
        <a:xfrm>
          <a:off x="0" y="0"/>
          <a:ext cx="2851582" cy="445979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b="1" kern="1200" dirty="0"/>
            <a:t>TERMINAL AÉREO</a:t>
          </a:r>
        </a:p>
      </dsp:txBody>
      <dsp:txXfrm>
        <a:off x="0" y="0"/>
        <a:ext cx="2851582" cy="1337939"/>
      </dsp:txXfrm>
    </dsp:sp>
    <dsp:sp modelId="{0B0902D7-EA7A-4555-987D-ACCAAA8C5B0D}">
      <dsp:nvSpPr>
        <dsp:cNvPr id="0" name=""/>
        <dsp:cNvSpPr/>
      </dsp:nvSpPr>
      <dsp:spPr>
        <a:xfrm>
          <a:off x="285158" y="1339227"/>
          <a:ext cx="2281265" cy="101808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s-ES" sz="1400" kern="1200" dirty="0"/>
            <a:t>Cantidad de formularios de control:</a:t>
          </a:r>
        </a:p>
        <a:p>
          <a:pPr lvl="0" algn="ctr" defTabSz="622300">
            <a:lnSpc>
              <a:spcPct val="90000"/>
            </a:lnSpc>
            <a:spcBef>
              <a:spcPct val="0"/>
            </a:spcBef>
            <a:spcAft>
              <a:spcPct val="35000"/>
            </a:spcAft>
          </a:pPr>
          <a:r>
            <a:rPr lang="es-ES" sz="1600" b="1" kern="1200" dirty="0"/>
            <a:t>1.017</a:t>
          </a:r>
        </a:p>
      </dsp:txBody>
      <dsp:txXfrm>
        <a:off x="314977" y="1369046"/>
        <a:ext cx="2221627" cy="958442"/>
      </dsp:txXfrm>
    </dsp:sp>
    <dsp:sp modelId="{4B6A0A6C-C96D-4369-AF39-B785296A5932}">
      <dsp:nvSpPr>
        <dsp:cNvPr id="0" name=""/>
        <dsp:cNvSpPr/>
      </dsp:nvSpPr>
      <dsp:spPr>
        <a:xfrm>
          <a:off x="285158" y="2482522"/>
          <a:ext cx="2281265" cy="813891"/>
        </a:xfrm>
        <a:prstGeom prst="roundRect">
          <a:avLst>
            <a:gd name="adj" fmla="val 10000"/>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s-ES" sz="1600" kern="1200" dirty="0"/>
            <a:t>Numero de casos con diagnostico positivo que ingresaron:</a:t>
          </a:r>
          <a:r>
            <a:rPr lang="es-ES" sz="1800" b="1" kern="1200" dirty="0"/>
            <a:t> 5</a:t>
          </a:r>
          <a:endParaRPr lang="es-ES" sz="1600" b="1" kern="1200" dirty="0"/>
        </a:p>
      </dsp:txBody>
      <dsp:txXfrm>
        <a:off x="308996" y="2506360"/>
        <a:ext cx="2233589" cy="766215"/>
      </dsp:txXfrm>
    </dsp:sp>
    <dsp:sp modelId="{A05213B6-2564-46FE-8C9E-504C426A40A7}">
      <dsp:nvSpPr>
        <dsp:cNvPr id="0" name=""/>
        <dsp:cNvSpPr/>
      </dsp:nvSpPr>
      <dsp:spPr>
        <a:xfrm>
          <a:off x="285158" y="3421627"/>
          <a:ext cx="2281265" cy="813891"/>
        </a:xfrm>
        <a:prstGeom prst="roundRect">
          <a:avLst>
            <a:gd name="adj" fmla="val 1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s-ES" sz="1600" kern="1200" dirty="0"/>
            <a:t>Auxiliares de enfermería: 6</a:t>
          </a:r>
          <a:endParaRPr lang="es-ES" sz="1600" b="1" kern="1200" dirty="0"/>
        </a:p>
      </dsp:txBody>
      <dsp:txXfrm>
        <a:off x="308996" y="3445465"/>
        <a:ext cx="2233589" cy="7662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57A5B-3EA7-4D8C-82A1-622CAD92B6A7}">
      <dsp:nvSpPr>
        <dsp:cNvPr id="0" name=""/>
        <dsp:cNvSpPr/>
      </dsp:nvSpPr>
      <dsp:spPr>
        <a:xfrm rot="16200000">
          <a:off x="-567218" y="567997"/>
          <a:ext cx="3163096" cy="2027100"/>
        </a:xfrm>
        <a:prstGeom prst="flowChartManualOperati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0" rIns="114300" bIns="0" numCol="1" spcCol="1270" anchor="t" anchorCtr="0">
          <a:noAutofit/>
        </a:bodyPr>
        <a:lstStyle/>
        <a:p>
          <a:pPr lvl="0" algn="l" defTabSz="800100">
            <a:lnSpc>
              <a:spcPct val="90000"/>
            </a:lnSpc>
            <a:spcBef>
              <a:spcPct val="0"/>
            </a:spcBef>
            <a:spcAft>
              <a:spcPct val="35000"/>
            </a:spcAft>
          </a:pPr>
          <a:r>
            <a:rPr lang="es-CO" sz="1800" kern="1200">
              <a:latin typeface="Arial" panose="020B0604020202020204" pitchFamily="34" charset="0"/>
              <a:cs typeface="Arial" panose="020B0604020202020204" pitchFamily="34" charset="0"/>
            </a:rPr>
            <a:t>¿En que sector se detecto?</a:t>
          </a:r>
          <a:endParaRPr lang="es-ES" sz="1800" kern="1200" dirty="0"/>
        </a:p>
        <a:p>
          <a:pPr marL="114300" lvl="1" indent="-114300" algn="l" defTabSz="622300">
            <a:lnSpc>
              <a:spcPct val="90000"/>
            </a:lnSpc>
            <a:spcBef>
              <a:spcPct val="0"/>
            </a:spcBef>
            <a:spcAft>
              <a:spcPct val="15000"/>
            </a:spcAft>
            <a:buChar char="••"/>
          </a:pPr>
          <a:r>
            <a:rPr lang="es-CO" sz="1400" kern="1200" dirty="0">
              <a:solidFill>
                <a:schemeClr val="tx1"/>
              </a:solidFill>
            </a:rPr>
            <a:t>En un Asentamiento indígena,  en la zona del barrio El Escobar</a:t>
          </a:r>
          <a:r>
            <a:rPr lang="es-CO" sz="1400" kern="1200" dirty="0"/>
            <a:t>.</a:t>
          </a:r>
          <a:endParaRPr lang="es-CO" sz="1400" kern="1200" dirty="0">
            <a:latin typeface="Arial" panose="020B0604020202020204" pitchFamily="34" charset="0"/>
            <a:cs typeface="Arial" panose="020B0604020202020204" pitchFamily="34" charset="0"/>
          </a:endParaRPr>
        </a:p>
      </dsp:txBody>
      <dsp:txXfrm rot="5400000">
        <a:off x="780" y="632618"/>
        <a:ext cx="2027100" cy="1897858"/>
      </dsp:txXfrm>
    </dsp:sp>
    <dsp:sp modelId="{529E9282-44DC-4D27-9679-8A32169161E7}">
      <dsp:nvSpPr>
        <dsp:cNvPr id="0" name=""/>
        <dsp:cNvSpPr/>
      </dsp:nvSpPr>
      <dsp:spPr>
        <a:xfrm rot="16200000">
          <a:off x="1611914" y="567997"/>
          <a:ext cx="3163096" cy="2027100"/>
        </a:xfrm>
        <a:prstGeom prst="flowChartManualOperation">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0" rIns="114300" bIns="0" numCol="1" spcCol="1270" anchor="t" anchorCtr="0">
          <a:noAutofit/>
        </a:bodyPr>
        <a:lstStyle/>
        <a:p>
          <a:pPr lvl="0" algn="l" defTabSz="800100">
            <a:lnSpc>
              <a:spcPct val="90000"/>
            </a:lnSpc>
            <a:spcBef>
              <a:spcPct val="0"/>
            </a:spcBef>
            <a:spcAft>
              <a:spcPct val="35000"/>
            </a:spcAft>
          </a:pPr>
          <a:r>
            <a:rPr lang="es-CO" sz="1800" kern="1200" dirty="0">
              <a:latin typeface="Arial" panose="020B0604020202020204" pitchFamily="34" charset="0"/>
              <a:cs typeface="Arial" panose="020B0604020202020204" pitchFamily="34" charset="0"/>
            </a:rPr>
            <a:t>¿Qué día se detecto?</a:t>
          </a:r>
        </a:p>
        <a:p>
          <a:pPr marL="114300" lvl="1" indent="-114300" algn="l" defTabSz="622300">
            <a:lnSpc>
              <a:spcPct val="90000"/>
            </a:lnSpc>
            <a:spcBef>
              <a:spcPct val="0"/>
            </a:spcBef>
            <a:spcAft>
              <a:spcPct val="15000"/>
            </a:spcAft>
            <a:buChar char="••"/>
          </a:pPr>
          <a:r>
            <a:rPr lang="es-CO" sz="1400" kern="1200" dirty="0">
              <a:solidFill>
                <a:schemeClr val="tx1"/>
              </a:solidFill>
              <a:latin typeface="Arial" panose="020B0604020202020204" pitchFamily="34" charset="0"/>
              <a:cs typeface="Arial" panose="020B0604020202020204" pitchFamily="34" charset="0"/>
            </a:rPr>
            <a:t>El 25 de marzo de 2020  a través del Instituto Departamental de Salud.</a:t>
          </a:r>
        </a:p>
      </dsp:txBody>
      <dsp:txXfrm rot="5400000">
        <a:off x="2179912" y="632618"/>
        <a:ext cx="2027100" cy="1897858"/>
      </dsp:txXfrm>
    </dsp:sp>
    <dsp:sp modelId="{9AF2C2F0-6B82-41D1-B87A-49AB24097424}">
      <dsp:nvSpPr>
        <dsp:cNvPr id="0" name=""/>
        <dsp:cNvSpPr/>
      </dsp:nvSpPr>
      <dsp:spPr>
        <a:xfrm rot="16200000">
          <a:off x="3791047" y="567997"/>
          <a:ext cx="3163096" cy="2027100"/>
        </a:xfrm>
        <a:prstGeom prst="flowChartManualOperation">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0" rIns="114300" bIns="0" numCol="1" spcCol="1270" anchor="t" anchorCtr="0">
          <a:noAutofit/>
        </a:bodyPr>
        <a:lstStyle/>
        <a:p>
          <a:pPr lvl="0" algn="l" defTabSz="800100">
            <a:lnSpc>
              <a:spcPct val="90000"/>
            </a:lnSpc>
            <a:spcBef>
              <a:spcPct val="0"/>
            </a:spcBef>
            <a:spcAft>
              <a:spcPct val="35000"/>
            </a:spcAft>
          </a:pPr>
          <a:r>
            <a:rPr lang="es-CO" sz="1800" kern="1200" dirty="0">
              <a:latin typeface="Arial" panose="020B0604020202020204" pitchFamily="34" charset="0"/>
              <a:cs typeface="Arial" panose="020B0604020202020204" pitchFamily="34" charset="0"/>
            </a:rPr>
            <a:t>¿Antecedentes sanitarios antes de la situación?</a:t>
          </a:r>
        </a:p>
        <a:p>
          <a:pPr marL="114300" lvl="1" indent="-114300" algn="l" defTabSz="622300">
            <a:lnSpc>
              <a:spcPct val="90000"/>
            </a:lnSpc>
            <a:spcBef>
              <a:spcPct val="0"/>
            </a:spcBef>
            <a:spcAft>
              <a:spcPct val="15000"/>
            </a:spcAft>
            <a:buChar char="••"/>
          </a:pPr>
          <a:r>
            <a:rPr lang="es-CO" sz="1400" kern="1200" dirty="0">
              <a:solidFill>
                <a:schemeClr val="tx1"/>
              </a:solidFill>
            </a:rPr>
            <a:t>El 11 de marzo de 2020 se informo sobre la programación de una jornada de salud.</a:t>
          </a:r>
          <a:endParaRPr lang="es-ES" sz="1400" kern="1200" dirty="0">
            <a:solidFill>
              <a:schemeClr val="tx1"/>
            </a:solidFill>
          </a:endParaRPr>
        </a:p>
      </dsp:txBody>
      <dsp:txXfrm rot="5400000">
        <a:off x="4359045" y="632618"/>
        <a:ext cx="2027100" cy="189785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F611A-2BEE-4DA3-BAF0-2F1718D4B0B8}">
      <dsp:nvSpPr>
        <dsp:cNvPr id="0" name=""/>
        <dsp:cNvSpPr/>
      </dsp:nvSpPr>
      <dsp:spPr>
        <a:xfrm>
          <a:off x="1" y="107162"/>
          <a:ext cx="3022803" cy="223905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b="1" kern="1200" dirty="0"/>
            <a:t>Alarma sobre sospecha de COVID-19</a:t>
          </a:r>
        </a:p>
        <a:p>
          <a:pPr lvl="0" algn="ctr" defTabSz="889000">
            <a:lnSpc>
              <a:spcPct val="90000"/>
            </a:lnSpc>
            <a:spcBef>
              <a:spcPct val="0"/>
            </a:spcBef>
            <a:spcAft>
              <a:spcPct val="35000"/>
            </a:spcAft>
          </a:pPr>
          <a:r>
            <a:rPr lang="es-CO" sz="1600" kern="1200" dirty="0">
              <a:solidFill>
                <a:schemeClr val="tx1"/>
              </a:solidFill>
            </a:rPr>
            <a:t>El viernes 20 de marzo del 2020 se recibió comunicado sobre el fallecimiento de un indígena del pueblo Binacional YUKPA.</a:t>
          </a:r>
          <a:endParaRPr lang="es-ES" sz="2000" kern="1200" dirty="0"/>
        </a:p>
      </dsp:txBody>
      <dsp:txXfrm>
        <a:off x="1" y="107162"/>
        <a:ext cx="3022803" cy="2239058"/>
      </dsp:txXfrm>
    </dsp:sp>
    <dsp:sp modelId="{CECB3BEC-B758-4DA9-84C3-CAD64B265568}">
      <dsp:nvSpPr>
        <dsp:cNvPr id="0" name=""/>
        <dsp:cNvSpPr/>
      </dsp:nvSpPr>
      <dsp:spPr>
        <a:xfrm>
          <a:off x="3395981" y="312383"/>
          <a:ext cx="7893017" cy="1828616"/>
        </a:xfrm>
        <a:prstGeom prst="rec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ES" sz="1300" b="1" kern="1200" dirty="0"/>
            <a:t>¿QUE SE HA VENIDO HACIENDO?</a:t>
          </a:r>
        </a:p>
        <a:p>
          <a:pPr marL="114300" lvl="1" indent="-114300" algn="l" defTabSz="577850">
            <a:lnSpc>
              <a:spcPct val="90000"/>
            </a:lnSpc>
            <a:spcBef>
              <a:spcPct val="0"/>
            </a:spcBef>
            <a:spcAft>
              <a:spcPct val="15000"/>
            </a:spcAft>
            <a:buChar char="••"/>
          </a:pPr>
          <a:r>
            <a:rPr lang="es-CO" sz="1300" kern="1200" dirty="0">
              <a:solidFill>
                <a:schemeClr val="tx1"/>
              </a:solidFill>
              <a:latin typeface="Arial" panose="020B0604020202020204" pitchFamily="34" charset="0"/>
              <a:cs typeface="Arial" panose="020B0604020202020204" pitchFamily="34" charset="0"/>
            </a:rPr>
            <a:t>El mismo 25 de marzo la Secretaria de Salud realizo una búsqueda activa comunitaria de casos probables COVID-19. </a:t>
          </a:r>
          <a:endParaRPr lang="es-ES" sz="1300" kern="1200" dirty="0">
            <a:solidFill>
              <a:schemeClr val="tx1"/>
            </a:solidFill>
          </a:endParaRPr>
        </a:p>
        <a:p>
          <a:pPr marL="114300" lvl="1" indent="-114300" algn="l" defTabSz="577850">
            <a:lnSpc>
              <a:spcPct val="90000"/>
            </a:lnSpc>
            <a:spcBef>
              <a:spcPct val="0"/>
            </a:spcBef>
            <a:spcAft>
              <a:spcPct val="15000"/>
            </a:spcAft>
            <a:buChar char="••"/>
          </a:pPr>
          <a:r>
            <a:rPr lang="es-CO" sz="1300" kern="1200" dirty="0">
              <a:solidFill>
                <a:schemeClr val="tx1"/>
              </a:solidFill>
              <a:latin typeface="Arial" panose="020B0604020202020204" pitchFamily="34" charset="0"/>
              <a:cs typeface="Arial" panose="020B0604020202020204" pitchFamily="34" charset="0"/>
            </a:rPr>
            <a:t>Se realizó desinfección de las áreas aledañas e internas para prevención del COVID – 19.</a:t>
          </a:r>
          <a:endParaRPr lang="es-ES" sz="1300" kern="1200" dirty="0">
            <a:solidFill>
              <a:schemeClr val="tx1"/>
            </a:solidFill>
          </a:endParaRPr>
        </a:p>
        <a:p>
          <a:pPr marL="114300" lvl="1" indent="-114300" algn="l" defTabSz="577850">
            <a:lnSpc>
              <a:spcPct val="90000"/>
            </a:lnSpc>
            <a:spcBef>
              <a:spcPct val="0"/>
            </a:spcBef>
            <a:spcAft>
              <a:spcPct val="15000"/>
            </a:spcAft>
            <a:buChar char="••"/>
          </a:pPr>
          <a:r>
            <a:rPr lang="es-CO" sz="1300" kern="1200" dirty="0">
              <a:solidFill>
                <a:schemeClr val="tx1"/>
              </a:solidFill>
              <a:latin typeface="Arial" panose="020B0604020202020204" pitchFamily="34" charset="0"/>
              <a:cs typeface="Arial" panose="020B0604020202020204" pitchFamily="34" charset="0"/>
            </a:rPr>
            <a:t>Se ordenó a través de la Policía Nacional, acordonar los asentamientos (2) dando indicaciones a la Fuerza Pública sobre la limitación de la entrada y salida de la comunidad, exceptuando casos de urgencias en salud o casos fortuitos</a:t>
          </a:r>
          <a:endParaRPr lang="es-ES" sz="1300" kern="1200" dirty="0">
            <a:solidFill>
              <a:schemeClr val="tx1"/>
            </a:solidFill>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Char char="••"/>
          </a:pPr>
          <a:r>
            <a:rPr lang="es-ES" sz="1300" kern="1200" dirty="0">
              <a:solidFill>
                <a:schemeClr val="tx1"/>
              </a:solidFill>
              <a:latin typeface="Arial" panose="020B0604020202020204" pitchFamily="34" charset="0"/>
              <a:cs typeface="Arial" panose="020B0604020202020204" pitchFamily="34" charset="0"/>
            </a:rPr>
            <a:t>Se han realizado en total 21 muestras para COVID-19 entre niños, mujeres gestantes y adultos. </a:t>
          </a:r>
        </a:p>
        <a:p>
          <a:pPr marL="114300" lvl="1" indent="-114300" algn="l" defTabSz="577850">
            <a:lnSpc>
              <a:spcPct val="90000"/>
            </a:lnSpc>
            <a:spcBef>
              <a:spcPct val="0"/>
            </a:spcBef>
            <a:spcAft>
              <a:spcPct val="15000"/>
            </a:spcAft>
            <a:buChar char="••"/>
          </a:pPr>
          <a:endParaRPr lang="es-ES" sz="1300" kern="1200" dirty="0"/>
        </a:p>
      </dsp:txBody>
      <dsp:txXfrm>
        <a:off x="3395981" y="312383"/>
        <a:ext cx="7893017" cy="18286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B477B-6D35-4598-AA0D-237278475316}">
      <dsp:nvSpPr>
        <dsp:cNvPr id="0" name=""/>
        <dsp:cNvSpPr/>
      </dsp:nvSpPr>
      <dsp:spPr>
        <a:xfrm>
          <a:off x="5389" y="886583"/>
          <a:ext cx="3137113" cy="1254845"/>
        </a:xfrm>
        <a:prstGeom prst="chevron">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56007" tIns="18669" rIns="18669" bIns="18669" numCol="1" spcCol="1270" anchor="ctr" anchorCtr="0">
          <a:noAutofit/>
        </a:bodyPr>
        <a:lstStyle/>
        <a:p>
          <a:pPr lvl="0" algn="l" defTabSz="600075">
            <a:lnSpc>
              <a:spcPct val="90000"/>
            </a:lnSpc>
            <a:spcBef>
              <a:spcPct val="0"/>
            </a:spcBef>
            <a:spcAft>
              <a:spcPct val="35000"/>
            </a:spcAft>
          </a:pPr>
          <a:r>
            <a:rPr lang="es-CO" sz="1350" kern="1200" dirty="0"/>
            <a:t>Se identificó un niño de 8 meses con temperatura de 39,6°C</a:t>
          </a:r>
        </a:p>
      </dsp:txBody>
      <dsp:txXfrm>
        <a:off x="632812" y="886583"/>
        <a:ext cx="1882268" cy="1254845"/>
      </dsp:txXfrm>
    </dsp:sp>
    <dsp:sp modelId="{50C5A34B-008B-487A-A639-3E27ED0AC9D0}">
      <dsp:nvSpPr>
        <dsp:cNvPr id="0" name=""/>
        <dsp:cNvSpPr/>
      </dsp:nvSpPr>
      <dsp:spPr>
        <a:xfrm>
          <a:off x="2828791" y="886583"/>
          <a:ext cx="3137113" cy="1254845"/>
        </a:xfrm>
        <a:prstGeom prst="chevron">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56007" tIns="18669" rIns="18669" bIns="18669" numCol="1" spcCol="1270" anchor="ctr" anchorCtr="0">
          <a:noAutofit/>
        </a:bodyPr>
        <a:lstStyle/>
        <a:p>
          <a:pPr lvl="0" algn="just" defTabSz="600075">
            <a:lnSpc>
              <a:spcPct val="90000"/>
            </a:lnSpc>
            <a:spcBef>
              <a:spcPct val="0"/>
            </a:spcBef>
            <a:spcAft>
              <a:spcPct val="35000"/>
            </a:spcAft>
          </a:pPr>
          <a:r>
            <a:rPr lang="es-CO" sz="1350" kern="1200" dirty="0"/>
            <a:t>La Secretaría de Salud Municipal toma la decisión de realizar una atención médica en ambulancia de la Empresa Social del Estado (ESE) IMSALUD</a:t>
          </a:r>
        </a:p>
      </dsp:txBody>
      <dsp:txXfrm>
        <a:off x="3456214" y="886583"/>
        <a:ext cx="1882268" cy="1254845"/>
      </dsp:txXfrm>
    </dsp:sp>
    <dsp:sp modelId="{0B47439B-76E0-4D56-A00E-DAEA63E338E0}">
      <dsp:nvSpPr>
        <dsp:cNvPr id="0" name=""/>
        <dsp:cNvSpPr/>
      </dsp:nvSpPr>
      <dsp:spPr>
        <a:xfrm>
          <a:off x="5652193" y="886583"/>
          <a:ext cx="3137113" cy="1254845"/>
        </a:xfrm>
        <a:prstGeom prst="chevron">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56007" tIns="18669" rIns="18669" bIns="18669" numCol="1" spcCol="1270" anchor="ctr" anchorCtr="0">
          <a:noAutofit/>
        </a:bodyPr>
        <a:lstStyle/>
        <a:p>
          <a:pPr lvl="0" algn="l" defTabSz="600075">
            <a:lnSpc>
              <a:spcPct val="90000"/>
            </a:lnSpc>
            <a:spcBef>
              <a:spcPct val="0"/>
            </a:spcBef>
            <a:spcAft>
              <a:spcPct val="35000"/>
            </a:spcAft>
          </a:pPr>
          <a:r>
            <a:rPr lang="es-CO" sz="1350" kern="1200" dirty="0"/>
            <a:t>Se traslada al niño a la Unidad Básica De Atención (UBA) La Libertad.</a:t>
          </a:r>
        </a:p>
      </dsp:txBody>
      <dsp:txXfrm>
        <a:off x="6279616" y="886583"/>
        <a:ext cx="1882268" cy="1254845"/>
      </dsp:txXfrm>
    </dsp:sp>
    <dsp:sp modelId="{697038E4-DD6E-48E1-8728-7DB0489688AC}">
      <dsp:nvSpPr>
        <dsp:cNvPr id="0" name=""/>
        <dsp:cNvSpPr/>
      </dsp:nvSpPr>
      <dsp:spPr>
        <a:xfrm>
          <a:off x="8475596" y="886583"/>
          <a:ext cx="3137113" cy="1254845"/>
        </a:xfrm>
        <a:prstGeom prst="chevron">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56007" tIns="18669" rIns="18669" bIns="18669" numCol="1" spcCol="1270" anchor="ctr" anchorCtr="0">
          <a:noAutofit/>
        </a:bodyPr>
        <a:lstStyle/>
        <a:p>
          <a:pPr lvl="0" algn="l" defTabSz="600075">
            <a:lnSpc>
              <a:spcPct val="90000"/>
            </a:lnSpc>
            <a:spcBef>
              <a:spcPct val="0"/>
            </a:spcBef>
            <a:spcAft>
              <a:spcPct val="35000"/>
            </a:spcAft>
          </a:pPr>
          <a:r>
            <a:rPr lang="es-CO" sz="1350" kern="1200" dirty="0"/>
            <a:t>Se realizan preguntas por la sindonología y resultado de la toma de temperatura de la noche anterior</a:t>
          </a:r>
        </a:p>
      </dsp:txBody>
      <dsp:txXfrm>
        <a:off x="9103019" y="886583"/>
        <a:ext cx="1882268" cy="12548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AC84B-DC77-4302-8D56-DB9A7C409067}">
      <dsp:nvSpPr>
        <dsp:cNvPr id="0" name=""/>
        <dsp:cNvSpPr/>
      </dsp:nvSpPr>
      <dsp:spPr>
        <a:xfrm rot="10800000">
          <a:off x="1535459" y="482"/>
          <a:ext cx="4761484" cy="1344551"/>
        </a:xfrm>
        <a:prstGeom prst="homePlate">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592910" tIns="121920" rIns="227584" bIns="121920" numCol="1" spcCol="1270" anchor="ctr" anchorCtr="0">
          <a:noAutofit/>
        </a:bodyPr>
        <a:lstStyle/>
        <a:p>
          <a:pPr lvl="0" algn="ctr" defTabSz="1422400">
            <a:lnSpc>
              <a:spcPct val="90000"/>
            </a:lnSpc>
            <a:spcBef>
              <a:spcPct val="0"/>
            </a:spcBef>
            <a:spcAft>
              <a:spcPct val="35000"/>
            </a:spcAft>
          </a:pPr>
          <a:r>
            <a:rPr lang="es-CO" sz="3200" kern="1200" dirty="0"/>
            <a:t>Casos: 156.337</a:t>
          </a:r>
        </a:p>
        <a:p>
          <a:pPr lvl="0" algn="ctr" defTabSz="1422400">
            <a:lnSpc>
              <a:spcPct val="90000"/>
            </a:lnSpc>
            <a:spcBef>
              <a:spcPct val="0"/>
            </a:spcBef>
            <a:spcAft>
              <a:spcPct val="35000"/>
            </a:spcAft>
          </a:pPr>
          <a:r>
            <a:rPr lang="es-CO" sz="3200" kern="1200" dirty="0"/>
            <a:t>Muertes: 5.913</a:t>
          </a:r>
        </a:p>
      </dsp:txBody>
      <dsp:txXfrm rot="10800000">
        <a:off x="1871597" y="482"/>
        <a:ext cx="4425346" cy="1344551"/>
      </dsp:txXfrm>
    </dsp:sp>
    <dsp:sp modelId="{9335D643-1C73-42E7-A889-B57608DC6F45}">
      <dsp:nvSpPr>
        <dsp:cNvPr id="0" name=""/>
        <dsp:cNvSpPr/>
      </dsp:nvSpPr>
      <dsp:spPr>
        <a:xfrm>
          <a:off x="863183" y="482"/>
          <a:ext cx="1344551" cy="1344551"/>
        </a:xfrm>
        <a:prstGeom prst="ellipse">
          <a:avLst/>
        </a:prstGeom>
        <a:blipFill>
          <a:blip xmlns:r="http://schemas.openxmlformats.org/officeDocument/2006/relationships" r:embed="rId1"/>
          <a:srcRect/>
          <a:stretch>
            <a:fillRect l="-36000" r="-3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58CB50-9984-4401-8C3A-01DCBD17382A}">
      <dsp:nvSpPr>
        <dsp:cNvPr id="0" name=""/>
        <dsp:cNvSpPr/>
      </dsp:nvSpPr>
      <dsp:spPr>
        <a:xfrm rot="10800000">
          <a:off x="1535459" y="1746392"/>
          <a:ext cx="4761484" cy="1344551"/>
        </a:xfrm>
        <a:prstGeom prst="homePlate">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592910" tIns="121920" rIns="227584" bIns="121920" numCol="1" spcCol="1270" anchor="ctr" anchorCtr="0">
          <a:noAutofit/>
        </a:bodyPr>
        <a:lstStyle/>
        <a:p>
          <a:pPr lvl="0" algn="ctr" defTabSz="1422400">
            <a:lnSpc>
              <a:spcPct val="90000"/>
            </a:lnSpc>
            <a:spcBef>
              <a:spcPct val="0"/>
            </a:spcBef>
            <a:spcAft>
              <a:spcPct val="35000"/>
            </a:spcAft>
          </a:pPr>
          <a:r>
            <a:rPr lang="es-CO" sz="3200" kern="1200" dirty="0"/>
            <a:t>Casos: 83.938</a:t>
          </a:r>
        </a:p>
        <a:p>
          <a:pPr lvl="0" algn="ctr" defTabSz="1422400">
            <a:lnSpc>
              <a:spcPct val="90000"/>
            </a:lnSpc>
            <a:spcBef>
              <a:spcPct val="0"/>
            </a:spcBef>
            <a:spcAft>
              <a:spcPct val="35000"/>
            </a:spcAft>
          </a:pPr>
          <a:r>
            <a:rPr lang="es-CO" sz="3200" kern="1200" dirty="0"/>
            <a:t>Muertes: 4.637</a:t>
          </a:r>
        </a:p>
      </dsp:txBody>
      <dsp:txXfrm rot="10800000">
        <a:off x="1871597" y="1746392"/>
        <a:ext cx="4425346" cy="1344551"/>
      </dsp:txXfrm>
    </dsp:sp>
    <dsp:sp modelId="{0078191A-DD28-4009-9DCC-F5EB28F55A7F}">
      <dsp:nvSpPr>
        <dsp:cNvPr id="0" name=""/>
        <dsp:cNvSpPr/>
      </dsp:nvSpPr>
      <dsp:spPr>
        <a:xfrm>
          <a:off x="863183" y="1746392"/>
          <a:ext cx="1344551" cy="134455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F4F078-9B86-4ED2-B87B-3C0D478AB827}">
      <dsp:nvSpPr>
        <dsp:cNvPr id="0" name=""/>
        <dsp:cNvSpPr/>
      </dsp:nvSpPr>
      <dsp:spPr>
        <a:xfrm rot="10800000">
          <a:off x="1535459" y="3492302"/>
          <a:ext cx="4761484" cy="1344551"/>
        </a:xfrm>
        <a:prstGeom prst="homePlate">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592910" tIns="114300" rIns="213360" bIns="114300" numCol="1" spcCol="1270" anchor="ctr" anchorCtr="0">
          <a:noAutofit/>
        </a:bodyPr>
        <a:lstStyle/>
        <a:p>
          <a:pPr lvl="0" algn="ctr" defTabSz="1333500">
            <a:lnSpc>
              <a:spcPct val="100000"/>
            </a:lnSpc>
            <a:spcBef>
              <a:spcPct val="0"/>
            </a:spcBef>
            <a:spcAft>
              <a:spcPts val="0"/>
            </a:spcAft>
          </a:pPr>
          <a:r>
            <a:rPr lang="es-CO" sz="3000" kern="1200" dirty="0"/>
            <a:t>Casos: 5.949</a:t>
          </a:r>
        </a:p>
        <a:p>
          <a:pPr lvl="0" algn="ctr" defTabSz="1333500">
            <a:lnSpc>
              <a:spcPct val="100000"/>
            </a:lnSpc>
            <a:spcBef>
              <a:spcPct val="0"/>
            </a:spcBef>
            <a:spcAft>
              <a:spcPts val="0"/>
            </a:spcAft>
          </a:pPr>
          <a:r>
            <a:rPr lang="es-CO" sz="3000" kern="1200" dirty="0"/>
            <a:t>Muertes: 269</a:t>
          </a:r>
        </a:p>
        <a:p>
          <a:pPr lvl="0" algn="ctr" defTabSz="1333500">
            <a:lnSpc>
              <a:spcPct val="100000"/>
            </a:lnSpc>
            <a:spcBef>
              <a:spcPct val="0"/>
            </a:spcBef>
            <a:spcAft>
              <a:spcPts val="0"/>
            </a:spcAft>
          </a:pPr>
          <a:r>
            <a:rPr lang="es-CO" sz="3000" kern="1200" dirty="0"/>
            <a:t>Recuperados: 1.268</a:t>
          </a:r>
        </a:p>
      </dsp:txBody>
      <dsp:txXfrm rot="10800000">
        <a:off x="1871597" y="3492302"/>
        <a:ext cx="4425346" cy="1344551"/>
      </dsp:txXfrm>
    </dsp:sp>
    <dsp:sp modelId="{CEF985E6-ADB5-4B4B-A1E2-2385783437C2}">
      <dsp:nvSpPr>
        <dsp:cNvPr id="0" name=""/>
        <dsp:cNvSpPr/>
      </dsp:nvSpPr>
      <dsp:spPr>
        <a:xfrm>
          <a:off x="863183" y="3492302"/>
          <a:ext cx="1344551" cy="1344551"/>
        </a:xfrm>
        <a:prstGeom prst="ellipse">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B477B-6D35-4598-AA0D-237278475316}">
      <dsp:nvSpPr>
        <dsp:cNvPr id="0" name=""/>
        <dsp:cNvSpPr/>
      </dsp:nvSpPr>
      <dsp:spPr>
        <a:xfrm>
          <a:off x="5389" y="305983"/>
          <a:ext cx="3137113" cy="1254845"/>
        </a:xfrm>
        <a:prstGeom prst="chevron">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60008" tIns="20003" rIns="20003" bIns="20003" numCol="1" spcCol="1270" anchor="ctr" anchorCtr="0">
          <a:noAutofit/>
        </a:bodyPr>
        <a:lstStyle/>
        <a:p>
          <a:pPr lvl="0" algn="l" defTabSz="666750">
            <a:lnSpc>
              <a:spcPct val="90000"/>
            </a:lnSpc>
            <a:spcBef>
              <a:spcPct val="0"/>
            </a:spcBef>
            <a:spcAft>
              <a:spcPct val="35000"/>
            </a:spcAft>
          </a:pPr>
          <a:r>
            <a:rPr lang="es-CO" sz="1500" kern="1200" dirty="0"/>
            <a:t>Atención a línea gratuita 24 horas COVID-19 por 4 jefes de enfermería</a:t>
          </a:r>
        </a:p>
      </dsp:txBody>
      <dsp:txXfrm>
        <a:off x="632812" y="305983"/>
        <a:ext cx="1882268" cy="1254845"/>
      </dsp:txXfrm>
    </dsp:sp>
    <dsp:sp modelId="{50C5A34B-008B-487A-A639-3E27ED0AC9D0}">
      <dsp:nvSpPr>
        <dsp:cNvPr id="0" name=""/>
        <dsp:cNvSpPr/>
      </dsp:nvSpPr>
      <dsp:spPr>
        <a:xfrm>
          <a:off x="2828791" y="305983"/>
          <a:ext cx="3137113" cy="1254845"/>
        </a:xfrm>
        <a:prstGeom prst="chevron">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60008" tIns="20003" rIns="20003" bIns="20003" numCol="1" spcCol="1270" anchor="ctr" anchorCtr="0">
          <a:noAutofit/>
        </a:bodyPr>
        <a:lstStyle/>
        <a:p>
          <a:pPr lvl="0" algn="l" defTabSz="666750">
            <a:lnSpc>
              <a:spcPct val="90000"/>
            </a:lnSpc>
            <a:spcBef>
              <a:spcPct val="0"/>
            </a:spcBef>
            <a:spcAft>
              <a:spcPct val="35000"/>
            </a:spcAft>
          </a:pPr>
          <a:r>
            <a:rPr lang="es-CO" sz="1500" kern="1200" dirty="0"/>
            <a:t>Aplicación de formulario a las personas que llaman. </a:t>
          </a:r>
        </a:p>
      </dsp:txBody>
      <dsp:txXfrm>
        <a:off x="3456214" y="305983"/>
        <a:ext cx="1882268" cy="1254845"/>
      </dsp:txXfrm>
    </dsp:sp>
    <dsp:sp modelId="{0B47439B-76E0-4D56-A00E-DAEA63E338E0}">
      <dsp:nvSpPr>
        <dsp:cNvPr id="0" name=""/>
        <dsp:cNvSpPr/>
      </dsp:nvSpPr>
      <dsp:spPr>
        <a:xfrm>
          <a:off x="5652193" y="305983"/>
          <a:ext cx="3137113" cy="1254845"/>
        </a:xfrm>
        <a:prstGeom prst="chevron">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60008" tIns="20003" rIns="20003" bIns="20003" numCol="1" spcCol="1270" anchor="ctr" anchorCtr="0">
          <a:noAutofit/>
        </a:bodyPr>
        <a:lstStyle/>
        <a:p>
          <a:pPr lvl="0" algn="l" defTabSz="666750">
            <a:lnSpc>
              <a:spcPct val="90000"/>
            </a:lnSpc>
            <a:spcBef>
              <a:spcPct val="0"/>
            </a:spcBef>
            <a:spcAft>
              <a:spcPct val="35000"/>
            </a:spcAft>
          </a:pPr>
          <a:r>
            <a:rPr lang="es-CO" sz="1500" kern="1200" dirty="0"/>
            <a:t>Seguimiento diario de pacientes sospechosos y con diagnostico positivo</a:t>
          </a:r>
        </a:p>
      </dsp:txBody>
      <dsp:txXfrm>
        <a:off x="6279616" y="305983"/>
        <a:ext cx="1882268" cy="1254845"/>
      </dsp:txXfrm>
    </dsp:sp>
    <dsp:sp modelId="{697038E4-DD6E-48E1-8728-7DB0489688AC}">
      <dsp:nvSpPr>
        <dsp:cNvPr id="0" name=""/>
        <dsp:cNvSpPr/>
      </dsp:nvSpPr>
      <dsp:spPr>
        <a:xfrm>
          <a:off x="8475596" y="305983"/>
          <a:ext cx="3137113" cy="1254845"/>
        </a:xfrm>
        <a:prstGeom prst="chevron">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60008" tIns="20003" rIns="20003" bIns="20003" numCol="1" spcCol="1270" anchor="ctr" anchorCtr="0">
          <a:noAutofit/>
        </a:bodyPr>
        <a:lstStyle/>
        <a:p>
          <a:pPr lvl="0" algn="l" defTabSz="666750">
            <a:lnSpc>
              <a:spcPct val="90000"/>
            </a:lnSpc>
            <a:spcBef>
              <a:spcPct val="0"/>
            </a:spcBef>
            <a:spcAft>
              <a:spcPct val="35000"/>
            </a:spcAft>
          </a:pPr>
          <a:r>
            <a:rPr lang="es-CO" sz="1500" kern="1200" dirty="0"/>
            <a:t>Se realizan preguntas por la sindonología y resultado de la toma de temperatura de la noche anterior</a:t>
          </a:r>
        </a:p>
      </dsp:txBody>
      <dsp:txXfrm>
        <a:off x="9103019" y="305983"/>
        <a:ext cx="1882268" cy="12548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9A523-26FA-4CB3-BD36-3A2300A377C2}">
      <dsp:nvSpPr>
        <dsp:cNvPr id="0" name=""/>
        <dsp:cNvSpPr/>
      </dsp:nvSpPr>
      <dsp:spPr>
        <a:xfrm>
          <a:off x="2579623" y="630111"/>
          <a:ext cx="3090753" cy="10997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4893" tIns="76200" rIns="76200" bIns="76200" numCol="1" spcCol="1270" anchor="ctr" anchorCtr="0">
          <a:noAutofit/>
        </a:bodyPr>
        <a:lstStyle/>
        <a:p>
          <a:pPr lvl="0" algn="l" defTabSz="889000">
            <a:lnSpc>
              <a:spcPct val="90000"/>
            </a:lnSpc>
            <a:spcBef>
              <a:spcPct val="0"/>
            </a:spcBef>
            <a:spcAft>
              <a:spcPct val="35000"/>
            </a:spcAft>
          </a:pPr>
          <a:r>
            <a:rPr lang="es-CO" sz="2000" kern="1200" dirty="0"/>
            <a:t>Centro Penitenciario de Cúcuta</a:t>
          </a:r>
        </a:p>
      </dsp:txBody>
      <dsp:txXfrm>
        <a:off x="2579623" y="630111"/>
        <a:ext cx="3090753" cy="1099743"/>
      </dsp:txXfrm>
    </dsp:sp>
    <dsp:sp modelId="{C3E726AD-846F-4631-861C-6D7303475B9C}">
      <dsp:nvSpPr>
        <dsp:cNvPr id="0" name=""/>
        <dsp:cNvSpPr/>
      </dsp:nvSpPr>
      <dsp:spPr>
        <a:xfrm>
          <a:off x="0" y="267288"/>
          <a:ext cx="3208032" cy="160117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1000" b="-7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CE1B94-3744-40F5-A310-E28C56ED96A0}">
      <dsp:nvSpPr>
        <dsp:cNvPr id="0" name=""/>
        <dsp:cNvSpPr/>
      </dsp:nvSpPr>
      <dsp:spPr>
        <a:xfrm>
          <a:off x="2707686" y="2313917"/>
          <a:ext cx="2962690" cy="10997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4893" tIns="76200" rIns="76200" bIns="76200" numCol="1" spcCol="1270" anchor="ctr" anchorCtr="0">
          <a:noAutofit/>
        </a:bodyPr>
        <a:lstStyle/>
        <a:p>
          <a:pPr lvl="0" algn="l" defTabSz="889000">
            <a:lnSpc>
              <a:spcPct val="90000"/>
            </a:lnSpc>
            <a:spcBef>
              <a:spcPct val="0"/>
            </a:spcBef>
            <a:spcAft>
              <a:spcPct val="35000"/>
            </a:spcAft>
          </a:pPr>
          <a:r>
            <a:rPr lang="es-CO" sz="2000" kern="1200" dirty="0"/>
            <a:t>Comunidad YUKPA</a:t>
          </a:r>
        </a:p>
      </dsp:txBody>
      <dsp:txXfrm>
        <a:off x="2707686" y="2313917"/>
        <a:ext cx="2962690" cy="1099743"/>
      </dsp:txXfrm>
    </dsp:sp>
    <dsp:sp modelId="{E67E76FF-AD5C-4777-8CE3-8D284A9D20E2}">
      <dsp:nvSpPr>
        <dsp:cNvPr id="0" name=""/>
        <dsp:cNvSpPr/>
      </dsp:nvSpPr>
      <dsp:spPr>
        <a:xfrm>
          <a:off x="0" y="1928153"/>
          <a:ext cx="3246092" cy="159746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9000" b="-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C67B18-D206-4D5D-9211-8B9DBDD836CF}">
      <dsp:nvSpPr>
        <dsp:cNvPr id="0" name=""/>
        <dsp:cNvSpPr/>
      </dsp:nvSpPr>
      <dsp:spPr>
        <a:xfrm>
          <a:off x="2534719" y="4077958"/>
          <a:ext cx="3135657" cy="10997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4893" tIns="76200" rIns="76200" bIns="76200" numCol="1" spcCol="1270" anchor="ctr" anchorCtr="0">
          <a:noAutofit/>
        </a:bodyPr>
        <a:lstStyle/>
        <a:p>
          <a:pPr lvl="0" algn="l" defTabSz="889000">
            <a:lnSpc>
              <a:spcPct val="90000"/>
            </a:lnSpc>
            <a:spcBef>
              <a:spcPct val="0"/>
            </a:spcBef>
            <a:spcAft>
              <a:spcPct val="35000"/>
            </a:spcAft>
          </a:pPr>
          <a:r>
            <a:rPr lang="es-CO" sz="2000" kern="1200" dirty="0"/>
            <a:t>Centro Comercial las Mercedes</a:t>
          </a:r>
        </a:p>
      </dsp:txBody>
      <dsp:txXfrm>
        <a:off x="2534719" y="4077958"/>
        <a:ext cx="3135657" cy="1099743"/>
      </dsp:txXfrm>
    </dsp:sp>
    <dsp:sp modelId="{24744D2E-7E28-42E0-B22D-EF743B63CB7D}">
      <dsp:nvSpPr>
        <dsp:cNvPr id="0" name=""/>
        <dsp:cNvSpPr/>
      </dsp:nvSpPr>
      <dsp:spPr>
        <a:xfrm>
          <a:off x="0" y="3679145"/>
          <a:ext cx="3219834" cy="179648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9A523-26FA-4CB3-BD36-3A2300A377C2}">
      <dsp:nvSpPr>
        <dsp:cNvPr id="0" name=""/>
        <dsp:cNvSpPr/>
      </dsp:nvSpPr>
      <dsp:spPr>
        <a:xfrm>
          <a:off x="1963012" y="603599"/>
          <a:ext cx="3560804" cy="111275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53704" tIns="76200" rIns="76200" bIns="76200" numCol="1" spcCol="1270" anchor="ctr" anchorCtr="0">
          <a:noAutofit/>
        </a:bodyPr>
        <a:lstStyle/>
        <a:p>
          <a:pPr lvl="0" algn="l" defTabSz="889000">
            <a:lnSpc>
              <a:spcPct val="90000"/>
            </a:lnSpc>
            <a:spcBef>
              <a:spcPct val="0"/>
            </a:spcBef>
            <a:spcAft>
              <a:spcPct val="35000"/>
            </a:spcAft>
          </a:pPr>
          <a:r>
            <a:rPr lang="es-CO" sz="2000" kern="1200" dirty="0"/>
            <a:t>Alcaldía de San José de Cúcuta</a:t>
          </a:r>
        </a:p>
      </dsp:txBody>
      <dsp:txXfrm>
        <a:off x="1963012" y="603599"/>
        <a:ext cx="3560804" cy="1112751"/>
      </dsp:txXfrm>
    </dsp:sp>
    <dsp:sp modelId="{C3E726AD-846F-4631-861C-6D7303475B9C}">
      <dsp:nvSpPr>
        <dsp:cNvPr id="0" name=""/>
        <dsp:cNvSpPr/>
      </dsp:nvSpPr>
      <dsp:spPr>
        <a:xfrm>
          <a:off x="0" y="236484"/>
          <a:ext cx="2572107" cy="1620111"/>
        </a:xfrm>
        <a:prstGeom prst="rect">
          <a:avLst/>
        </a:prstGeom>
        <a:blipFill>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CE1B94-3744-40F5-A310-E28C56ED96A0}">
      <dsp:nvSpPr>
        <dsp:cNvPr id="0" name=""/>
        <dsp:cNvSpPr/>
      </dsp:nvSpPr>
      <dsp:spPr>
        <a:xfrm>
          <a:off x="1996400" y="2268821"/>
          <a:ext cx="3560804" cy="111275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53704" tIns="76200" rIns="76200" bIns="76200" numCol="1" spcCol="1270" anchor="ctr" anchorCtr="0">
          <a:noAutofit/>
        </a:bodyPr>
        <a:lstStyle/>
        <a:p>
          <a:pPr lvl="0" algn="l" defTabSz="889000">
            <a:lnSpc>
              <a:spcPct val="90000"/>
            </a:lnSpc>
            <a:spcBef>
              <a:spcPct val="0"/>
            </a:spcBef>
            <a:spcAft>
              <a:spcPct val="35000"/>
            </a:spcAft>
          </a:pPr>
          <a:r>
            <a:rPr lang="es-CO" sz="2000" kern="1200" dirty="0"/>
            <a:t>Capacitación de nuevo personal</a:t>
          </a:r>
        </a:p>
      </dsp:txBody>
      <dsp:txXfrm>
        <a:off x="1996400" y="2268821"/>
        <a:ext cx="3560804" cy="1112751"/>
      </dsp:txXfrm>
    </dsp:sp>
    <dsp:sp modelId="{E67E76FF-AD5C-4777-8CE3-8D284A9D20E2}">
      <dsp:nvSpPr>
        <dsp:cNvPr id="0" name=""/>
        <dsp:cNvSpPr/>
      </dsp:nvSpPr>
      <dsp:spPr>
        <a:xfrm>
          <a:off x="0" y="2017009"/>
          <a:ext cx="2627745" cy="1616361"/>
        </a:xfrm>
        <a:prstGeom prst="rect">
          <a:avLst/>
        </a:prstGeom>
        <a:blipFill>
          <a:blip xmlns:r="http://schemas.openxmlformats.org/officeDocument/2006/relationships" r:embed="rId2"/>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C67B18-D206-4D5D-9211-8B9DBDD836CF}">
      <dsp:nvSpPr>
        <dsp:cNvPr id="0" name=""/>
        <dsp:cNvSpPr/>
      </dsp:nvSpPr>
      <dsp:spPr>
        <a:xfrm>
          <a:off x="2016165" y="4193579"/>
          <a:ext cx="3560804" cy="111275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53704" tIns="76200" rIns="76200" bIns="76200" numCol="1" spcCol="1270" anchor="ctr" anchorCtr="0">
          <a:noAutofit/>
        </a:bodyPr>
        <a:lstStyle/>
        <a:p>
          <a:pPr lvl="0" algn="l" defTabSz="889000">
            <a:lnSpc>
              <a:spcPct val="90000"/>
            </a:lnSpc>
            <a:spcBef>
              <a:spcPct val="0"/>
            </a:spcBef>
            <a:spcAft>
              <a:spcPct val="35000"/>
            </a:spcAft>
          </a:pPr>
          <a:r>
            <a:rPr lang="es-CO" sz="2000" kern="1200" dirty="0"/>
            <a:t>Comisaría de Familia Comuneros</a:t>
          </a:r>
        </a:p>
      </dsp:txBody>
      <dsp:txXfrm>
        <a:off x="2016165" y="4193579"/>
        <a:ext cx="3560804" cy="1112751"/>
      </dsp:txXfrm>
    </dsp:sp>
    <dsp:sp modelId="{24744D2E-7E28-42E0-B22D-EF743B63CB7D}">
      <dsp:nvSpPr>
        <dsp:cNvPr id="0" name=""/>
        <dsp:cNvSpPr/>
      </dsp:nvSpPr>
      <dsp:spPr>
        <a:xfrm>
          <a:off x="0" y="3688699"/>
          <a:ext cx="2706806" cy="1817732"/>
        </a:xfrm>
        <a:prstGeom prst="rect">
          <a:avLst/>
        </a:prstGeom>
        <a:blipFill>
          <a:blip xmlns:r="http://schemas.openxmlformats.org/officeDocument/2006/relationships" r:embed="rId3"/>
          <a:srcRect/>
          <a:stretch>
            <a:fillRect t="-30000" b="-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9A523-26FA-4CB3-BD36-3A2300A377C2}">
      <dsp:nvSpPr>
        <dsp:cNvPr id="0" name=""/>
        <dsp:cNvSpPr/>
      </dsp:nvSpPr>
      <dsp:spPr>
        <a:xfrm>
          <a:off x="2579623" y="630111"/>
          <a:ext cx="3090753" cy="10997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4893" tIns="76200" rIns="76200" bIns="76200" numCol="1" spcCol="1270" anchor="ctr" anchorCtr="0">
          <a:noAutofit/>
        </a:bodyPr>
        <a:lstStyle/>
        <a:p>
          <a:pPr lvl="0" algn="l" defTabSz="889000">
            <a:lnSpc>
              <a:spcPct val="90000"/>
            </a:lnSpc>
            <a:spcBef>
              <a:spcPct val="0"/>
            </a:spcBef>
            <a:spcAft>
              <a:spcPct val="35000"/>
            </a:spcAft>
          </a:pPr>
          <a:r>
            <a:rPr lang="es-CO" sz="2000" kern="1200" dirty="0"/>
            <a:t>Parque Santander y sus alrededores</a:t>
          </a:r>
        </a:p>
      </dsp:txBody>
      <dsp:txXfrm>
        <a:off x="2579623" y="630111"/>
        <a:ext cx="3090753" cy="1099743"/>
      </dsp:txXfrm>
    </dsp:sp>
    <dsp:sp modelId="{C3E726AD-846F-4631-861C-6D7303475B9C}">
      <dsp:nvSpPr>
        <dsp:cNvPr id="0" name=""/>
        <dsp:cNvSpPr/>
      </dsp:nvSpPr>
      <dsp:spPr>
        <a:xfrm>
          <a:off x="0" y="267288"/>
          <a:ext cx="3208032" cy="1601171"/>
        </a:xfrm>
        <a:prstGeom prst="rect">
          <a:avLst/>
        </a:prstGeom>
        <a:blipFill>
          <a:blip xmlns:r="http://schemas.openxmlformats.org/officeDocument/2006/relationships" r:embed="rId1"/>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CE1B94-3744-40F5-A310-E28C56ED96A0}">
      <dsp:nvSpPr>
        <dsp:cNvPr id="0" name=""/>
        <dsp:cNvSpPr/>
      </dsp:nvSpPr>
      <dsp:spPr>
        <a:xfrm>
          <a:off x="2707686" y="2313917"/>
          <a:ext cx="2962690" cy="10997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4893" tIns="76200" rIns="76200" bIns="76200" numCol="1" spcCol="1270" anchor="ctr" anchorCtr="0">
          <a:noAutofit/>
        </a:bodyPr>
        <a:lstStyle/>
        <a:p>
          <a:pPr lvl="0" algn="l" defTabSz="889000">
            <a:lnSpc>
              <a:spcPct val="90000"/>
            </a:lnSpc>
            <a:spcBef>
              <a:spcPct val="0"/>
            </a:spcBef>
            <a:spcAft>
              <a:spcPct val="35000"/>
            </a:spcAft>
          </a:pPr>
          <a:r>
            <a:rPr lang="es-CO" sz="2000" kern="1200" dirty="0"/>
            <a:t>Comunidad YUKPA</a:t>
          </a:r>
        </a:p>
      </dsp:txBody>
      <dsp:txXfrm>
        <a:off x="2707686" y="2313917"/>
        <a:ext cx="2962690" cy="1099743"/>
      </dsp:txXfrm>
    </dsp:sp>
    <dsp:sp modelId="{E67E76FF-AD5C-4777-8CE3-8D284A9D20E2}">
      <dsp:nvSpPr>
        <dsp:cNvPr id="0" name=""/>
        <dsp:cNvSpPr/>
      </dsp:nvSpPr>
      <dsp:spPr>
        <a:xfrm>
          <a:off x="0" y="1928153"/>
          <a:ext cx="3246092" cy="159746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C67B18-D206-4D5D-9211-8B9DBDD836CF}">
      <dsp:nvSpPr>
        <dsp:cNvPr id="0" name=""/>
        <dsp:cNvSpPr/>
      </dsp:nvSpPr>
      <dsp:spPr>
        <a:xfrm>
          <a:off x="2534719" y="4077958"/>
          <a:ext cx="3135657" cy="10997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4893" tIns="76200" rIns="76200" bIns="76200" numCol="1" spcCol="1270" anchor="ctr" anchorCtr="0">
          <a:noAutofit/>
        </a:bodyPr>
        <a:lstStyle/>
        <a:p>
          <a:pPr lvl="0" algn="l" defTabSz="889000">
            <a:lnSpc>
              <a:spcPct val="90000"/>
            </a:lnSpc>
            <a:spcBef>
              <a:spcPct val="0"/>
            </a:spcBef>
            <a:spcAft>
              <a:spcPct val="35000"/>
            </a:spcAft>
          </a:pPr>
          <a:r>
            <a:rPr lang="es-CO" sz="2000" kern="1200" dirty="0"/>
            <a:t>Parque San Rafael</a:t>
          </a:r>
        </a:p>
      </dsp:txBody>
      <dsp:txXfrm>
        <a:off x="2534719" y="4077958"/>
        <a:ext cx="3135657" cy="1099743"/>
      </dsp:txXfrm>
    </dsp:sp>
    <dsp:sp modelId="{24744D2E-7E28-42E0-B22D-EF743B63CB7D}">
      <dsp:nvSpPr>
        <dsp:cNvPr id="0" name=""/>
        <dsp:cNvSpPr/>
      </dsp:nvSpPr>
      <dsp:spPr>
        <a:xfrm>
          <a:off x="0" y="3679145"/>
          <a:ext cx="3219834" cy="1796483"/>
        </a:xfrm>
        <a:prstGeom prst="rect">
          <a:avLst/>
        </a:prstGeom>
        <a:blipFill>
          <a:blip xmlns:r="http://schemas.openxmlformats.org/officeDocument/2006/relationships" r:embed="rId3"/>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9A523-26FA-4CB3-BD36-3A2300A377C2}">
      <dsp:nvSpPr>
        <dsp:cNvPr id="0" name=""/>
        <dsp:cNvSpPr/>
      </dsp:nvSpPr>
      <dsp:spPr>
        <a:xfrm>
          <a:off x="2579623" y="630111"/>
          <a:ext cx="3090753" cy="10997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4893" tIns="76200" rIns="76200" bIns="76200" numCol="1" spcCol="1270" anchor="ctr" anchorCtr="0">
          <a:noAutofit/>
        </a:bodyPr>
        <a:lstStyle/>
        <a:p>
          <a:pPr lvl="0" algn="l" defTabSz="889000">
            <a:lnSpc>
              <a:spcPct val="90000"/>
            </a:lnSpc>
            <a:spcBef>
              <a:spcPct val="0"/>
            </a:spcBef>
            <a:spcAft>
              <a:spcPct val="35000"/>
            </a:spcAft>
          </a:pPr>
          <a:r>
            <a:rPr lang="es-CO" sz="2000" kern="1200" dirty="0"/>
            <a:t>Asilo </a:t>
          </a:r>
          <a:r>
            <a:rPr lang="es-CO" sz="2000" kern="1200" dirty="0" err="1"/>
            <a:t>Andressen</a:t>
          </a:r>
          <a:endParaRPr lang="es-CO" sz="2000" kern="1200" dirty="0"/>
        </a:p>
      </dsp:txBody>
      <dsp:txXfrm>
        <a:off x="2579623" y="630111"/>
        <a:ext cx="3090753" cy="1099743"/>
      </dsp:txXfrm>
    </dsp:sp>
    <dsp:sp modelId="{C3E726AD-846F-4631-861C-6D7303475B9C}">
      <dsp:nvSpPr>
        <dsp:cNvPr id="0" name=""/>
        <dsp:cNvSpPr/>
      </dsp:nvSpPr>
      <dsp:spPr>
        <a:xfrm>
          <a:off x="0" y="267288"/>
          <a:ext cx="3208032" cy="1601171"/>
        </a:xfrm>
        <a:prstGeom prst="rect">
          <a:avLst/>
        </a:prstGeom>
        <a:blipFill>
          <a:blip xmlns:r="http://schemas.openxmlformats.org/officeDocument/2006/relationships" r:embed="rId1"/>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CE1B94-3744-40F5-A310-E28C56ED96A0}">
      <dsp:nvSpPr>
        <dsp:cNvPr id="0" name=""/>
        <dsp:cNvSpPr/>
      </dsp:nvSpPr>
      <dsp:spPr>
        <a:xfrm>
          <a:off x="2707686" y="2313917"/>
          <a:ext cx="2962690" cy="10997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4893" tIns="76200" rIns="76200" bIns="76200" numCol="1" spcCol="1270" anchor="ctr" anchorCtr="0">
          <a:noAutofit/>
        </a:bodyPr>
        <a:lstStyle/>
        <a:p>
          <a:pPr lvl="0" algn="l" defTabSz="889000">
            <a:lnSpc>
              <a:spcPct val="90000"/>
            </a:lnSpc>
            <a:spcBef>
              <a:spcPct val="0"/>
            </a:spcBef>
            <a:spcAft>
              <a:spcPct val="35000"/>
            </a:spcAft>
          </a:pPr>
          <a:r>
            <a:rPr lang="es-CO" sz="2000" kern="1200" dirty="0"/>
            <a:t>Cementerio San Luis</a:t>
          </a:r>
        </a:p>
      </dsp:txBody>
      <dsp:txXfrm>
        <a:off x="2707686" y="2313917"/>
        <a:ext cx="2962690" cy="1099743"/>
      </dsp:txXfrm>
    </dsp:sp>
    <dsp:sp modelId="{E67E76FF-AD5C-4777-8CE3-8D284A9D20E2}">
      <dsp:nvSpPr>
        <dsp:cNvPr id="0" name=""/>
        <dsp:cNvSpPr/>
      </dsp:nvSpPr>
      <dsp:spPr>
        <a:xfrm>
          <a:off x="0" y="1928153"/>
          <a:ext cx="3246092" cy="1597465"/>
        </a:xfrm>
        <a:prstGeom prst="rect">
          <a:avLst/>
        </a:prstGeom>
        <a:blipFill>
          <a:blip xmlns:r="http://schemas.openxmlformats.org/officeDocument/2006/relationships" r:embed="rId2"/>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C67B18-D206-4D5D-9211-8B9DBDD836CF}">
      <dsp:nvSpPr>
        <dsp:cNvPr id="0" name=""/>
        <dsp:cNvSpPr/>
      </dsp:nvSpPr>
      <dsp:spPr>
        <a:xfrm>
          <a:off x="2534719" y="4077958"/>
          <a:ext cx="3135657" cy="10997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4893" tIns="76200" rIns="76200" bIns="76200" numCol="1" spcCol="1270" anchor="ctr" anchorCtr="0">
          <a:noAutofit/>
        </a:bodyPr>
        <a:lstStyle/>
        <a:p>
          <a:pPr lvl="0" algn="l" defTabSz="889000">
            <a:lnSpc>
              <a:spcPct val="90000"/>
            </a:lnSpc>
            <a:spcBef>
              <a:spcPct val="0"/>
            </a:spcBef>
            <a:spcAft>
              <a:spcPct val="35000"/>
            </a:spcAft>
          </a:pPr>
          <a:r>
            <a:rPr lang="es-CO" sz="2000" kern="1200" dirty="0"/>
            <a:t>Alrededor del Asilo </a:t>
          </a:r>
          <a:r>
            <a:rPr lang="es-CO" sz="2000" kern="1200" dirty="0" err="1"/>
            <a:t>Andressen</a:t>
          </a:r>
          <a:endParaRPr lang="es-CO" sz="2000" kern="1200" dirty="0"/>
        </a:p>
      </dsp:txBody>
      <dsp:txXfrm>
        <a:off x="2534719" y="4077958"/>
        <a:ext cx="3135657" cy="1099743"/>
      </dsp:txXfrm>
    </dsp:sp>
    <dsp:sp modelId="{24744D2E-7E28-42E0-B22D-EF743B63CB7D}">
      <dsp:nvSpPr>
        <dsp:cNvPr id="0" name=""/>
        <dsp:cNvSpPr/>
      </dsp:nvSpPr>
      <dsp:spPr>
        <a:xfrm>
          <a:off x="0" y="3679145"/>
          <a:ext cx="3219834" cy="179648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9A523-26FA-4CB3-BD36-3A2300A377C2}">
      <dsp:nvSpPr>
        <dsp:cNvPr id="0" name=""/>
        <dsp:cNvSpPr/>
      </dsp:nvSpPr>
      <dsp:spPr>
        <a:xfrm>
          <a:off x="2579623" y="630111"/>
          <a:ext cx="3090753" cy="10997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4893" tIns="76200" rIns="76200" bIns="76200" numCol="1" spcCol="1270" anchor="ctr" anchorCtr="0">
          <a:noAutofit/>
        </a:bodyPr>
        <a:lstStyle/>
        <a:p>
          <a:pPr lvl="0" algn="l" defTabSz="889000">
            <a:lnSpc>
              <a:spcPct val="90000"/>
            </a:lnSpc>
            <a:spcBef>
              <a:spcPct val="0"/>
            </a:spcBef>
            <a:spcAft>
              <a:spcPct val="35000"/>
            </a:spcAft>
          </a:pPr>
          <a:r>
            <a:rPr lang="es-CO" sz="2000" kern="1200" dirty="0"/>
            <a:t>IPS San Luis</a:t>
          </a:r>
        </a:p>
      </dsp:txBody>
      <dsp:txXfrm>
        <a:off x="2579623" y="630111"/>
        <a:ext cx="3090753" cy="1099743"/>
      </dsp:txXfrm>
    </dsp:sp>
    <dsp:sp modelId="{C3E726AD-846F-4631-861C-6D7303475B9C}">
      <dsp:nvSpPr>
        <dsp:cNvPr id="0" name=""/>
        <dsp:cNvSpPr/>
      </dsp:nvSpPr>
      <dsp:spPr>
        <a:xfrm>
          <a:off x="0" y="267288"/>
          <a:ext cx="3208032" cy="1601171"/>
        </a:xfrm>
        <a:prstGeom prst="rect">
          <a:avLst/>
        </a:prstGeom>
        <a:blipFill>
          <a:blip xmlns:r="http://schemas.openxmlformats.org/officeDocument/2006/relationships" r:embed="rId1"/>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CE1B94-3744-40F5-A310-E28C56ED96A0}">
      <dsp:nvSpPr>
        <dsp:cNvPr id="0" name=""/>
        <dsp:cNvSpPr/>
      </dsp:nvSpPr>
      <dsp:spPr>
        <a:xfrm>
          <a:off x="2707686" y="2313917"/>
          <a:ext cx="2962690" cy="10997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4893" tIns="76200" rIns="76200" bIns="76200" numCol="1" spcCol="1270" anchor="ctr" anchorCtr="0">
          <a:noAutofit/>
        </a:bodyPr>
        <a:lstStyle/>
        <a:p>
          <a:pPr lvl="0" algn="l" defTabSz="889000">
            <a:lnSpc>
              <a:spcPct val="90000"/>
            </a:lnSpc>
            <a:spcBef>
              <a:spcPct val="0"/>
            </a:spcBef>
            <a:spcAft>
              <a:spcPct val="35000"/>
            </a:spcAft>
          </a:pPr>
          <a:r>
            <a:rPr lang="es-CO" sz="2000" kern="1200" dirty="0"/>
            <a:t>Puente Barco Leones</a:t>
          </a:r>
        </a:p>
      </dsp:txBody>
      <dsp:txXfrm>
        <a:off x="2707686" y="2313917"/>
        <a:ext cx="2962690" cy="1099743"/>
      </dsp:txXfrm>
    </dsp:sp>
    <dsp:sp modelId="{E67E76FF-AD5C-4777-8CE3-8D284A9D20E2}">
      <dsp:nvSpPr>
        <dsp:cNvPr id="0" name=""/>
        <dsp:cNvSpPr/>
      </dsp:nvSpPr>
      <dsp:spPr>
        <a:xfrm>
          <a:off x="0" y="1928153"/>
          <a:ext cx="3246092" cy="159746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C67B18-D206-4D5D-9211-8B9DBDD836CF}">
      <dsp:nvSpPr>
        <dsp:cNvPr id="0" name=""/>
        <dsp:cNvSpPr/>
      </dsp:nvSpPr>
      <dsp:spPr>
        <a:xfrm>
          <a:off x="2534719" y="4077958"/>
          <a:ext cx="3135657" cy="10997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4893" tIns="76200" rIns="76200" bIns="76200" numCol="1" spcCol="1270" anchor="ctr" anchorCtr="0">
          <a:noAutofit/>
        </a:bodyPr>
        <a:lstStyle/>
        <a:p>
          <a:pPr lvl="0" algn="l" defTabSz="889000">
            <a:lnSpc>
              <a:spcPct val="90000"/>
            </a:lnSpc>
            <a:spcBef>
              <a:spcPct val="0"/>
            </a:spcBef>
            <a:spcAft>
              <a:spcPct val="35000"/>
            </a:spcAft>
          </a:pPr>
          <a:r>
            <a:rPr lang="es-CO" sz="2000" kern="1200" dirty="0"/>
            <a:t>IPS el contento </a:t>
          </a:r>
        </a:p>
      </dsp:txBody>
      <dsp:txXfrm>
        <a:off x="2534719" y="4077958"/>
        <a:ext cx="3135657" cy="1099743"/>
      </dsp:txXfrm>
    </dsp:sp>
    <dsp:sp modelId="{24744D2E-7E28-42E0-B22D-EF743B63CB7D}">
      <dsp:nvSpPr>
        <dsp:cNvPr id="0" name=""/>
        <dsp:cNvSpPr/>
      </dsp:nvSpPr>
      <dsp:spPr>
        <a:xfrm>
          <a:off x="0" y="3679145"/>
          <a:ext cx="3219834" cy="1796483"/>
        </a:xfrm>
        <a:prstGeom prst="rect">
          <a:avLst/>
        </a:prstGeom>
        <a:blipFill>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9A523-26FA-4CB3-BD36-3A2300A377C2}">
      <dsp:nvSpPr>
        <dsp:cNvPr id="0" name=""/>
        <dsp:cNvSpPr/>
      </dsp:nvSpPr>
      <dsp:spPr>
        <a:xfrm>
          <a:off x="2579623" y="630111"/>
          <a:ext cx="3090753" cy="10997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4893" tIns="76200" rIns="76200" bIns="76200" numCol="1" spcCol="1270" anchor="ctr" anchorCtr="0">
          <a:noAutofit/>
        </a:bodyPr>
        <a:lstStyle/>
        <a:p>
          <a:pPr lvl="0" algn="l" defTabSz="889000">
            <a:lnSpc>
              <a:spcPct val="90000"/>
            </a:lnSpc>
            <a:spcBef>
              <a:spcPct val="0"/>
            </a:spcBef>
            <a:spcAft>
              <a:spcPct val="35000"/>
            </a:spcAft>
          </a:pPr>
          <a:r>
            <a:rPr lang="es-CO" sz="2000" kern="1200" dirty="0"/>
            <a:t>Cementerio central</a:t>
          </a:r>
        </a:p>
      </dsp:txBody>
      <dsp:txXfrm>
        <a:off x="2579623" y="630111"/>
        <a:ext cx="3090753" cy="1099743"/>
      </dsp:txXfrm>
    </dsp:sp>
    <dsp:sp modelId="{C3E726AD-846F-4631-861C-6D7303475B9C}">
      <dsp:nvSpPr>
        <dsp:cNvPr id="0" name=""/>
        <dsp:cNvSpPr/>
      </dsp:nvSpPr>
      <dsp:spPr>
        <a:xfrm>
          <a:off x="0" y="267288"/>
          <a:ext cx="3208032" cy="1601171"/>
        </a:xfrm>
        <a:prstGeom prst="rect">
          <a:avLst/>
        </a:prstGeom>
        <a:blipFill>
          <a:blip xmlns:r="http://schemas.openxmlformats.org/officeDocument/2006/relationships" r:embed="rId1"/>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CE1B94-3744-40F5-A310-E28C56ED96A0}">
      <dsp:nvSpPr>
        <dsp:cNvPr id="0" name=""/>
        <dsp:cNvSpPr/>
      </dsp:nvSpPr>
      <dsp:spPr>
        <a:xfrm>
          <a:off x="2707686" y="2313917"/>
          <a:ext cx="2962690" cy="10997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4893" tIns="76200" rIns="76200" bIns="76200" numCol="1" spcCol="1270" anchor="ctr" anchorCtr="0">
          <a:noAutofit/>
        </a:bodyPr>
        <a:lstStyle/>
        <a:p>
          <a:pPr lvl="0" algn="l" defTabSz="889000">
            <a:lnSpc>
              <a:spcPct val="90000"/>
            </a:lnSpc>
            <a:spcBef>
              <a:spcPct val="0"/>
            </a:spcBef>
            <a:spcAft>
              <a:spcPct val="35000"/>
            </a:spcAft>
          </a:pPr>
          <a:r>
            <a:rPr lang="es-CO" sz="2000" kern="1200" dirty="0"/>
            <a:t>Hogar de Paso</a:t>
          </a:r>
        </a:p>
      </dsp:txBody>
      <dsp:txXfrm>
        <a:off x="2707686" y="2313917"/>
        <a:ext cx="2962690" cy="1099743"/>
      </dsp:txXfrm>
    </dsp:sp>
    <dsp:sp modelId="{E67E76FF-AD5C-4777-8CE3-8D284A9D20E2}">
      <dsp:nvSpPr>
        <dsp:cNvPr id="0" name=""/>
        <dsp:cNvSpPr/>
      </dsp:nvSpPr>
      <dsp:spPr>
        <a:xfrm>
          <a:off x="0" y="1928153"/>
          <a:ext cx="3246092" cy="159746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C67B18-D206-4D5D-9211-8B9DBDD836CF}">
      <dsp:nvSpPr>
        <dsp:cNvPr id="0" name=""/>
        <dsp:cNvSpPr/>
      </dsp:nvSpPr>
      <dsp:spPr>
        <a:xfrm>
          <a:off x="2534719" y="4077958"/>
          <a:ext cx="3135657" cy="10997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4893" tIns="76200" rIns="76200" bIns="76200" numCol="1" spcCol="1270" anchor="ctr" anchorCtr="0">
          <a:noAutofit/>
        </a:bodyPr>
        <a:lstStyle/>
        <a:p>
          <a:pPr lvl="0" algn="l" defTabSz="889000">
            <a:lnSpc>
              <a:spcPct val="90000"/>
            </a:lnSpc>
            <a:spcBef>
              <a:spcPct val="0"/>
            </a:spcBef>
            <a:spcAft>
              <a:spcPct val="35000"/>
            </a:spcAft>
          </a:pPr>
          <a:r>
            <a:rPr lang="es-CO" sz="2000" kern="1200" dirty="0"/>
            <a:t>Barrio Torcoroma</a:t>
          </a:r>
        </a:p>
      </dsp:txBody>
      <dsp:txXfrm>
        <a:off x="2534719" y="4077958"/>
        <a:ext cx="3135657" cy="1099743"/>
      </dsp:txXfrm>
    </dsp:sp>
    <dsp:sp modelId="{24744D2E-7E28-42E0-B22D-EF743B63CB7D}">
      <dsp:nvSpPr>
        <dsp:cNvPr id="0" name=""/>
        <dsp:cNvSpPr/>
      </dsp:nvSpPr>
      <dsp:spPr>
        <a:xfrm>
          <a:off x="0" y="3679145"/>
          <a:ext cx="3219834" cy="179648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0.17754</cdr:x>
      <cdr:y>0.03704</cdr:y>
    </cdr:from>
    <cdr:to>
      <cdr:x>0.79026</cdr:x>
      <cdr:y>0.11728</cdr:y>
    </cdr:to>
    <cdr:sp macro="" textlink="">
      <cdr:nvSpPr>
        <cdr:cNvPr id="4" name="CuadroTexto 3"/>
        <cdr:cNvSpPr txBox="1"/>
      </cdr:nvSpPr>
      <cdr:spPr>
        <a:xfrm xmlns:a="http://schemas.openxmlformats.org/drawingml/2006/main">
          <a:off x="1023938" y="114300"/>
          <a:ext cx="3533775"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x-non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x-none"/>
          </a:p>
        </p:txBody>
      </p:sp>
      <p:sp>
        <p:nvSpPr>
          <p:cNvPr id="4" name="Marcador de fecha 3"/>
          <p:cNvSpPr>
            <a:spLocks noGrp="1"/>
          </p:cNvSpPr>
          <p:nvPr>
            <p:ph type="dt" sz="half" idx="10"/>
          </p:nvPr>
        </p:nvSpPr>
        <p:spPr/>
        <p:txBody>
          <a:bodyPr/>
          <a:lstStyle/>
          <a:p>
            <a:fld id="{7496F700-4F5C-4EBA-A951-E4BBB64CACAE}" type="datetimeFigureOut">
              <a:rPr lang="x-none" smtClean="0"/>
              <a:t>29/04/2020</a:t>
            </a:fld>
            <a:endParaRPr lang="x-none"/>
          </a:p>
        </p:txBody>
      </p:sp>
      <p:sp>
        <p:nvSpPr>
          <p:cNvPr id="5" name="Marcador de pie de página 4"/>
          <p:cNvSpPr>
            <a:spLocks noGrp="1"/>
          </p:cNvSpPr>
          <p:nvPr>
            <p:ph type="ftr" sz="quarter" idx="11"/>
          </p:nvPr>
        </p:nvSpPr>
        <p:spPr/>
        <p:txBody>
          <a:bodyPr/>
          <a:lstStyle/>
          <a:p>
            <a:endParaRPr lang="x-none"/>
          </a:p>
        </p:txBody>
      </p:sp>
      <p:sp>
        <p:nvSpPr>
          <p:cNvPr id="6" name="Marcador de número de diapositiva 5"/>
          <p:cNvSpPr>
            <a:spLocks noGrp="1"/>
          </p:cNvSpPr>
          <p:nvPr>
            <p:ph type="sldNum" sz="quarter" idx="12"/>
          </p:nvPr>
        </p:nvSpPr>
        <p:spPr/>
        <p:txBody>
          <a:bodyPr/>
          <a:lstStyle/>
          <a:p>
            <a:fld id="{7096E964-7547-4272-9AB6-C7BF78AFE258}" type="slidenum">
              <a:rPr lang="x-none" smtClean="0"/>
              <a:t>‹Nº›</a:t>
            </a:fld>
            <a:endParaRPr lang="x-none"/>
          </a:p>
        </p:txBody>
      </p:sp>
    </p:spTree>
    <p:extLst>
      <p:ext uri="{BB962C8B-B14F-4D97-AF65-F5344CB8AC3E}">
        <p14:creationId xmlns:p14="http://schemas.microsoft.com/office/powerpoint/2010/main" val="4294420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x-non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x-none"/>
          </a:p>
        </p:txBody>
      </p:sp>
      <p:sp>
        <p:nvSpPr>
          <p:cNvPr id="4" name="Marcador de fecha 3"/>
          <p:cNvSpPr>
            <a:spLocks noGrp="1"/>
          </p:cNvSpPr>
          <p:nvPr>
            <p:ph type="dt" sz="half" idx="10"/>
          </p:nvPr>
        </p:nvSpPr>
        <p:spPr/>
        <p:txBody>
          <a:bodyPr/>
          <a:lstStyle/>
          <a:p>
            <a:fld id="{7496F700-4F5C-4EBA-A951-E4BBB64CACAE}" type="datetimeFigureOut">
              <a:rPr lang="x-none" smtClean="0"/>
              <a:t>29/04/2020</a:t>
            </a:fld>
            <a:endParaRPr lang="x-none"/>
          </a:p>
        </p:txBody>
      </p:sp>
      <p:sp>
        <p:nvSpPr>
          <p:cNvPr id="5" name="Marcador de pie de página 4"/>
          <p:cNvSpPr>
            <a:spLocks noGrp="1"/>
          </p:cNvSpPr>
          <p:nvPr>
            <p:ph type="ftr" sz="quarter" idx="11"/>
          </p:nvPr>
        </p:nvSpPr>
        <p:spPr/>
        <p:txBody>
          <a:bodyPr/>
          <a:lstStyle/>
          <a:p>
            <a:endParaRPr lang="x-none"/>
          </a:p>
        </p:txBody>
      </p:sp>
      <p:sp>
        <p:nvSpPr>
          <p:cNvPr id="6" name="Marcador de número de diapositiva 5"/>
          <p:cNvSpPr>
            <a:spLocks noGrp="1"/>
          </p:cNvSpPr>
          <p:nvPr>
            <p:ph type="sldNum" sz="quarter" idx="12"/>
          </p:nvPr>
        </p:nvSpPr>
        <p:spPr/>
        <p:txBody>
          <a:bodyPr/>
          <a:lstStyle/>
          <a:p>
            <a:fld id="{7096E964-7547-4272-9AB6-C7BF78AFE258}" type="slidenum">
              <a:rPr lang="x-none" smtClean="0"/>
              <a:t>‹Nº›</a:t>
            </a:fld>
            <a:endParaRPr lang="x-none"/>
          </a:p>
        </p:txBody>
      </p:sp>
    </p:spTree>
    <p:extLst>
      <p:ext uri="{BB962C8B-B14F-4D97-AF65-F5344CB8AC3E}">
        <p14:creationId xmlns:p14="http://schemas.microsoft.com/office/powerpoint/2010/main" val="2611262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x-non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x-none"/>
          </a:p>
        </p:txBody>
      </p:sp>
      <p:sp>
        <p:nvSpPr>
          <p:cNvPr id="4" name="Marcador de fecha 3"/>
          <p:cNvSpPr>
            <a:spLocks noGrp="1"/>
          </p:cNvSpPr>
          <p:nvPr>
            <p:ph type="dt" sz="half" idx="10"/>
          </p:nvPr>
        </p:nvSpPr>
        <p:spPr/>
        <p:txBody>
          <a:bodyPr/>
          <a:lstStyle/>
          <a:p>
            <a:fld id="{7496F700-4F5C-4EBA-A951-E4BBB64CACAE}" type="datetimeFigureOut">
              <a:rPr lang="x-none" smtClean="0"/>
              <a:t>29/04/2020</a:t>
            </a:fld>
            <a:endParaRPr lang="x-none"/>
          </a:p>
        </p:txBody>
      </p:sp>
      <p:sp>
        <p:nvSpPr>
          <p:cNvPr id="5" name="Marcador de pie de página 4"/>
          <p:cNvSpPr>
            <a:spLocks noGrp="1"/>
          </p:cNvSpPr>
          <p:nvPr>
            <p:ph type="ftr" sz="quarter" idx="11"/>
          </p:nvPr>
        </p:nvSpPr>
        <p:spPr/>
        <p:txBody>
          <a:bodyPr/>
          <a:lstStyle/>
          <a:p>
            <a:endParaRPr lang="x-none"/>
          </a:p>
        </p:txBody>
      </p:sp>
      <p:sp>
        <p:nvSpPr>
          <p:cNvPr id="6" name="Marcador de número de diapositiva 5"/>
          <p:cNvSpPr>
            <a:spLocks noGrp="1"/>
          </p:cNvSpPr>
          <p:nvPr>
            <p:ph type="sldNum" sz="quarter" idx="12"/>
          </p:nvPr>
        </p:nvSpPr>
        <p:spPr/>
        <p:txBody>
          <a:bodyPr/>
          <a:lstStyle/>
          <a:p>
            <a:fld id="{7096E964-7547-4272-9AB6-C7BF78AFE258}" type="slidenum">
              <a:rPr lang="x-none" smtClean="0"/>
              <a:t>‹Nº›</a:t>
            </a:fld>
            <a:endParaRPr lang="x-none"/>
          </a:p>
        </p:txBody>
      </p:sp>
    </p:spTree>
    <p:extLst>
      <p:ext uri="{BB962C8B-B14F-4D97-AF65-F5344CB8AC3E}">
        <p14:creationId xmlns:p14="http://schemas.microsoft.com/office/powerpoint/2010/main" val="670413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x-non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x-none"/>
          </a:p>
        </p:txBody>
      </p:sp>
      <p:sp>
        <p:nvSpPr>
          <p:cNvPr id="4" name="Marcador de fecha 3"/>
          <p:cNvSpPr>
            <a:spLocks noGrp="1"/>
          </p:cNvSpPr>
          <p:nvPr>
            <p:ph type="dt" sz="half" idx="10"/>
          </p:nvPr>
        </p:nvSpPr>
        <p:spPr/>
        <p:txBody>
          <a:bodyPr/>
          <a:lstStyle/>
          <a:p>
            <a:fld id="{7496F700-4F5C-4EBA-A951-E4BBB64CACAE}" type="datetimeFigureOut">
              <a:rPr lang="x-none" smtClean="0"/>
              <a:t>29/04/2020</a:t>
            </a:fld>
            <a:endParaRPr lang="x-none"/>
          </a:p>
        </p:txBody>
      </p:sp>
      <p:sp>
        <p:nvSpPr>
          <p:cNvPr id="5" name="Marcador de pie de página 4"/>
          <p:cNvSpPr>
            <a:spLocks noGrp="1"/>
          </p:cNvSpPr>
          <p:nvPr>
            <p:ph type="ftr" sz="quarter" idx="11"/>
          </p:nvPr>
        </p:nvSpPr>
        <p:spPr/>
        <p:txBody>
          <a:bodyPr/>
          <a:lstStyle/>
          <a:p>
            <a:endParaRPr lang="x-none"/>
          </a:p>
        </p:txBody>
      </p:sp>
      <p:sp>
        <p:nvSpPr>
          <p:cNvPr id="6" name="Marcador de número de diapositiva 5"/>
          <p:cNvSpPr>
            <a:spLocks noGrp="1"/>
          </p:cNvSpPr>
          <p:nvPr>
            <p:ph type="sldNum" sz="quarter" idx="12"/>
          </p:nvPr>
        </p:nvSpPr>
        <p:spPr/>
        <p:txBody>
          <a:bodyPr/>
          <a:lstStyle/>
          <a:p>
            <a:fld id="{7096E964-7547-4272-9AB6-C7BF78AFE258}" type="slidenum">
              <a:rPr lang="x-none" smtClean="0"/>
              <a:t>‹Nº›</a:t>
            </a:fld>
            <a:endParaRPr lang="x-none"/>
          </a:p>
        </p:txBody>
      </p:sp>
    </p:spTree>
    <p:extLst>
      <p:ext uri="{BB962C8B-B14F-4D97-AF65-F5344CB8AC3E}">
        <p14:creationId xmlns:p14="http://schemas.microsoft.com/office/powerpoint/2010/main" val="4074989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x-non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7496F700-4F5C-4EBA-A951-E4BBB64CACAE}" type="datetimeFigureOut">
              <a:rPr lang="x-none" smtClean="0"/>
              <a:t>29/04/2020</a:t>
            </a:fld>
            <a:endParaRPr lang="x-none"/>
          </a:p>
        </p:txBody>
      </p:sp>
      <p:sp>
        <p:nvSpPr>
          <p:cNvPr id="5" name="Marcador de pie de página 4"/>
          <p:cNvSpPr>
            <a:spLocks noGrp="1"/>
          </p:cNvSpPr>
          <p:nvPr>
            <p:ph type="ftr" sz="quarter" idx="11"/>
          </p:nvPr>
        </p:nvSpPr>
        <p:spPr/>
        <p:txBody>
          <a:bodyPr/>
          <a:lstStyle/>
          <a:p>
            <a:endParaRPr lang="x-none"/>
          </a:p>
        </p:txBody>
      </p:sp>
      <p:sp>
        <p:nvSpPr>
          <p:cNvPr id="6" name="Marcador de número de diapositiva 5"/>
          <p:cNvSpPr>
            <a:spLocks noGrp="1"/>
          </p:cNvSpPr>
          <p:nvPr>
            <p:ph type="sldNum" sz="quarter" idx="12"/>
          </p:nvPr>
        </p:nvSpPr>
        <p:spPr/>
        <p:txBody>
          <a:bodyPr/>
          <a:lstStyle/>
          <a:p>
            <a:fld id="{7096E964-7547-4272-9AB6-C7BF78AFE258}" type="slidenum">
              <a:rPr lang="x-none" smtClean="0"/>
              <a:t>‹Nº›</a:t>
            </a:fld>
            <a:endParaRPr lang="x-none"/>
          </a:p>
        </p:txBody>
      </p:sp>
    </p:spTree>
    <p:extLst>
      <p:ext uri="{BB962C8B-B14F-4D97-AF65-F5344CB8AC3E}">
        <p14:creationId xmlns:p14="http://schemas.microsoft.com/office/powerpoint/2010/main" val="1567662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x-non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x-non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x-none"/>
          </a:p>
        </p:txBody>
      </p:sp>
      <p:sp>
        <p:nvSpPr>
          <p:cNvPr id="5" name="Marcador de fecha 4"/>
          <p:cNvSpPr>
            <a:spLocks noGrp="1"/>
          </p:cNvSpPr>
          <p:nvPr>
            <p:ph type="dt" sz="half" idx="10"/>
          </p:nvPr>
        </p:nvSpPr>
        <p:spPr/>
        <p:txBody>
          <a:bodyPr/>
          <a:lstStyle/>
          <a:p>
            <a:fld id="{7496F700-4F5C-4EBA-A951-E4BBB64CACAE}" type="datetimeFigureOut">
              <a:rPr lang="x-none" smtClean="0"/>
              <a:t>29/04/2020</a:t>
            </a:fld>
            <a:endParaRPr lang="x-none"/>
          </a:p>
        </p:txBody>
      </p:sp>
      <p:sp>
        <p:nvSpPr>
          <p:cNvPr id="6" name="Marcador de pie de página 5"/>
          <p:cNvSpPr>
            <a:spLocks noGrp="1"/>
          </p:cNvSpPr>
          <p:nvPr>
            <p:ph type="ftr" sz="quarter" idx="11"/>
          </p:nvPr>
        </p:nvSpPr>
        <p:spPr/>
        <p:txBody>
          <a:bodyPr/>
          <a:lstStyle/>
          <a:p>
            <a:endParaRPr lang="x-none"/>
          </a:p>
        </p:txBody>
      </p:sp>
      <p:sp>
        <p:nvSpPr>
          <p:cNvPr id="7" name="Marcador de número de diapositiva 6"/>
          <p:cNvSpPr>
            <a:spLocks noGrp="1"/>
          </p:cNvSpPr>
          <p:nvPr>
            <p:ph type="sldNum" sz="quarter" idx="12"/>
          </p:nvPr>
        </p:nvSpPr>
        <p:spPr/>
        <p:txBody>
          <a:bodyPr/>
          <a:lstStyle/>
          <a:p>
            <a:fld id="{7096E964-7547-4272-9AB6-C7BF78AFE258}" type="slidenum">
              <a:rPr lang="x-none" smtClean="0"/>
              <a:t>‹Nº›</a:t>
            </a:fld>
            <a:endParaRPr lang="x-none"/>
          </a:p>
        </p:txBody>
      </p:sp>
    </p:spTree>
    <p:extLst>
      <p:ext uri="{BB962C8B-B14F-4D97-AF65-F5344CB8AC3E}">
        <p14:creationId xmlns:p14="http://schemas.microsoft.com/office/powerpoint/2010/main" val="1143477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x-non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x-non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x-none"/>
          </a:p>
        </p:txBody>
      </p:sp>
      <p:sp>
        <p:nvSpPr>
          <p:cNvPr id="7" name="Marcador de fecha 6"/>
          <p:cNvSpPr>
            <a:spLocks noGrp="1"/>
          </p:cNvSpPr>
          <p:nvPr>
            <p:ph type="dt" sz="half" idx="10"/>
          </p:nvPr>
        </p:nvSpPr>
        <p:spPr/>
        <p:txBody>
          <a:bodyPr/>
          <a:lstStyle/>
          <a:p>
            <a:fld id="{7496F700-4F5C-4EBA-A951-E4BBB64CACAE}" type="datetimeFigureOut">
              <a:rPr lang="x-none" smtClean="0"/>
              <a:t>29/04/2020</a:t>
            </a:fld>
            <a:endParaRPr lang="x-none"/>
          </a:p>
        </p:txBody>
      </p:sp>
      <p:sp>
        <p:nvSpPr>
          <p:cNvPr id="8" name="Marcador de pie de página 7"/>
          <p:cNvSpPr>
            <a:spLocks noGrp="1"/>
          </p:cNvSpPr>
          <p:nvPr>
            <p:ph type="ftr" sz="quarter" idx="11"/>
          </p:nvPr>
        </p:nvSpPr>
        <p:spPr/>
        <p:txBody>
          <a:bodyPr/>
          <a:lstStyle/>
          <a:p>
            <a:endParaRPr lang="x-none"/>
          </a:p>
        </p:txBody>
      </p:sp>
      <p:sp>
        <p:nvSpPr>
          <p:cNvPr id="9" name="Marcador de número de diapositiva 8"/>
          <p:cNvSpPr>
            <a:spLocks noGrp="1"/>
          </p:cNvSpPr>
          <p:nvPr>
            <p:ph type="sldNum" sz="quarter" idx="12"/>
          </p:nvPr>
        </p:nvSpPr>
        <p:spPr/>
        <p:txBody>
          <a:bodyPr/>
          <a:lstStyle/>
          <a:p>
            <a:fld id="{7096E964-7547-4272-9AB6-C7BF78AFE258}" type="slidenum">
              <a:rPr lang="x-none" smtClean="0"/>
              <a:t>‹Nº›</a:t>
            </a:fld>
            <a:endParaRPr lang="x-none"/>
          </a:p>
        </p:txBody>
      </p:sp>
    </p:spTree>
    <p:extLst>
      <p:ext uri="{BB962C8B-B14F-4D97-AF65-F5344CB8AC3E}">
        <p14:creationId xmlns:p14="http://schemas.microsoft.com/office/powerpoint/2010/main" val="3238862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x-none"/>
          </a:p>
        </p:txBody>
      </p:sp>
      <p:sp>
        <p:nvSpPr>
          <p:cNvPr id="3" name="Marcador de fecha 2"/>
          <p:cNvSpPr>
            <a:spLocks noGrp="1"/>
          </p:cNvSpPr>
          <p:nvPr>
            <p:ph type="dt" sz="half" idx="10"/>
          </p:nvPr>
        </p:nvSpPr>
        <p:spPr/>
        <p:txBody>
          <a:bodyPr/>
          <a:lstStyle/>
          <a:p>
            <a:fld id="{7496F700-4F5C-4EBA-A951-E4BBB64CACAE}" type="datetimeFigureOut">
              <a:rPr lang="x-none" smtClean="0"/>
              <a:t>29/04/2020</a:t>
            </a:fld>
            <a:endParaRPr lang="x-none"/>
          </a:p>
        </p:txBody>
      </p:sp>
      <p:sp>
        <p:nvSpPr>
          <p:cNvPr id="4" name="Marcador de pie de página 3"/>
          <p:cNvSpPr>
            <a:spLocks noGrp="1"/>
          </p:cNvSpPr>
          <p:nvPr>
            <p:ph type="ftr" sz="quarter" idx="11"/>
          </p:nvPr>
        </p:nvSpPr>
        <p:spPr/>
        <p:txBody>
          <a:bodyPr/>
          <a:lstStyle/>
          <a:p>
            <a:endParaRPr lang="x-none"/>
          </a:p>
        </p:txBody>
      </p:sp>
      <p:sp>
        <p:nvSpPr>
          <p:cNvPr id="5" name="Marcador de número de diapositiva 4"/>
          <p:cNvSpPr>
            <a:spLocks noGrp="1"/>
          </p:cNvSpPr>
          <p:nvPr>
            <p:ph type="sldNum" sz="quarter" idx="12"/>
          </p:nvPr>
        </p:nvSpPr>
        <p:spPr/>
        <p:txBody>
          <a:bodyPr/>
          <a:lstStyle/>
          <a:p>
            <a:fld id="{7096E964-7547-4272-9AB6-C7BF78AFE258}" type="slidenum">
              <a:rPr lang="x-none" smtClean="0"/>
              <a:t>‹Nº›</a:t>
            </a:fld>
            <a:endParaRPr lang="x-none"/>
          </a:p>
        </p:txBody>
      </p:sp>
    </p:spTree>
    <p:extLst>
      <p:ext uri="{BB962C8B-B14F-4D97-AF65-F5344CB8AC3E}">
        <p14:creationId xmlns:p14="http://schemas.microsoft.com/office/powerpoint/2010/main" val="1211936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496F700-4F5C-4EBA-A951-E4BBB64CACAE}" type="datetimeFigureOut">
              <a:rPr lang="x-none" smtClean="0"/>
              <a:t>29/04/2020</a:t>
            </a:fld>
            <a:endParaRPr lang="x-none"/>
          </a:p>
        </p:txBody>
      </p:sp>
      <p:sp>
        <p:nvSpPr>
          <p:cNvPr id="3" name="Marcador de pie de página 2"/>
          <p:cNvSpPr>
            <a:spLocks noGrp="1"/>
          </p:cNvSpPr>
          <p:nvPr>
            <p:ph type="ftr" sz="quarter" idx="11"/>
          </p:nvPr>
        </p:nvSpPr>
        <p:spPr/>
        <p:txBody>
          <a:bodyPr/>
          <a:lstStyle/>
          <a:p>
            <a:endParaRPr lang="x-none"/>
          </a:p>
        </p:txBody>
      </p:sp>
      <p:sp>
        <p:nvSpPr>
          <p:cNvPr id="4" name="Marcador de número de diapositiva 3"/>
          <p:cNvSpPr>
            <a:spLocks noGrp="1"/>
          </p:cNvSpPr>
          <p:nvPr>
            <p:ph type="sldNum" sz="quarter" idx="12"/>
          </p:nvPr>
        </p:nvSpPr>
        <p:spPr/>
        <p:txBody>
          <a:bodyPr/>
          <a:lstStyle/>
          <a:p>
            <a:fld id="{7096E964-7547-4272-9AB6-C7BF78AFE258}" type="slidenum">
              <a:rPr lang="x-none" smtClean="0"/>
              <a:t>‹Nº›</a:t>
            </a:fld>
            <a:endParaRPr lang="x-none"/>
          </a:p>
        </p:txBody>
      </p:sp>
    </p:spTree>
    <p:extLst>
      <p:ext uri="{BB962C8B-B14F-4D97-AF65-F5344CB8AC3E}">
        <p14:creationId xmlns:p14="http://schemas.microsoft.com/office/powerpoint/2010/main" val="3601848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x-non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x-non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7496F700-4F5C-4EBA-A951-E4BBB64CACAE}" type="datetimeFigureOut">
              <a:rPr lang="x-none" smtClean="0"/>
              <a:t>29/04/2020</a:t>
            </a:fld>
            <a:endParaRPr lang="x-none"/>
          </a:p>
        </p:txBody>
      </p:sp>
      <p:sp>
        <p:nvSpPr>
          <p:cNvPr id="6" name="Marcador de pie de página 5"/>
          <p:cNvSpPr>
            <a:spLocks noGrp="1"/>
          </p:cNvSpPr>
          <p:nvPr>
            <p:ph type="ftr" sz="quarter" idx="11"/>
          </p:nvPr>
        </p:nvSpPr>
        <p:spPr/>
        <p:txBody>
          <a:bodyPr/>
          <a:lstStyle/>
          <a:p>
            <a:endParaRPr lang="x-none"/>
          </a:p>
        </p:txBody>
      </p:sp>
      <p:sp>
        <p:nvSpPr>
          <p:cNvPr id="7" name="Marcador de número de diapositiva 6"/>
          <p:cNvSpPr>
            <a:spLocks noGrp="1"/>
          </p:cNvSpPr>
          <p:nvPr>
            <p:ph type="sldNum" sz="quarter" idx="12"/>
          </p:nvPr>
        </p:nvSpPr>
        <p:spPr/>
        <p:txBody>
          <a:bodyPr/>
          <a:lstStyle/>
          <a:p>
            <a:fld id="{7096E964-7547-4272-9AB6-C7BF78AFE258}" type="slidenum">
              <a:rPr lang="x-none" smtClean="0"/>
              <a:t>‹Nº›</a:t>
            </a:fld>
            <a:endParaRPr lang="x-none"/>
          </a:p>
        </p:txBody>
      </p:sp>
    </p:spTree>
    <p:extLst>
      <p:ext uri="{BB962C8B-B14F-4D97-AF65-F5344CB8AC3E}">
        <p14:creationId xmlns:p14="http://schemas.microsoft.com/office/powerpoint/2010/main" val="3419831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x-non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7496F700-4F5C-4EBA-A951-E4BBB64CACAE}" type="datetimeFigureOut">
              <a:rPr lang="x-none" smtClean="0"/>
              <a:t>29/04/2020</a:t>
            </a:fld>
            <a:endParaRPr lang="x-none"/>
          </a:p>
        </p:txBody>
      </p:sp>
      <p:sp>
        <p:nvSpPr>
          <p:cNvPr id="6" name="Marcador de pie de página 5"/>
          <p:cNvSpPr>
            <a:spLocks noGrp="1"/>
          </p:cNvSpPr>
          <p:nvPr>
            <p:ph type="ftr" sz="quarter" idx="11"/>
          </p:nvPr>
        </p:nvSpPr>
        <p:spPr/>
        <p:txBody>
          <a:bodyPr/>
          <a:lstStyle/>
          <a:p>
            <a:endParaRPr lang="x-none"/>
          </a:p>
        </p:txBody>
      </p:sp>
      <p:sp>
        <p:nvSpPr>
          <p:cNvPr id="7" name="Marcador de número de diapositiva 6"/>
          <p:cNvSpPr>
            <a:spLocks noGrp="1"/>
          </p:cNvSpPr>
          <p:nvPr>
            <p:ph type="sldNum" sz="quarter" idx="12"/>
          </p:nvPr>
        </p:nvSpPr>
        <p:spPr/>
        <p:txBody>
          <a:bodyPr/>
          <a:lstStyle/>
          <a:p>
            <a:fld id="{7096E964-7547-4272-9AB6-C7BF78AFE258}" type="slidenum">
              <a:rPr lang="x-none" smtClean="0"/>
              <a:t>‹Nº›</a:t>
            </a:fld>
            <a:endParaRPr lang="x-none"/>
          </a:p>
        </p:txBody>
      </p:sp>
    </p:spTree>
    <p:extLst>
      <p:ext uri="{BB962C8B-B14F-4D97-AF65-F5344CB8AC3E}">
        <p14:creationId xmlns:p14="http://schemas.microsoft.com/office/powerpoint/2010/main" val="1294720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x-non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x-non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96F700-4F5C-4EBA-A951-E4BBB64CACAE}" type="datetimeFigureOut">
              <a:rPr lang="x-none" smtClean="0"/>
              <a:t>29/04/2020</a:t>
            </a:fld>
            <a:endParaRPr lang="x-non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6E964-7547-4272-9AB6-C7BF78AFE258}" type="slidenum">
              <a:rPr lang="x-none" smtClean="0"/>
              <a:t>‹Nº›</a:t>
            </a:fld>
            <a:endParaRPr lang="x-none"/>
          </a:p>
        </p:txBody>
      </p:sp>
    </p:spTree>
    <p:extLst>
      <p:ext uri="{BB962C8B-B14F-4D97-AF65-F5344CB8AC3E}">
        <p14:creationId xmlns:p14="http://schemas.microsoft.com/office/powerpoint/2010/main" val="3609611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3.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34169" y="4075195"/>
            <a:ext cx="10066020" cy="2454910"/>
          </a:xfrm>
        </p:spPr>
        <p:txBody>
          <a:bodyPr>
            <a:normAutofit fontScale="90000"/>
          </a:bodyPr>
          <a:lstStyle/>
          <a:p>
            <a:r>
              <a:rPr lang="es-CO" b="1" dirty="0">
                <a:latin typeface="Bookman Old Style" panose="02050604050505020204" pitchFamily="18" charset="0"/>
              </a:rPr>
              <a:t> INFORME COVID-19 N</a:t>
            </a:r>
            <a:r>
              <a:rPr lang="es-CO" sz="4000" b="1" dirty="0">
                <a:latin typeface="Bookman Old Style" panose="02050604050505020204" pitchFamily="18" charset="0"/>
              </a:rPr>
              <a:t>o</a:t>
            </a:r>
            <a:r>
              <a:rPr lang="es-CO" b="1" dirty="0">
                <a:latin typeface="Bookman Old Style" panose="02050604050505020204" pitchFamily="18" charset="0"/>
              </a:rPr>
              <a:t> 3</a:t>
            </a:r>
            <a:br>
              <a:rPr lang="es-CO" b="1" dirty="0">
                <a:latin typeface="Bookman Old Style" panose="02050604050505020204" pitchFamily="18" charset="0"/>
              </a:rPr>
            </a:br>
            <a:r>
              <a:rPr lang="es-CO" b="1" dirty="0">
                <a:latin typeface="Bookman Old Style" panose="02050604050505020204" pitchFamily="18" charset="0"/>
              </a:rPr>
              <a:t/>
            </a:r>
            <a:br>
              <a:rPr lang="es-CO" b="1" dirty="0">
                <a:latin typeface="Bookman Old Style" panose="02050604050505020204" pitchFamily="18" charset="0"/>
              </a:rPr>
            </a:br>
            <a:r>
              <a:rPr lang="es-CO" sz="4400" b="1" dirty="0">
                <a:latin typeface="Bahnschrift SemiBold SemiConden" panose="020B0502040204020203" pitchFamily="34" charset="0"/>
              </a:rPr>
              <a:t>SECRETARIA DE SALUD MUNICIPAL</a:t>
            </a:r>
            <a:br>
              <a:rPr lang="es-CO" sz="4400" b="1" dirty="0">
                <a:latin typeface="Bahnschrift SemiBold SemiConden" panose="020B0502040204020203" pitchFamily="34" charset="0"/>
              </a:rPr>
            </a:br>
            <a:r>
              <a:rPr lang="es-CO" b="1" dirty="0">
                <a:latin typeface="Bahnschrift SemiBold SemiConden" panose="020B0502040204020203" pitchFamily="34" charset="0"/>
              </a:rPr>
              <a:t>2020</a:t>
            </a:r>
            <a:br>
              <a:rPr lang="es-CO" b="1" dirty="0">
                <a:latin typeface="Bahnschrift SemiBold SemiConden" panose="020B0502040204020203" pitchFamily="34" charset="0"/>
              </a:rPr>
            </a:br>
            <a:endParaRPr lang="es-CO" dirty="0">
              <a:latin typeface="Bahnschrift SemiBold SemiConden" panose="020B0502040204020203" pitchFamily="34" charset="0"/>
            </a:endParaRPr>
          </a:p>
        </p:txBody>
      </p:sp>
      <p:sp>
        <p:nvSpPr>
          <p:cNvPr id="3" name="Subtítulo 2"/>
          <p:cNvSpPr>
            <a:spLocks noGrp="1"/>
          </p:cNvSpPr>
          <p:nvPr>
            <p:ph type="subTitle" idx="1"/>
          </p:nvPr>
        </p:nvSpPr>
        <p:spPr>
          <a:xfrm>
            <a:off x="1779269" y="4690110"/>
            <a:ext cx="9144000" cy="1655762"/>
          </a:xfrm>
        </p:spPr>
        <p:txBody>
          <a:bodyPr>
            <a:normAutofit/>
          </a:bodyPr>
          <a:lstStyle/>
          <a:p>
            <a:endParaRPr lang="es-CO" b="1" dirty="0">
              <a:latin typeface="Bookman Old Style" panose="02050604050505020204" pitchFamily="18" charset="0"/>
            </a:endParaRPr>
          </a:p>
          <a:p>
            <a:endParaRPr lang="es-CO" b="1" dirty="0"/>
          </a:p>
          <a:p>
            <a:endParaRPr lang="es-CO" dirty="0"/>
          </a:p>
        </p:txBody>
      </p:sp>
      <p:pic>
        <p:nvPicPr>
          <p:cNvPr id="4" name="Picture 8" descr="https://cucuta2050estrategiadetodos.com/wp-content/uploads/SALUD-1021x1024.png">
            <a:extLst>
              <a:ext uri="{FF2B5EF4-FFF2-40B4-BE49-F238E27FC236}">
                <a16:creationId xmlns:a16="http://schemas.microsoft.com/office/drawing/2014/main" id="{0A17B7F7-1562-4C1F-B333-D8E91839B9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7508" y="395205"/>
            <a:ext cx="2447523" cy="2454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17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137400" y="2247899"/>
            <a:ext cx="4305300" cy="2908301"/>
          </a:xfrm>
        </p:spPr>
        <p:txBody>
          <a:bodyPr>
            <a:normAutofit/>
          </a:bodyPr>
          <a:lstStyle/>
          <a:p>
            <a:r>
              <a:rPr lang="es-MX" sz="3600" dirty="0"/>
              <a:t>ENTREGA DE AYUDAS ALIMENTARIAS PARA FAMILIAS CON PACIENTES POSITIVOS </a:t>
            </a:r>
            <a:r>
              <a:rPr lang="es-MX" sz="3600" b="1" dirty="0">
                <a:solidFill>
                  <a:srgbClr val="000000"/>
                </a:solidFill>
                <a:latin typeface="Calibri" panose="020F0502020204030204" pitchFamily="34" charset="0"/>
              </a:rPr>
              <a:t/>
            </a:r>
            <a:br>
              <a:rPr lang="es-MX" sz="3600" b="1" dirty="0">
                <a:solidFill>
                  <a:srgbClr val="000000"/>
                </a:solidFill>
                <a:latin typeface="Calibri" panose="020F0502020204030204" pitchFamily="34" charset="0"/>
              </a:rPr>
            </a:br>
            <a:endParaRPr lang="en-US" sz="3600" dirty="0"/>
          </a:p>
        </p:txBody>
      </p:sp>
      <p:pic>
        <p:nvPicPr>
          <p:cNvPr id="7" name="Imagen 6"/>
          <p:cNvPicPr>
            <a:picLocks noChangeAspect="1"/>
          </p:cNvPicPr>
          <p:nvPr/>
        </p:nvPicPr>
        <p:blipFill>
          <a:blip r:embed="rId2"/>
          <a:stretch>
            <a:fillRect/>
          </a:stretch>
        </p:blipFill>
        <p:spPr>
          <a:xfrm>
            <a:off x="1054100" y="1255127"/>
            <a:ext cx="4584700" cy="5375421"/>
          </a:xfrm>
          <a:prstGeom prst="rect">
            <a:avLst/>
          </a:prstGeom>
        </p:spPr>
      </p:pic>
    </p:spTree>
    <p:extLst>
      <p:ext uri="{BB962C8B-B14F-4D97-AF65-F5344CB8AC3E}">
        <p14:creationId xmlns:p14="http://schemas.microsoft.com/office/powerpoint/2010/main" val="2479714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B2C661E8-73F9-4FC8-A812-FB30B7EABCD6}"/>
              </a:ext>
            </a:extLst>
          </p:cNvPr>
          <p:cNvSpPr txBox="1">
            <a:spLocks/>
          </p:cNvSpPr>
          <p:nvPr/>
        </p:nvSpPr>
        <p:spPr>
          <a:xfrm>
            <a:off x="3336837" y="375699"/>
            <a:ext cx="5518326" cy="5232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CONTEXTO MUNICIPAL</a:t>
            </a:r>
          </a:p>
        </p:txBody>
      </p:sp>
      <p:sp>
        <p:nvSpPr>
          <p:cNvPr id="10" name="Rectángulo 9">
            <a:extLst>
              <a:ext uri="{FF2B5EF4-FFF2-40B4-BE49-F238E27FC236}">
                <a16:creationId xmlns:a16="http://schemas.microsoft.com/office/drawing/2014/main" id="{E58A4337-E0F3-4EB8-A4BC-9E7537054AD9}"/>
              </a:ext>
            </a:extLst>
          </p:cNvPr>
          <p:cNvSpPr/>
          <p:nvPr/>
        </p:nvSpPr>
        <p:spPr>
          <a:xfrm>
            <a:off x="2239648" y="6546761"/>
            <a:ext cx="6289964" cy="311239"/>
          </a:xfrm>
          <a:prstGeom prst="rect">
            <a:avLst/>
          </a:prstGeom>
        </p:spPr>
        <p:txBody>
          <a:bodyPr wrap="square">
            <a:spAutoFit/>
          </a:bodyPr>
          <a:lstStyle/>
          <a:p>
            <a:pPr algn="just">
              <a:lnSpc>
                <a:spcPct val="107000"/>
              </a:lnSpc>
              <a:spcAft>
                <a:spcPts val="800"/>
              </a:spcAft>
            </a:pPr>
            <a:r>
              <a:rPr lang="es-CO" sz="1400" dirty="0">
                <a:latin typeface="Arial" panose="020B0604020202020204" pitchFamily="34" charset="0"/>
                <a:ea typeface="Calibri" panose="020F0502020204030204" pitchFamily="34" charset="0"/>
                <a:cs typeface="Times New Roman" panose="02020603050405020304" pitchFamily="18" charset="0"/>
              </a:rPr>
              <a:t>Fuente: Subsecretaría de Planeación de Salud. Elaboración Propia</a:t>
            </a:r>
            <a:endParaRPr lang="es-CO"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Chart 10" title="Gráfico">
            <a:extLst>
              <a:ext uri="{FF2B5EF4-FFF2-40B4-BE49-F238E27FC236}">
                <a16:creationId xmlns:a16="http://schemas.microsoft.com/office/drawing/2014/main" id="{00000000-0008-0000-0100-00000B000000}"/>
              </a:ext>
            </a:extLst>
          </p:cNvPr>
          <p:cNvGraphicFramePr>
            <a:graphicFrameLocks/>
          </p:cNvGraphicFramePr>
          <p:nvPr>
            <p:extLst/>
          </p:nvPr>
        </p:nvGraphicFramePr>
        <p:xfrm>
          <a:off x="0" y="1120594"/>
          <a:ext cx="5684707" cy="5361706"/>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n 2">
            <a:extLst>
              <a:ext uri="{FF2B5EF4-FFF2-40B4-BE49-F238E27FC236}">
                <a16:creationId xmlns:a16="http://schemas.microsoft.com/office/drawing/2014/main" id="{29D81769-2CCE-441C-B4F8-9EC2FACB7977}"/>
              </a:ext>
            </a:extLst>
          </p:cNvPr>
          <p:cNvPicPr>
            <a:picLocks noChangeAspect="1"/>
          </p:cNvPicPr>
          <p:nvPr/>
        </p:nvPicPr>
        <p:blipFill>
          <a:blip r:embed="rId3"/>
          <a:stretch>
            <a:fillRect/>
          </a:stretch>
        </p:blipFill>
        <p:spPr>
          <a:xfrm>
            <a:off x="5684707" y="1332035"/>
            <a:ext cx="6507293" cy="4405371"/>
          </a:xfrm>
          <a:prstGeom prst="rect">
            <a:avLst/>
          </a:prstGeom>
        </p:spPr>
      </p:pic>
    </p:spTree>
    <p:extLst>
      <p:ext uri="{BB962C8B-B14F-4D97-AF65-F5344CB8AC3E}">
        <p14:creationId xmlns:p14="http://schemas.microsoft.com/office/powerpoint/2010/main" val="3455032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073A1F3E-E50C-4069-9C17-A799C161C397}"/>
              </a:ext>
            </a:extLst>
          </p:cNvPr>
          <p:cNvSpPr txBox="1">
            <a:spLocks/>
          </p:cNvSpPr>
          <p:nvPr/>
        </p:nvSpPr>
        <p:spPr>
          <a:xfrm>
            <a:off x="3336837" y="375699"/>
            <a:ext cx="5518326" cy="5232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CONTEXTO MUNICIPAL</a:t>
            </a:r>
          </a:p>
        </p:txBody>
      </p:sp>
      <p:sp>
        <p:nvSpPr>
          <p:cNvPr id="7" name="Rectángulo 6">
            <a:extLst>
              <a:ext uri="{FF2B5EF4-FFF2-40B4-BE49-F238E27FC236}">
                <a16:creationId xmlns:a16="http://schemas.microsoft.com/office/drawing/2014/main" id="{126EDC52-B0BD-4FB4-A1F4-393792AE44FB}"/>
              </a:ext>
            </a:extLst>
          </p:cNvPr>
          <p:cNvSpPr/>
          <p:nvPr/>
        </p:nvSpPr>
        <p:spPr>
          <a:xfrm>
            <a:off x="2708563" y="6527118"/>
            <a:ext cx="6289964" cy="311239"/>
          </a:xfrm>
          <a:prstGeom prst="rect">
            <a:avLst/>
          </a:prstGeom>
        </p:spPr>
        <p:txBody>
          <a:bodyPr wrap="square">
            <a:spAutoFit/>
          </a:bodyPr>
          <a:lstStyle/>
          <a:p>
            <a:pPr algn="just">
              <a:lnSpc>
                <a:spcPct val="107000"/>
              </a:lnSpc>
              <a:spcAft>
                <a:spcPts val="800"/>
              </a:spcAft>
            </a:pPr>
            <a:r>
              <a:rPr lang="es-CO" sz="1400" dirty="0">
                <a:latin typeface="Arial" panose="020B0604020202020204" pitchFamily="34" charset="0"/>
                <a:ea typeface="Calibri" panose="020F0502020204030204" pitchFamily="34" charset="0"/>
                <a:cs typeface="Times New Roman" panose="02020603050405020304" pitchFamily="18" charset="0"/>
              </a:rPr>
              <a:t>Fuente: Subsecretaría de Planeación de Salud. Elaboración Propia</a:t>
            </a:r>
            <a:endParaRPr lang="es-CO"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Chart 1" title="Gráfico">
            <a:extLst>
              <a:ext uri="{FF2B5EF4-FFF2-40B4-BE49-F238E27FC236}">
                <a16:creationId xmlns:a16="http://schemas.microsoft.com/office/drawing/2014/main" id="{00000000-0008-0000-0100-000002000000}"/>
              </a:ext>
            </a:extLst>
          </p:cNvPr>
          <p:cNvGraphicFramePr>
            <a:graphicFrameLocks/>
          </p:cNvGraphicFramePr>
          <p:nvPr>
            <p:extLst/>
          </p:nvPr>
        </p:nvGraphicFramePr>
        <p:xfrm>
          <a:off x="34636" y="1452562"/>
          <a:ext cx="5715000" cy="4809693"/>
        </p:xfrm>
        <a:graphic>
          <a:graphicData uri="http://schemas.openxmlformats.org/drawingml/2006/chart">
            <c:chart xmlns:c="http://schemas.openxmlformats.org/drawingml/2006/chart" xmlns:r="http://schemas.openxmlformats.org/officeDocument/2006/relationships" r:id="rId2"/>
          </a:graphicData>
        </a:graphic>
      </p:graphicFrame>
      <p:pic>
        <p:nvPicPr>
          <p:cNvPr id="9" name="Imagen 8">
            <a:extLst>
              <a:ext uri="{FF2B5EF4-FFF2-40B4-BE49-F238E27FC236}">
                <a16:creationId xmlns:a16="http://schemas.microsoft.com/office/drawing/2014/main" id="{12C9E047-FD53-45C4-B711-AF092DCF7C64}"/>
              </a:ext>
            </a:extLst>
          </p:cNvPr>
          <p:cNvPicPr>
            <a:picLocks noChangeAspect="1"/>
          </p:cNvPicPr>
          <p:nvPr/>
        </p:nvPicPr>
        <p:blipFill>
          <a:blip r:embed="rId3"/>
          <a:stretch>
            <a:fillRect/>
          </a:stretch>
        </p:blipFill>
        <p:spPr>
          <a:xfrm>
            <a:off x="5749636" y="1452562"/>
            <a:ext cx="6407728" cy="4809693"/>
          </a:xfrm>
          <a:prstGeom prst="rect">
            <a:avLst/>
          </a:prstGeom>
        </p:spPr>
      </p:pic>
    </p:spTree>
    <p:extLst>
      <p:ext uri="{BB962C8B-B14F-4D97-AF65-F5344CB8AC3E}">
        <p14:creationId xmlns:p14="http://schemas.microsoft.com/office/powerpoint/2010/main" val="1865265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09FD7D5-4FA4-489E-8577-03077131AE95}"/>
              </a:ext>
            </a:extLst>
          </p:cNvPr>
          <p:cNvSpPr txBox="1">
            <a:spLocks/>
          </p:cNvSpPr>
          <p:nvPr/>
        </p:nvSpPr>
        <p:spPr>
          <a:xfrm>
            <a:off x="3336837" y="236819"/>
            <a:ext cx="5518326" cy="5232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CONTEXTO MUNICIPAL</a:t>
            </a:r>
          </a:p>
        </p:txBody>
      </p:sp>
      <p:sp>
        <p:nvSpPr>
          <p:cNvPr id="9" name="Rectángulo 8">
            <a:extLst>
              <a:ext uri="{FF2B5EF4-FFF2-40B4-BE49-F238E27FC236}">
                <a16:creationId xmlns:a16="http://schemas.microsoft.com/office/drawing/2014/main" id="{D31B95DC-74B7-40F7-AD72-45736B1FBCFE}"/>
              </a:ext>
            </a:extLst>
          </p:cNvPr>
          <p:cNvSpPr/>
          <p:nvPr/>
        </p:nvSpPr>
        <p:spPr>
          <a:xfrm>
            <a:off x="6643796" y="5888181"/>
            <a:ext cx="6192982" cy="280013"/>
          </a:xfrm>
          <a:prstGeom prst="rect">
            <a:avLst/>
          </a:prstGeom>
        </p:spPr>
        <p:txBody>
          <a:bodyPr wrap="square">
            <a:spAutoFit/>
          </a:bodyPr>
          <a:lstStyle/>
          <a:p>
            <a:pPr algn="just">
              <a:lnSpc>
                <a:spcPct val="107000"/>
              </a:lnSpc>
              <a:spcAft>
                <a:spcPts val="800"/>
              </a:spcAft>
            </a:pPr>
            <a:r>
              <a:rPr lang="es-CO" sz="1200" dirty="0">
                <a:latin typeface="Arial" panose="020B0604020202020204" pitchFamily="34" charset="0"/>
                <a:ea typeface="Calibri" panose="020F0502020204030204" pitchFamily="34" charset="0"/>
                <a:cs typeface="Times New Roman" panose="02020603050405020304" pitchFamily="18" charset="0"/>
              </a:rPr>
              <a:t>Fuente: Subsecretaría de Planeación de Salud. Elaboración Propia</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98854641-3925-4A14-B8FF-067173D36406}"/>
              </a:ext>
            </a:extLst>
          </p:cNvPr>
          <p:cNvPicPr>
            <a:picLocks noChangeAspect="1"/>
          </p:cNvPicPr>
          <p:nvPr/>
        </p:nvPicPr>
        <p:blipFill>
          <a:blip r:embed="rId2"/>
          <a:stretch>
            <a:fillRect/>
          </a:stretch>
        </p:blipFill>
        <p:spPr>
          <a:xfrm>
            <a:off x="215915" y="1441389"/>
            <a:ext cx="5880086" cy="5179792"/>
          </a:xfrm>
          <a:prstGeom prst="rect">
            <a:avLst/>
          </a:prstGeom>
        </p:spPr>
      </p:pic>
      <p:pic>
        <p:nvPicPr>
          <p:cNvPr id="3" name="Imagen 2">
            <a:extLst>
              <a:ext uri="{FF2B5EF4-FFF2-40B4-BE49-F238E27FC236}">
                <a16:creationId xmlns:a16="http://schemas.microsoft.com/office/drawing/2014/main" id="{8C93CC1F-AE9F-4D05-8253-9D819CA88D15}"/>
              </a:ext>
            </a:extLst>
          </p:cNvPr>
          <p:cNvPicPr>
            <a:picLocks noChangeAspect="1"/>
          </p:cNvPicPr>
          <p:nvPr/>
        </p:nvPicPr>
        <p:blipFill>
          <a:blip r:embed="rId3"/>
          <a:stretch>
            <a:fillRect/>
          </a:stretch>
        </p:blipFill>
        <p:spPr>
          <a:xfrm>
            <a:off x="6311914" y="1053331"/>
            <a:ext cx="5880086" cy="4457132"/>
          </a:xfrm>
          <a:prstGeom prst="rect">
            <a:avLst/>
          </a:prstGeom>
        </p:spPr>
      </p:pic>
    </p:spTree>
    <p:extLst>
      <p:ext uri="{BB962C8B-B14F-4D97-AF65-F5344CB8AC3E}">
        <p14:creationId xmlns:p14="http://schemas.microsoft.com/office/powerpoint/2010/main" val="1537429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7C37A7B-8F78-44F2-A116-17A8359C3BDF}"/>
              </a:ext>
            </a:extLst>
          </p:cNvPr>
          <p:cNvPicPr>
            <a:picLocks noChangeAspect="1"/>
          </p:cNvPicPr>
          <p:nvPr/>
        </p:nvPicPr>
        <p:blipFill rotWithShape="1">
          <a:blip r:embed="rId2"/>
          <a:srcRect l="25693" r="26809" b="8727"/>
          <a:stretch/>
        </p:blipFill>
        <p:spPr>
          <a:xfrm>
            <a:off x="3620529" y="1702014"/>
            <a:ext cx="4950941" cy="4353627"/>
          </a:xfrm>
          <a:prstGeom prst="rect">
            <a:avLst/>
          </a:prstGeom>
        </p:spPr>
      </p:pic>
      <p:sp>
        <p:nvSpPr>
          <p:cNvPr id="5" name="Rectángulo 4">
            <a:extLst>
              <a:ext uri="{FF2B5EF4-FFF2-40B4-BE49-F238E27FC236}">
                <a16:creationId xmlns:a16="http://schemas.microsoft.com/office/drawing/2014/main" id="{25C016AB-AFBA-4F84-A8D1-E3027D0A1BA2}"/>
              </a:ext>
            </a:extLst>
          </p:cNvPr>
          <p:cNvSpPr/>
          <p:nvPr/>
        </p:nvSpPr>
        <p:spPr>
          <a:xfrm>
            <a:off x="3822356" y="802359"/>
            <a:ext cx="5231026" cy="707886"/>
          </a:xfrm>
          <a:prstGeom prst="rect">
            <a:avLst/>
          </a:prstGeom>
        </p:spPr>
        <p:txBody>
          <a:bodyPr wrap="square">
            <a:spAutoFit/>
          </a:bodyPr>
          <a:lstStyle/>
          <a:p>
            <a:pPr algn="just"/>
            <a:r>
              <a:rPr lang="es-CO" sz="2000" dirty="0"/>
              <a:t>Estimación de casos confirmados por día, desde el 20/04/2020 al 30/04/2020 con R² = 0,9695.</a:t>
            </a:r>
          </a:p>
        </p:txBody>
      </p:sp>
      <p:sp>
        <p:nvSpPr>
          <p:cNvPr id="6" name="Rectángulo 5">
            <a:extLst>
              <a:ext uri="{FF2B5EF4-FFF2-40B4-BE49-F238E27FC236}">
                <a16:creationId xmlns:a16="http://schemas.microsoft.com/office/drawing/2014/main" id="{D0489E88-B242-4617-85C1-572860CA02C6}"/>
              </a:ext>
            </a:extLst>
          </p:cNvPr>
          <p:cNvSpPr/>
          <p:nvPr/>
        </p:nvSpPr>
        <p:spPr>
          <a:xfrm>
            <a:off x="3048000" y="6180049"/>
            <a:ext cx="6096000" cy="670120"/>
          </a:xfrm>
          <a:prstGeom prst="rect">
            <a:avLst/>
          </a:prstGeom>
        </p:spPr>
        <p:txBody>
          <a:bodyPr>
            <a:spAutoFit/>
          </a:bodyPr>
          <a:lstStyle/>
          <a:p>
            <a:pPr algn="ctr">
              <a:lnSpc>
                <a:spcPct val="107000"/>
              </a:lnSpc>
              <a:spcAft>
                <a:spcPts val="800"/>
              </a:spcAft>
            </a:pPr>
            <a:r>
              <a:rPr lang="es-CO" dirty="0">
                <a:latin typeface="Arial" panose="020B0604020202020204" pitchFamily="34" charset="0"/>
                <a:ea typeface="Calibri" panose="020F0502020204030204" pitchFamily="34" charset="0"/>
                <a:cs typeface="Times New Roman" panose="02020603050405020304" pitchFamily="18" charset="0"/>
              </a:rPr>
              <a:t>. Fuente: Subsecretaría de Planeación de Salud. Elaboración Propia</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965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20287D-7A53-49E6-BC81-C58D5E85168F}"/>
              </a:ext>
            </a:extLst>
          </p:cNvPr>
          <p:cNvSpPr txBox="1">
            <a:spLocks/>
          </p:cNvSpPr>
          <p:nvPr/>
        </p:nvSpPr>
        <p:spPr>
          <a:xfrm>
            <a:off x="2927577" y="88586"/>
            <a:ext cx="6216425" cy="1137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DOCUMENTOS REALIZADOS</a:t>
            </a:r>
          </a:p>
        </p:txBody>
      </p:sp>
      <p:sp>
        <p:nvSpPr>
          <p:cNvPr id="3" name="Rectángulo 2">
            <a:extLst>
              <a:ext uri="{FF2B5EF4-FFF2-40B4-BE49-F238E27FC236}">
                <a16:creationId xmlns:a16="http://schemas.microsoft.com/office/drawing/2014/main" id="{2B38F1B4-C9BE-4299-847C-93A2D3924768}"/>
              </a:ext>
            </a:extLst>
          </p:cNvPr>
          <p:cNvSpPr/>
          <p:nvPr/>
        </p:nvSpPr>
        <p:spPr>
          <a:xfrm>
            <a:off x="1219038" y="1352766"/>
            <a:ext cx="4223627" cy="5632311"/>
          </a:xfrm>
          <a:prstGeom prst="rect">
            <a:avLst/>
          </a:prstGeom>
        </p:spPr>
        <p:txBody>
          <a:bodyPr wrap="square">
            <a:spAutoFit/>
          </a:bodyPr>
          <a:lstStyle/>
          <a:p>
            <a:pPr marL="285750" indent="-285750" algn="just">
              <a:buFont typeface="Wingdings" panose="05000000000000000000" pitchFamily="2" charset="2"/>
              <a:buChar char="ü"/>
            </a:pPr>
            <a:r>
              <a:rPr lang="es-CO" sz="1200" dirty="0"/>
              <a:t>Plan de Acción Especifico V21 COVID-19</a:t>
            </a:r>
          </a:p>
          <a:p>
            <a:pPr algn="just"/>
            <a:endParaRPr lang="es-CO" sz="1200" dirty="0"/>
          </a:p>
          <a:p>
            <a:pPr marL="285750" indent="-285750" algn="just">
              <a:buFont typeface="Wingdings" panose="05000000000000000000" pitchFamily="2" charset="2"/>
              <a:buChar char="ü"/>
            </a:pPr>
            <a:r>
              <a:rPr lang="es-CO" sz="1200" dirty="0"/>
              <a:t>Ruta de manejo de cadáveres COVID-19</a:t>
            </a:r>
          </a:p>
          <a:p>
            <a:pPr algn="just"/>
            <a:endParaRPr lang="es-CO" sz="1200" dirty="0"/>
          </a:p>
          <a:p>
            <a:pPr marL="285750" indent="-285750" algn="just">
              <a:buFont typeface="Wingdings" panose="05000000000000000000" pitchFamily="2" charset="2"/>
              <a:buChar char="ü"/>
            </a:pPr>
            <a:r>
              <a:rPr lang="es-CO" sz="1200" dirty="0"/>
              <a:t>Ruta de atención de pacientes casos probables de COVID-19</a:t>
            </a:r>
          </a:p>
          <a:p>
            <a:pPr algn="just"/>
            <a:endParaRPr lang="es-CO" sz="1200" dirty="0"/>
          </a:p>
          <a:p>
            <a:pPr marL="285750" indent="-285750" algn="just">
              <a:buFont typeface="Wingdings" panose="05000000000000000000" pitchFamily="2" charset="2"/>
              <a:buChar char="ü"/>
            </a:pPr>
            <a:r>
              <a:rPr lang="es-CO" sz="1200" dirty="0"/>
              <a:t>Estimación comportamiento Coronavirus para el municipio de Cúcuta en 4 escenarios: mejor escenario, escenario actual, mal escenario y peor escenario.</a:t>
            </a:r>
          </a:p>
          <a:p>
            <a:pPr algn="just"/>
            <a:endParaRPr lang="es-CO" sz="1200" dirty="0"/>
          </a:p>
          <a:p>
            <a:pPr marL="285750" indent="-285750" algn="just">
              <a:buFont typeface="Wingdings" panose="05000000000000000000" pitchFamily="2" charset="2"/>
              <a:buChar char="ü"/>
            </a:pPr>
            <a:r>
              <a:rPr lang="es-CO" sz="1200" dirty="0"/>
              <a:t>Lineamientos para establecimientos comerciales en COVID-19</a:t>
            </a:r>
          </a:p>
          <a:p>
            <a:pPr algn="just"/>
            <a:endParaRPr lang="es-CO" sz="1200" dirty="0"/>
          </a:p>
          <a:p>
            <a:pPr marL="285750" indent="-285750" algn="just">
              <a:buFont typeface="Wingdings" panose="05000000000000000000" pitchFamily="2" charset="2"/>
              <a:buChar char="ü"/>
            </a:pPr>
            <a:r>
              <a:rPr lang="es-CO" sz="1200" dirty="0"/>
              <a:t>Protocolo de pasajeros para la Terminal de Transporte y Aeropuerto Camilo Daza</a:t>
            </a:r>
          </a:p>
          <a:p>
            <a:pPr algn="just"/>
            <a:endParaRPr lang="es-CO" sz="1200" dirty="0"/>
          </a:p>
          <a:p>
            <a:pPr marL="285750" indent="-285750" algn="just">
              <a:buFont typeface="Wingdings" panose="05000000000000000000" pitchFamily="2" charset="2"/>
              <a:buChar char="ü"/>
            </a:pPr>
            <a:r>
              <a:rPr lang="es-CO" sz="1200" dirty="0"/>
              <a:t>Lineamientos para prevención del contagio por covid-19 para el personal que realiza actividades de asistencia social</a:t>
            </a:r>
          </a:p>
          <a:p>
            <a:pPr algn="just"/>
            <a:endParaRPr lang="es-CO" sz="1200" dirty="0"/>
          </a:p>
          <a:p>
            <a:pPr marL="285750" indent="-285750" algn="just">
              <a:buFont typeface="Wingdings" panose="05000000000000000000" pitchFamily="2" charset="2"/>
              <a:buChar char="ü"/>
            </a:pPr>
            <a:r>
              <a:rPr lang="es-CO" sz="1200" dirty="0"/>
              <a:t>Orientaciones para el manejo de residuos generados en la atención en salud ante la eventual introducción del virus por COVID-19 a Cúcuta</a:t>
            </a:r>
          </a:p>
          <a:p>
            <a:pPr algn="just"/>
            <a:endParaRPr lang="es-CO" sz="1200" dirty="0"/>
          </a:p>
          <a:p>
            <a:pPr marL="285750" indent="-285750" algn="just">
              <a:buFont typeface="Wingdings" panose="05000000000000000000" pitchFamily="2" charset="2"/>
              <a:buChar char="ü"/>
            </a:pPr>
            <a:r>
              <a:rPr lang="es-CO" sz="1200" dirty="0"/>
              <a:t>Directorio con las EAPB para toma de muestras</a:t>
            </a:r>
          </a:p>
          <a:p>
            <a:pPr algn="just"/>
            <a:endParaRPr lang="es-CO" sz="1200" dirty="0"/>
          </a:p>
          <a:p>
            <a:pPr marL="285750" indent="-285750" algn="just">
              <a:buFont typeface="Wingdings" panose="05000000000000000000" pitchFamily="2" charset="2"/>
              <a:buChar char="ü"/>
            </a:pPr>
            <a:r>
              <a:rPr lang="es-CO" sz="1200" dirty="0"/>
              <a:t>Formulario de Control Fiscal actualizado a Contraloría General de la República</a:t>
            </a:r>
          </a:p>
          <a:p>
            <a:pPr marL="285750" indent="-285750" algn="just">
              <a:buFont typeface="Wingdings" panose="05000000000000000000" pitchFamily="2" charset="2"/>
              <a:buChar char="ü"/>
            </a:pPr>
            <a:endParaRPr lang="es-CO" sz="1200" dirty="0"/>
          </a:p>
          <a:p>
            <a:pPr marL="285750" indent="-285750" algn="just">
              <a:buFont typeface="Wingdings" panose="05000000000000000000" pitchFamily="2" charset="2"/>
              <a:buChar char="ü"/>
            </a:pPr>
            <a:r>
              <a:rPr lang="es-CO" sz="1200" dirty="0"/>
              <a:t>Informe del seguimiento del  </a:t>
            </a:r>
            <a:r>
              <a:rPr lang="es-CO" sz="1200" dirty="0" err="1"/>
              <a:t>Call</a:t>
            </a:r>
            <a:r>
              <a:rPr lang="es-CO" sz="1200" dirty="0"/>
              <a:t> Center</a:t>
            </a:r>
          </a:p>
          <a:p>
            <a:pPr algn="just"/>
            <a:endParaRPr lang="es-CO" sz="1200" dirty="0"/>
          </a:p>
        </p:txBody>
      </p:sp>
      <p:sp>
        <p:nvSpPr>
          <p:cNvPr id="4" name="Rectángulo 3">
            <a:extLst>
              <a:ext uri="{FF2B5EF4-FFF2-40B4-BE49-F238E27FC236}">
                <a16:creationId xmlns:a16="http://schemas.microsoft.com/office/drawing/2014/main" id="{64D215F9-162E-456B-B391-9DAFB901DCF3}"/>
              </a:ext>
            </a:extLst>
          </p:cNvPr>
          <p:cNvSpPr/>
          <p:nvPr/>
        </p:nvSpPr>
        <p:spPr>
          <a:xfrm>
            <a:off x="5595065" y="1051153"/>
            <a:ext cx="4813443" cy="5632311"/>
          </a:xfrm>
          <a:prstGeom prst="rect">
            <a:avLst/>
          </a:prstGeom>
        </p:spPr>
        <p:txBody>
          <a:bodyPr wrap="square">
            <a:spAutoFit/>
          </a:bodyPr>
          <a:lstStyle/>
          <a:p>
            <a:pPr marL="285750" indent="-285750" algn="just">
              <a:buFont typeface="Wingdings" panose="05000000000000000000" pitchFamily="2" charset="2"/>
              <a:buChar char="ü"/>
            </a:pPr>
            <a:r>
              <a:rPr lang="es-CO" sz="1200" dirty="0"/>
              <a:t>Informe detallado sobre acciones a comunidad YUKPA a Procuraduría Regional</a:t>
            </a:r>
          </a:p>
          <a:p>
            <a:pPr algn="just"/>
            <a:endParaRPr lang="es-CO" sz="1200" dirty="0"/>
          </a:p>
          <a:p>
            <a:pPr marL="285750" indent="-285750" algn="just">
              <a:buFont typeface="Wingdings" panose="05000000000000000000" pitchFamily="2" charset="2"/>
              <a:buChar char="ü"/>
            </a:pPr>
            <a:r>
              <a:rPr lang="es-CO" sz="1200" dirty="0"/>
              <a:t>Información en el marco de la Pandemia COVID-19 a Superintendencia Nacional de Salud</a:t>
            </a:r>
          </a:p>
          <a:p>
            <a:pPr algn="just"/>
            <a:endParaRPr lang="es-CO" sz="1200" dirty="0"/>
          </a:p>
          <a:p>
            <a:pPr marL="285750" indent="-285750" algn="just">
              <a:buFont typeface="Wingdings" panose="05000000000000000000" pitchFamily="2" charset="2"/>
              <a:buChar char="ü"/>
            </a:pPr>
            <a:r>
              <a:rPr lang="es-CO" sz="1200" dirty="0"/>
              <a:t>Información detallada de acciones a comunidad YUKPA a Concejo Municipal</a:t>
            </a:r>
          </a:p>
          <a:p>
            <a:pPr algn="just"/>
            <a:endParaRPr lang="es-CO" sz="1200" dirty="0"/>
          </a:p>
          <a:p>
            <a:pPr marL="285750" indent="-285750" algn="just">
              <a:buFont typeface="Wingdings" panose="05000000000000000000" pitchFamily="2" charset="2"/>
              <a:buChar char="ü"/>
            </a:pPr>
            <a:r>
              <a:rPr lang="es-CO" sz="1200" dirty="0"/>
              <a:t>Información detallada de gestión en Emergencia Sanitaria COVID-10 a Contraloría Municipal de Cúcuta</a:t>
            </a:r>
          </a:p>
          <a:p>
            <a:pPr algn="just"/>
            <a:endParaRPr lang="es-CO" sz="1200" dirty="0"/>
          </a:p>
          <a:p>
            <a:pPr marL="285750" indent="-285750" algn="just">
              <a:buFont typeface="Wingdings" panose="05000000000000000000" pitchFamily="2" charset="2"/>
              <a:buChar char="ü"/>
            </a:pPr>
            <a:r>
              <a:rPr lang="es-CO" sz="1200" dirty="0"/>
              <a:t>Información sobre medidas de protección y garantía de derechos especiales a favor de población indígena YUKPA a Procuraduría General de la Nación</a:t>
            </a:r>
          </a:p>
          <a:p>
            <a:pPr algn="just"/>
            <a:endParaRPr lang="es-CO" sz="1200" dirty="0"/>
          </a:p>
          <a:p>
            <a:pPr marL="285750" indent="-285750" algn="just">
              <a:buFont typeface="Wingdings" panose="05000000000000000000" pitchFamily="2" charset="2"/>
              <a:buChar char="ü"/>
            </a:pPr>
            <a:r>
              <a:rPr lang="es-CO" sz="1200" dirty="0"/>
              <a:t>Informe sobre capacidad instalada a Concejo Municipal </a:t>
            </a:r>
          </a:p>
          <a:p>
            <a:pPr algn="just"/>
            <a:endParaRPr lang="es-CO" sz="1200" dirty="0"/>
          </a:p>
          <a:p>
            <a:pPr marL="285750" indent="-285750" algn="just">
              <a:buFont typeface="Wingdings" panose="05000000000000000000" pitchFamily="2" charset="2"/>
              <a:buChar char="ü"/>
            </a:pPr>
            <a:r>
              <a:rPr lang="es-CO" sz="1200" dirty="0"/>
              <a:t>Información sobre medidas implementadas como prevención o mitigación de contagio COVID-19 dentro de comunidad YUKPA a Instituto Colombiano de Bienestar Familiar.</a:t>
            </a:r>
          </a:p>
          <a:p>
            <a:pPr algn="just"/>
            <a:endParaRPr lang="es-CO" sz="1200" dirty="0"/>
          </a:p>
          <a:p>
            <a:pPr marL="285750" indent="-285750" algn="just">
              <a:buFont typeface="Wingdings" panose="05000000000000000000" pitchFamily="2" charset="2"/>
              <a:buChar char="ü"/>
            </a:pPr>
            <a:r>
              <a:rPr lang="es-CO" sz="1200" dirty="0"/>
              <a:t>Informe sobre plan de acción, contratos y recursos suscritos en el marco de emergencia sanitaria COVID-19 a Contraloría General de la República.</a:t>
            </a:r>
          </a:p>
          <a:p>
            <a:pPr marL="285750" indent="-285750" algn="just">
              <a:buFont typeface="Wingdings" panose="05000000000000000000" pitchFamily="2" charset="2"/>
              <a:buChar char="ü"/>
            </a:pPr>
            <a:endParaRPr lang="es-CO" sz="1200" dirty="0"/>
          </a:p>
          <a:p>
            <a:pPr marL="285750" indent="-285750" algn="just">
              <a:buFont typeface="Wingdings" panose="05000000000000000000" pitchFamily="2" charset="2"/>
              <a:buChar char="ü"/>
            </a:pPr>
            <a:r>
              <a:rPr lang="es-CO" sz="1200" dirty="0"/>
              <a:t>Plan de Contingencia</a:t>
            </a:r>
          </a:p>
          <a:p>
            <a:pPr marL="285750" indent="-285750" algn="just">
              <a:buFont typeface="Wingdings" panose="05000000000000000000" pitchFamily="2" charset="2"/>
              <a:buChar char="ü"/>
            </a:pPr>
            <a:endParaRPr lang="es-CO" sz="1200" dirty="0"/>
          </a:p>
          <a:p>
            <a:pPr marL="285750" indent="-285750" algn="just">
              <a:buFont typeface="Wingdings" panose="05000000000000000000" pitchFamily="2" charset="2"/>
              <a:buChar char="ü"/>
            </a:pPr>
            <a:r>
              <a:rPr lang="es-CO" sz="1200" dirty="0"/>
              <a:t>Documento recomendaciones posterior al aislamiento obligatorio </a:t>
            </a:r>
          </a:p>
        </p:txBody>
      </p:sp>
    </p:spTree>
    <p:extLst>
      <p:ext uri="{BB962C8B-B14F-4D97-AF65-F5344CB8AC3E}">
        <p14:creationId xmlns:p14="http://schemas.microsoft.com/office/powerpoint/2010/main" val="1875071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E29D9A-5718-4BE6-ACCC-0B958B6E1229}"/>
              </a:ext>
            </a:extLst>
          </p:cNvPr>
          <p:cNvSpPr txBox="1">
            <a:spLocks/>
          </p:cNvSpPr>
          <p:nvPr/>
        </p:nvSpPr>
        <p:spPr>
          <a:xfrm>
            <a:off x="3081571" y="323047"/>
            <a:ext cx="6906490" cy="1137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REUNIONES, COMITÉS Y CAPACITACIONES (INTERNAS Y EXTERNAS)</a:t>
            </a:r>
          </a:p>
        </p:txBody>
      </p:sp>
      <p:sp>
        <p:nvSpPr>
          <p:cNvPr id="13" name="Rectángulo 12">
            <a:extLst>
              <a:ext uri="{FF2B5EF4-FFF2-40B4-BE49-F238E27FC236}">
                <a16:creationId xmlns:a16="http://schemas.microsoft.com/office/drawing/2014/main" id="{0972618A-C23F-4750-8CB0-5074949E2475}"/>
              </a:ext>
            </a:extLst>
          </p:cNvPr>
          <p:cNvSpPr/>
          <p:nvPr/>
        </p:nvSpPr>
        <p:spPr>
          <a:xfrm>
            <a:off x="460664" y="1487340"/>
            <a:ext cx="3006262" cy="63832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2000" dirty="0"/>
              <a:t>FEBRERO / MARZO</a:t>
            </a:r>
          </a:p>
        </p:txBody>
      </p:sp>
      <p:sp>
        <p:nvSpPr>
          <p:cNvPr id="14" name="Rectángulo 13">
            <a:extLst>
              <a:ext uri="{FF2B5EF4-FFF2-40B4-BE49-F238E27FC236}">
                <a16:creationId xmlns:a16="http://schemas.microsoft.com/office/drawing/2014/main" id="{3A27F84E-4CDF-4350-A1D7-05F5B18E4E31}"/>
              </a:ext>
            </a:extLst>
          </p:cNvPr>
          <p:cNvSpPr/>
          <p:nvPr/>
        </p:nvSpPr>
        <p:spPr>
          <a:xfrm>
            <a:off x="433624" y="2322953"/>
            <a:ext cx="3006262" cy="421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Wingdings" panose="05000000000000000000" pitchFamily="2" charset="2"/>
              <a:buChar char="ü"/>
            </a:pPr>
            <a:r>
              <a:rPr lang="es-CO" sz="1200" dirty="0"/>
              <a:t>Reunión de Socialización de lineamientos COVID-19 para el alistamiento de Plan de Acción</a:t>
            </a:r>
          </a:p>
          <a:p>
            <a:pPr algn="just"/>
            <a:endParaRPr lang="es-CO" sz="1200" dirty="0"/>
          </a:p>
          <a:p>
            <a:pPr marL="285750" indent="-285750" algn="just">
              <a:buFont typeface="Wingdings" panose="05000000000000000000" pitchFamily="2" charset="2"/>
              <a:buChar char="ü"/>
            </a:pPr>
            <a:r>
              <a:rPr lang="es-CO" sz="1200" dirty="0"/>
              <a:t>Reunión sobre la planeación de visitas a las Instituciones Prestadoras de Servicios de Salud para aplicar la encuesta del Ministerio de Salud sobre la verificación del alistamiento de las instituciones para la respuesta a la atención del COVID-19</a:t>
            </a:r>
          </a:p>
          <a:p>
            <a:pPr algn="just"/>
            <a:endParaRPr lang="es-CO" sz="1200" dirty="0"/>
          </a:p>
          <a:p>
            <a:pPr marL="285750" indent="-285750" algn="just">
              <a:buFont typeface="Wingdings" panose="05000000000000000000" pitchFamily="2" charset="2"/>
              <a:buChar char="ü"/>
            </a:pPr>
            <a:r>
              <a:rPr lang="es-CO" sz="1200" dirty="0"/>
              <a:t>Reunión con las Empresas Administrativas de Planes de Beneficios (EAPB) requiriendo el Plan de Contingencia, ruta de atención y acceso a pruebas diagnosticas COVID-19</a:t>
            </a:r>
          </a:p>
        </p:txBody>
      </p:sp>
      <p:sp>
        <p:nvSpPr>
          <p:cNvPr id="15" name="Rectángulo 14">
            <a:extLst>
              <a:ext uri="{FF2B5EF4-FFF2-40B4-BE49-F238E27FC236}">
                <a16:creationId xmlns:a16="http://schemas.microsoft.com/office/drawing/2014/main" id="{C7368C77-F8F7-4B7F-89BF-7F501751F2A6}"/>
              </a:ext>
            </a:extLst>
          </p:cNvPr>
          <p:cNvSpPr/>
          <p:nvPr/>
        </p:nvSpPr>
        <p:spPr>
          <a:xfrm>
            <a:off x="3718121" y="1501577"/>
            <a:ext cx="3391432" cy="6309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a:t>15 Y 16 DE MARZO </a:t>
            </a:r>
          </a:p>
        </p:txBody>
      </p:sp>
      <p:sp>
        <p:nvSpPr>
          <p:cNvPr id="16" name="Rectángulo 15">
            <a:extLst>
              <a:ext uri="{FF2B5EF4-FFF2-40B4-BE49-F238E27FC236}">
                <a16:creationId xmlns:a16="http://schemas.microsoft.com/office/drawing/2014/main" id="{DBAB8E87-1161-49AD-8CA0-0DFE7DB3F0EA}"/>
              </a:ext>
            </a:extLst>
          </p:cNvPr>
          <p:cNvSpPr/>
          <p:nvPr/>
        </p:nvSpPr>
        <p:spPr>
          <a:xfrm>
            <a:off x="7360747" y="1501958"/>
            <a:ext cx="3693869" cy="63096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CO" sz="2000" dirty="0"/>
              <a:t>19 DE MARZO </a:t>
            </a:r>
          </a:p>
        </p:txBody>
      </p:sp>
      <p:sp>
        <p:nvSpPr>
          <p:cNvPr id="17" name="Rectángulo 16">
            <a:extLst>
              <a:ext uri="{FF2B5EF4-FFF2-40B4-BE49-F238E27FC236}">
                <a16:creationId xmlns:a16="http://schemas.microsoft.com/office/drawing/2014/main" id="{33E57458-468E-4205-834E-CDFF4DCA2403}"/>
              </a:ext>
            </a:extLst>
          </p:cNvPr>
          <p:cNvSpPr/>
          <p:nvPr/>
        </p:nvSpPr>
        <p:spPr>
          <a:xfrm>
            <a:off x="3718121" y="2305839"/>
            <a:ext cx="3391432" cy="4212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lgn="just">
              <a:buFont typeface="Wingdings" panose="05000000000000000000" pitchFamily="2" charset="2"/>
              <a:buChar char="ü"/>
            </a:pPr>
            <a:r>
              <a:rPr lang="es-CO" sz="1200" dirty="0"/>
              <a:t>Reunión en el Puesto de Mando Unificado (PUM) para discutir medidas a establecer del Plan de Contingencia, además de recomendaciones para parques, entidades que atienden beneficiarios y otros sitios en donde se puede propagar el COVID-19</a:t>
            </a:r>
          </a:p>
          <a:p>
            <a:pPr algn="just"/>
            <a:endParaRPr lang="es-CO" sz="1200" dirty="0"/>
          </a:p>
          <a:p>
            <a:pPr marL="285750" indent="-285750" algn="just">
              <a:buFont typeface="Wingdings" panose="05000000000000000000" pitchFamily="2" charset="2"/>
              <a:buChar char="ü"/>
            </a:pPr>
            <a:r>
              <a:rPr lang="es-CO" sz="1200" dirty="0"/>
              <a:t>Reunión para articulación con el aeropuerto para el Plan de Contingencia, implementación del equipo de profesionales para tamizajes, un recorrido por las instalaciones para determinar ruta y se estableció un protocolo riguroso en donde se establecieron pautas para contener el virus.</a:t>
            </a:r>
          </a:p>
          <a:p>
            <a:pPr algn="just"/>
            <a:endParaRPr lang="es-CO" sz="1200" dirty="0"/>
          </a:p>
          <a:p>
            <a:pPr marL="285750" indent="-285750" algn="just">
              <a:buFont typeface="Wingdings" panose="05000000000000000000" pitchFamily="2" charset="2"/>
              <a:buChar char="ü"/>
            </a:pPr>
            <a:r>
              <a:rPr lang="es-CO" sz="1200" dirty="0"/>
              <a:t>Reunión sobre las recomendaciones que sugieren los profesionales de salud sobre la problemática actual, el cierre de la ciudad de Cúcuta, reforzar el toque de queda, militarización de la ciudad</a:t>
            </a:r>
          </a:p>
        </p:txBody>
      </p:sp>
      <p:sp>
        <p:nvSpPr>
          <p:cNvPr id="18" name="Rectángulo 17">
            <a:extLst>
              <a:ext uri="{FF2B5EF4-FFF2-40B4-BE49-F238E27FC236}">
                <a16:creationId xmlns:a16="http://schemas.microsoft.com/office/drawing/2014/main" id="{C0E40D10-7964-4CD9-8578-C0FB66274886}"/>
              </a:ext>
            </a:extLst>
          </p:cNvPr>
          <p:cNvSpPr/>
          <p:nvPr/>
        </p:nvSpPr>
        <p:spPr>
          <a:xfrm>
            <a:off x="7387787" y="2305839"/>
            <a:ext cx="3693869" cy="4212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171450" indent="-171450" algn="just">
              <a:buFont typeface="Wingdings" panose="05000000000000000000" pitchFamily="2" charset="2"/>
              <a:buChar char="ü"/>
            </a:pPr>
            <a:r>
              <a:rPr lang="es-CO" sz="1200" dirty="0"/>
              <a:t>Reunión con aerolíneas, personal del aeropuerto, Migración Colombia para socializar instructivos de Sanidad Aeroportuaria y el protocolo emitido por la Secretaria de Salud. </a:t>
            </a:r>
          </a:p>
          <a:p>
            <a:pPr marL="171450" indent="-171450" algn="just">
              <a:buFont typeface="Wingdings" panose="05000000000000000000" pitchFamily="2" charset="2"/>
              <a:buChar char="ü"/>
            </a:pPr>
            <a:r>
              <a:rPr lang="es-CO" sz="1200" dirty="0"/>
              <a:t>Reunión con Funerarias para socializar los lineamientos por parte del Ministerio de Salud y Protección Social</a:t>
            </a:r>
          </a:p>
          <a:p>
            <a:pPr marL="171450" indent="-171450" algn="just">
              <a:buFont typeface="Wingdings" panose="05000000000000000000" pitchFamily="2" charset="2"/>
              <a:buChar char="ü"/>
            </a:pPr>
            <a:r>
              <a:rPr lang="es-CO" sz="1200" dirty="0"/>
              <a:t>Reunión en la Central de Transporte, Central de Abastos y Nueva Sexta sobre educación sanitaria.</a:t>
            </a:r>
          </a:p>
          <a:p>
            <a:pPr marL="171450" indent="-171450" algn="just">
              <a:buFont typeface="Wingdings" panose="05000000000000000000" pitchFamily="2" charset="2"/>
              <a:buChar char="ü"/>
            </a:pPr>
            <a:r>
              <a:rPr lang="es-CO" sz="1200" dirty="0"/>
              <a:t>Reunión en la fiscalía para socializar lineamientos enviados por Ministerio sobre el manejo, traslado y disposición final de cadáveres y manejo de residuos frente a la pandemia COVID-19</a:t>
            </a:r>
          </a:p>
          <a:p>
            <a:pPr marL="171450" indent="-171450" algn="just">
              <a:buFont typeface="Wingdings" panose="05000000000000000000" pitchFamily="2" charset="2"/>
              <a:buChar char="ü"/>
            </a:pPr>
            <a:r>
              <a:rPr lang="es-CO" sz="1200" dirty="0"/>
              <a:t>Capacitación a las EAPB, IPS y ESE del municipio sobre los lineamientos COVID-19, orientaciones para tamizajes de viajeros y traslado de cadáveres.</a:t>
            </a:r>
          </a:p>
          <a:p>
            <a:pPr marL="171450" indent="-171450" algn="just">
              <a:buFont typeface="Wingdings" panose="05000000000000000000" pitchFamily="2" charset="2"/>
              <a:buChar char="ü"/>
            </a:pPr>
            <a:r>
              <a:rPr lang="es-CO" sz="1200" dirty="0"/>
              <a:t>Reunión con representantes de las entidades que están ubicadas en el Aeropuerto Internacional Camilo Daza donde se socializaron los lineamientos a tener en cuenta dentro del aeropuerto sobre el COVID-19</a:t>
            </a:r>
          </a:p>
        </p:txBody>
      </p:sp>
    </p:spTree>
    <p:extLst>
      <p:ext uri="{BB962C8B-B14F-4D97-AF65-F5344CB8AC3E}">
        <p14:creationId xmlns:p14="http://schemas.microsoft.com/office/powerpoint/2010/main" val="571867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458A854-A808-4BCA-84FF-C0770E2D5962}"/>
              </a:ext>
            </a:extLst>
          </p:cNvPr>
          <p:cNvSpPr/>
          <p:nvPr/>
        </p:nvSpPr>
        <p:spPr>
          <a:xfrm>
            <a:off x="371764" y="1487340"/>
            <a:ext cx="3219356" cy="63832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2000" dirty="0"/>
              <a:t>21 AL 25 DE MARZO</a:t>
            </a:r>
          </a:p>
        </p:txBody>
      </p:sp>
      <p:sp>
        <p:nvSpPr>
          <p:cNvPr id="3" name="Rectángulo 2">
            <a:extLst>
              <a:ext uri="{FF2B5EF4-FFF2-40B4-BE49-F238E27FC236}">
                <a16:creationId xmlns:a16="http://schemas.microsoft.com/office/drawing/2014/main" id="{0785C5C7-06D9-4E85-9254-94734EF39355}"/>
              </a:ext>
            </a:extLst>
          </p:cNvPr>
          <p:cNvSpPr/>
          <p:nvPr/>
        </p:nvSpPr>
        <p:spPr>
          <a:xfrm>
            <a:off x="333663" y="2293139"/>
            <a:ext cx="3257457" cy="421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Wingdings" panose="05000000000000000000" pitchFamily="2" charset="2"/>
              <a:buChar char="ü"/>
            </a:pPr>
            <a:r>
              <a:rPr lang="es-CO" sz="1200" dirty="0"/>
              <a:t>Comité técnico sobre acciones de cada dependencia de la Secretaría de Salud Municipal durante la emergencia sanitaria por COVID-19</a:t>
            </a:r>
          </a:p>
          <a:p>
            <a:pPr marL="285750" indent="-285750" algn="just">
              <a:buFont typeface="Wingdings" panose="05000000000000000000" pitchFamily="2" charset="2"/>
              <a:buChar char="ü"/>
            </a:pPr>
            <a:r>
              <a:rPr lang="es-CO" sz="1200" dirty="0"/>
              <a:t>Reunión en hospital universitario Erasmo </a:t>
            </a:r>
            <a:r>
              <a:rPr lang="es-CO" sz="1200" dirty="0" err="1"/>
              <a:t>Meoz</a:t>
            </a:r>
            <a:r>
              <a:rPr lang="es-CO" sz="1200" dirty="0"/>
              <a:t> de escucha de propuestas de contingencia a la ruta de atención de pacientes con COVID 19</a:t>
            </a:r>
          </a:p>
          <a:p>
            <a:pPr marL="285750" indent="-285750" algn="just">
              <a:buFont typeface="Wingdings" panose="05000000000000000000" pitchFamily="2" charset="2"/>
              <a:buChar char="ü"/>
            </a:pPr>
            <a:r>
              <a:rPr lang="es-CO" sz="1200" dirty="0"/>
              <a:t>Reunión de socialización a técnicos de salud donde se socializo la última versión del documento emitido por el ministerio de salud acerca de las orientaciones para el manejo, traslado y disposición final de cadáveres por COVID-19</a:t>
            </a:r>
          </a:p>
          <a:p>
            <a:pPr marL="285750" indent="-285750" algn="just">
              <a:buFont typeface="Wingdings" panose="05000000000000000000" pitchFamily="2" charset="2"/>
              <a:buChar char="ü"/>
            </a:pPr>
            <a:r>
              <a:rPr lang="es-CO" sz="1200" dirty="0"/>
              <a:t>Reunión a 54 expendios de consumo de alimentos/bebidas y a tres hoteles sobre la Resolución 453 donde se adoptan medidas sanitarias de control en algunos establecimientos por causa del COVID-19.  El Decreto 108 donde se adoptan y armonizan medidas y acciones transitorias de Policía para la prevención  de la propagación del COVID-19-</a:t>
            </a:r>
          </a:p>
        </p:txBody>
      </p:sp>
      <p:sp>
        <p:nvSpPr>
          <p:cNvPr id="4" name="Rectángulo 3">
            <a:extLst>
              <a:ext uri="{FF2B5EF4-FFF2-40B4-BE49-F238E27FC236}">
                <a16:creationId xmlns:a16="http://schemas.microsoft.com/office/drawing/2014/main" id="{56AC488B-F888-4579-BBEC-7ACF94500B70}"/>
              </a:ext>
            </a:extLst>
          </p:cNvPr>
          <p:cNvSpPr/>
          <p:nvPr/>
        </p:nvSpPr>
        <p:spPr>
          <a:xfrm>
            <a:off x="3718121" y="1501577"/>
            <a:ext cx="3391432" cy="6309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a:t>26 y 27 DE MARZO </a:t>
            </a:r>
          </a:p>
        </p:txBody>
      </p:sp>
      <p:sp>
        <p:nvSpPr>
          <p:cNvPr id="5" name="Rectángulo 4">
            <a:extLst>
              <a:ext uri="{FF2B5EF4-FFF2-40B4-BE49-F238E27FC236}">
                <a16:creationId xmlns:a16="http://schemas.microsoft.com/office/drawing/2014/main" id="{8C636A04-36C4-4D62-8947-4D45E0AE1674}"/>
              </a:ext>
            </a:extLst>
          </p:cNvPr>
          <p:cNvSpPr/>
          <p:nvPr/>
        </p:nvSpPr>
        <p:spPr>
          <a:xfrm>
            <a:off x="7360747" y="1501958"/>
            <a:ext cx="4056553" cy="63096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CO" sz="2000" dirty="0"/>
              <a:t>28 AL 30 DE MARZO</a:t>
            </a:r>
          </a:p>
        </p:txBody>
      </p:sp>
      <p:sp>
        <p:nvSpPr>
          <p:cNvPr id="6" name="Rectángulo 5">
            <a:extLst>
              <a:ext uri="{FF2B5EF4-FFF2-40B4-BE49-F238E27FC236}">
                <a16:creationId xmlns:a16="http://schemas.microsoft.com/office/drawing/2014/main" id="{030798F6-6E44-46F5-8EBB-2D5FB559E500}"/>
              </a:ext>
            </a:extLst>
          </p:cNvPr>
          <p:cNvSpPr/>
          <p:nvPr/>
        </p:nvSpPr>
        <p:spPr>
          <a:xfrm>
            <a:off x="3718121" y="2305839"/>
            <a:ext cx="3391432" cy="4212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lgn="just">
              <a:buFont typeface="Wingdings" panose="05000000000000000000" pitchFamily="2" charset="2"/>
              <a:buChar char="ü"/>
            </a:pPr>
            <a:r>
              <a:rPr lang="es-CO" sz="1200" dirty="0"/>
              <a:t>Comité técnico donde se evaluaron informes solicitados por entes de control y se evaluó la información recopilada a la fecha de Secretaría de Salud Municipal.</a:t>
            </a:r>
          </a:p>
          <a:p>
            <a:pPr marL="285750" indent="-285750" algn="just">
              <a:buFont typeface="Wingdings" panose="05000000000000000000" pitchFamily="2" charset="2"/>
              <a:buChar char="ü"/>
            </a:pPr>
            <a:r>
              <a:rPr lang="es-CO" sz="1200" dirty="0"/>
              <a:t>Reunión con Gobernación y Alcaldía para estructuración de plan contingencia COVID 19. Gobernación atendiendo plan uci nivel 3, alcaldía atendiendo nivel 1 de promoción y prevención - hospitalización.</a:t>
            </a:r>
          </a:p>
          <a:p>
            <a:pPr marL="285750" indent="-285750" algn="just">
              <a:buFont typeface="Wingdings" panose="05000000000000000000" pitchFamily="2" charset="2"/>
              <a:buChar char="ü"/>
            </a:pPr>
            <a:r>
              <a:rPr lang="es-CO" sz="1200" dirty="0"/>
              <a:t>Se realizó asistencia técnica al hospital Erasmo </a:t>
            </a:r>
            <a:r>
              <a:rPr lang="es-CO" sz="1200" dirty="0" err="1"/>
              <a:t>Meoz</a:t>
            </a:r>
            <a:r>
              <a:rPr lang="es-CO" sz="1200" dirty="0"/>
              <a:t> para atender las dudas sobre los nuevos lineamientos ante cadáveres de personas muertas por COVID-19.</a:t>
            </a:r>
          </a:p>
          <a:p>
            <a:pPr marL="285750" indent="-285750" algn="just">
              <a:buFont typeface="Wingdings" panose="05000000000000000000" pitchFamily="2" charset="2"/>
              <a:buChar char="ü"/>
            </a:pPr>
            <a:r>
              <a:rPr lang="es-CO" sz="1200" dirty="0"/>
              <a:t>Reunión en la estación de san mateo con policía y secretaria de gestión del riesgo de desastres donde se organizó la logística para intervenir la comunidad yukpa en horas de la tarde.</a:t>
            </a:r>
          </a:p>
          <a:p>
            <a:pPr marL="285750" indent="-285750" algn="just">
              <a:buFont typeface="Wingdings" panose="05000000000000000000" pitchFamily="2" charset="2"/>
              <a:buChar char="ü"/>
            </a:pPr>
            <a:r>
              <a:rPr lang="es-CO" sz="1200" dirty="0"/>
              <a:t>Reunión con USAID y departamento de planeación municipal para articulación en la presentación de proyectos en el marco de la contingencia de COVID 19</a:t>
            </a:r>
          </a:p>
        </p:txBody>
      </p:sp>
      <p:sp>
        <p:nvSpPr>
          <p:cNvPr id="7" name="Rectángulo 6">
            <a:extLst>
              <a:ext uri="{FF2B5EF4-FFF2-40B4-BE49-F238E27FC236}">
                <a16:creationId xmlns:a16="http://schemas.microsoft.com/office/drawing/2014/main" id="{FA811729-7682-41A2-9D91-C63795EAC675}"/>
              </a:ext>
            </a:extLst>
          </p:cNvPr>
          <p:cNvSpPr/>
          <p:nvPr/>
        </p:nvSpPr>
        <p:spPr>
          <a:xfrm>
            <a:off x="7387787" y="2305839"/>
            <a:ext cx="4029513" cy="4212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171450" indent="-171450" algn="just">
              <a:buFont typeface="Wingdings" panose="05000000000000000000" pitchFamily="2" charset="2"/>
              <a:buChar char="ü"/>
            </a:pPr>
            <a:r>
              <a:rPr lang="es-CO" sz="1200" dirty="0"/>
              <a:t>Reunión de apoyo en elaboración de presentación del plan de mitigación, respuesta y contención frente al brote de la enfermedad COVID 19.</a:t>
            </a:r>
          </a:p>
          <a:p>
            <a:pPr marL="171450" indent="-171450" algn="just">
              <a:buFont typeface="Wingdings" panose="05000000000000000000" pitchFamily="2" charset="2"/>
              <a:buChar char="ü"/>
            </a:pPr>
            <a:r>
              <a:rPr lang="es-CO" sz="1200" dirty="0"/>
              <a:t>Reunión junto al Señor Alcalde para exponer temas de salud y acompañamiento a caravana exponiendo información a la comunidad.</a:t>
            </a:r>
          </a:p>
          <a:p>
            <a:pPr marL="171450" indent="-171450" algn="just">
              <a:buFont typeface="Wingdings" panose="05000000000000000000" pitchFamily="2" charset="2"/>
              <a:buChar char="ü"/>
            </a:pPr>
            <a:r>
              <a:rPr lang="es-CO" sz="1200" dirty="0"/>
              <a:t>Asistencia a concejo municipal de gestión del riesgo donde y expuso todo lo referente a la proyección realizada de coronavirus, ocupación, socialización hacia las personas sobre conciencia de estadía en casa.</a:t>
            </a:r>
          </a:p>
          <a:p>
            <a:pPr marL="171450" indent="-171450" algn="just">
              <a:buFont typeface="Wingdings" panose="05000000000000000000" pitchFamily="2" charset="2"/>
              <a:buChar char="ü"/>
            </a:pPr>
            <a:r>
              <a:rPr lang="es-CO" sz="1200" dirty="0"/>
              <a:t>Asistencia a reunión en CEGIRD sobre tema de ocupación de la proyección de las camas por parte de hospitalización y UCI.</a:t>
            </a:r>
          </a:p>
          <a:p>
            <a:pPr marL="171450" indent="-171450" algn="just">
              <a:buFont typeface="Wingdings" panose="05000000000000000000" pitchFamily="2" charset="2"/>
              <a:buChar char="ü"/>
            </a:pPr>
            <a:r>
              <a:rPr lang="es-CO" sz="1200" dirty="0"/>
              <a:t>Recorrido de instalaciones de las tres carpas que se están colocando en el HUEM para poder adaptar a camas de uci y hospitalización.  25 camas por cada una estructura.</a:t>
            </a:r>
          </a:p>
          <a:p>
            <a:pPr marL="171450" indent="-171450" algn="just">
              <a:buFont typeface="Wingdings" panose="05000000000000000000" pitchFamily="2" charset="2"/>
              <a:buChar char="ü"/>
            </a:pPr>
            <a:r>
              <a:rPr lang="es-CO" sz="1200" dirty="0"/>
              <a:t>Reunión con temas de presupuesto para estructurar presupuesto de PAS y presupuesto para ampliación de 200 camas de hospitalización</a:t>
            </a:r>
          </a:p>
          <a:p>
            <a:pPr marL="171450" indent="-171450" algn="just">
              <a:buFont typeface="Wingdings" panose="05000000000000000000" pitchFamily="2" charset="2"/>
              <a:buChar char="ü"/>
            </a:pPr>
            <a:r>
              <a:rPr lang="es-CO" sz="1200" dirty="0"/>
              <a:t>Asistencia a presentación del plan de acción de emergencias COVID - 19 presentado por la secretaria de riesgos y desastres</a:t>
            </a:r>
          </a:p>
        </p:txBody>
      </p:sp>
      <p:sp>
        <p:nvSpPr>
          <p:cNvPr id="8" name="Título 1">
            <a:extLst>
              <a:ext uri="{FF2B5EF4-FFF2-40B4-BE49-F238E27FC236}">
                <a16:creationId xmlns:a16="http://schemas.microsoft.com/office/drawing/2014/main" id="{0AFDA4A7-7F4E-4EFC-A478-486031044FB9}"/>
              </a:ext>
            </a:extLst>
          </p:cNvPr>
          <p:cNvSpPr txBox="1">
            <a:spLocks/>
          </p:cNvSpPr>
          <p:nvPr/>
        </p:nvSpPr>
        <p:spPr>
          <a:xfrm>
            <a:off x="3081571" y="323047"/>
            <a:ext cx="6906490" cy="1137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REUNIONES, COMITÉS Y CAPACITACIONES (INTERNAS Y EXTERNAS)</a:t>
            </a:r>
          </a:p>
        </p:txBody>
      </p:sp>
    </p:spTree>
    <p:extLst>
      <p:ext uri="{BB962C8B-B14F-4D97-AF65-F5344CB8AC3E}">
        <p14:creationId xmlns:p14="http://schemas.microsoft.com/office/powerpoint/2010/main" val="115591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27CB90E-019B-460C-A6A9-8AFA928DBB77}"/>
              </a:ext>
            </a:extLst>
          </p:cNvPr>
          <p:cNvSpPr/>
          <p:nvPr/>
        </p:nvSpPr>
        <p:spPr>
          <a:xfrm>
            <a:off x="4061017" y="1583653"/>
            <a:ext cx="4417960" cy="44676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CO" sz="2000" dirty="0"/>
              <a:t>9 AL 16 DE ABRIL</a:t>
            </a:r>
          </a:p>
        </p:txBody>
      </p:sp>
      <p:sp>
        <p:nvSpPr>
          <p:cNvPr id="2" name="Rectángulo 1">
            <a:extLst>
              <a:ext uri="{FF2B5EF4-FFF2-40B4-BE49-F238E27FC236}">
                <a16:creationId xmlns:a16="http://schemas.microsoft.com/office/drawing/2014/main" id="{B332AE0D-00F3-4F39-8B0A-A6C44AC858D7}"/>
              </a:ext>
            </a:extLst>
          </p:cNvPr>
          <p:cNvSpPr/>
          <p:nvPr/>
        </p:nvSpPr>
        <p:spPr>
          <a:xfrm>
            <a:off x="178468" y="1574608"/>
            <a:ext cx="3783930" cy="44676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2000" dirty="0"/>
              <a:t>1 AL 8 DE ABRIL</a:t>
            </a:r>
          </a:p>
        </p:txBody>
      </p:sp>
      <p:sp>
        <p:nvSpPr>
          <p:cNvPr id="10" name="Rectángulo 9">
            <a:extLst>
              <a:ext uri="{FF2B5EF4-FFF2-40B4-BE49-F238E27FC236}">
                <a16:creationId xmlns:a16="http://schemas.microsoft.com/office/drawing/2014/main" id="{097BDA05-AD6C-4189-97CB-8CA0EEC4022B}"/>
              </a:ext>
            </a:extLst>
          </p:cNvPr>
          <p:cNvSpPr/>
          <p:nvPr/>
        </p:nvSpPr>
        <p:spPr>
          <a:xfrm>
            <a:off x="4074874" y="2143654"/>
            <a:ext cx="4417960" cy="458965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lgn="just">
              <a:buFont typeface="Wingdings" panose="05000000000000000000" pitchFamily="2" charset="2"/>
              <a:buChar char="ü"/>
            </a:pPr>
            <a:r>
              <a:rPr lang="es-CO" sz="1200" dirty="0"/>
              <a:t>Gestión para traslado y atención de gestante del campamento Yukpa (trabajo de parto)</a:t>
            </a:r>
          </a:p>
          <a:p>
            <a:pPr marL="285750" indent="-285750" algn="just">
              <a:buFont typeface="Wingdings" panose="05000000000000000000" pitchFamily="2" charset="2"/>
              <a:buChar char="ü"/>
            </a:pPr>
            <a:r>
              <a:rPr lang="es-CO" sz="1200" dirty="0"/>
              <a:t>Reuniones internas de la secretaria de Salud con coordinadores de estadísticas vitales del DANE.</a:t>
            </a:r>
          </a:p>
          <a:p>
            <a:pPr marL="285750" indent="-285750" algn="just">
              <a:buFont typeface="Wingdings" panose="05000000000000000000" pitchFamily="2" charset="2"/>
              <a:buChar char="ü"/>
            </a:pPr>
            <a:r>
              <a:rPr lang="es-CO" sz="1200" dirty="0"/>
              <a:t>Apoyo jornada de CEGIRD, desinfección, tamizaje y entrega de ayudas humanitarias.</a:t>
            </a:r>
          </a:p>
          <a:p>
            <a:pPr marL="285750" indent="-285750" algn="just">
              <a:buFont typeface="Wingdings" panose="05000000000000000000" pitchFamily="2" charset="2"/>
              <a:buChar char="ü"/>
            </a:pPr>
            <a:r>
              <a:rPr lang="es-CO" sz="1200" dirty="0"/>
              <a:t>Apoyo y seguimiento a la población del campamento Yukpa.</a:t>
            </a:r>
          </a:p>
          <a:p>
            <a:pPr marL="285750" indent="-285750" algn="just">
              <a:buFont typeface="Wingdings" panose="05000000000000000000" pitchFamily="2" charset="2"/>
              <a:buChar char="ü"/>
            </a:pPr>
            <a:r>
              <a:rPr lang="es-CO" sz="1200" dirty="0"/>
              <a:t>Seguimiento de los casos de </a:t>
            </a:r>
            <a:r>
              <a:rPr lang="es-CO" sz="1200" dirty="0" err="1"/>
              <a:t>Call</a:t>
            </a:r>
            <a:r>
              <a:rPr lang="es-CO" sz="1200" dirty="0"/>
              <a:t> Center</a:t>
            </a:r>
          </a:p>
          <a:p>
            <a:pPr marL="285750" indent="-285750" algn="just">
              <a:buFont typeface="Wingdings" panose="05000000000000000000" pitchFamily="2" charset="2"/>
              <a:buChar char="ü"/>
            </a:pPr>
            <a:r>
              <a:rPr lang="es-CO" sz="1200" dirty="0"/>
              <a:t>Desinfecciones en la secretaria de salud, centro de migrantes, campamento Yukpa, Áreas del mercado flotante de San Rafael, parques Santander, Nacional y Lineal.</a:t>
            </a:r>
          </a:p>
          <a:p>
            <a:pPr marL="285750" indent="-285750" algn="just">
              <a:buFont typeface="Wingdings" panose="05000000000000000000" pitchFamily="2" charset="2"/>
              <a:buChar char="ü"/>
            </a:pPr>
            <a:r>
              <a:rPr lang="es-CO" sz="1200" dirty="0"/>
              <a:t>Entrevista sobre aclaraciones de la ruta y manejo de cadáveres. </a:t>
            </a:r>
          </a:p>
          <a:p>
            <a:pPr marL="285750" indent="-285750" algn="just">
              <a:buFont typeface="Wingdings" panose="05000000000000000000" pitchFamily="2" charset="2"/>
              <a:buChar char="ü"/>
            </a:pPr>
            <a:r>
              <a:rPr lang="es-CO" sz="1200" dirty="0"/>
              <a:t>Revisión de informes con CORPONOR sobre calidad del aire </a:t>
            </a:r>
          </a:p>
          <a:p>
            <a:pPr marL="285750" indent="-285750" algn="just">
              <a:buFont typeface="Wingdings" panose="05000000000000000000" pitchFamily="2" charset="2"/>
              <a:buChar char="ü"/>
            </a:pPr>
            <a:r>
              <a:rPr lang="es-CO" sz="1200" dirty="0"/>
              <a:t>Comunicado a la opinión publica de inhumaciones realizadas el 11 de abril 2020 en el cementerio central .</a:t>
            </a:r>
          </a:p>
          <a:p>
            <a:pPr marL="285750" indent="-285750" algn="just">
              <a:buFont typeface="Wingdings" panose="05000000000000000000" pitchFamily="2" charset="2"/>
              <a:buChar char="ü"/>
            </a:pPr>
            <a:r>
              <a:rPr lang="es-CO" sz="1200" dirty="0"/>
              <a:t>Comunicado aclaratorio de la secretaria de salud municipal a la opinión, por actividades realizadas en la cárcel </a:t>
            </a:r>
          </a:p>
          <a:p>
            <a:pPr marL="285750" indent="-285750" algn="just">
              <a:buFont typeface="Wingdings" panose="05000000000000000000" pitchFamily="2" charset="2"/>
              <a:buChar char="ü"/>
            </a:pPr>
            <a:r>
              <a:rPr lang="es-CO" sz="1200" dirty="0"/>
              <a:t>Reunión con la gobernación en la matriz sobre actividad COVID 19.</a:t>
            </a:r>
          </a:p>
          <a:p>
            <a:pPr marL="285750" indent="-285750" algn="just">
              <a:buFont typeface="Wingdings" panose="05000000000000000000" pitchFamily="2" charset="2"/>
              <a:buChar char="ü"/>
            </a:pPr>
            <a:r>
              <a:rPr lang="es-CO" sz="1200" dirty="0"/>
              <a:t>Reunión de simulador de funerarias CEGIRD </a:t>
            </a:r>
          </a:p>
          <a:p>
            <a:pPr marL="285750" indent="-285750" algn="just">
              <a:buFont typeface="Wingdings" panose="05000000000000000000" pitchFamily="2" charset="2"/>
              <a:buChar char="ü"/>
            </a:pPr>
            <a:r>
              <a:rPr lang="es-CO" sz="1200" dirty="0"/>
              <a:t>Reunión sobre socialización de plan de contingencia  y expansión </a:t>
            </a:r>
          </a:p>
          <a:p>
            <a:pPr marL="285750" indent="-285750" algn="just">
              <a:buFont typeface="Wingdings" panose="05000000000000000000" pitchFamily="2" charset="2"/>
              <a:buChar char="ü"/>
            </a:pPr>
            <a:r>
              <a:rPr lang="es-CO" sz="1200" dirty="0"/>
              <a:t>Reunión de capacitación de sistema de información geográfica en el marco COVID 19 </a:t>
            </a:r>
          </a:p>
        </p:txBody>
      </p:sp>
      <p:sp>
        <p:nvSpPr>
          <p:cNvPr id="3" name="Rectángulo 2">
            <a:extLst>
              <a:ext uri="{FF2B5EF4-FFF2-40B4-BE49-F238E27FC236}">
                <a16:creationId xmlns:a16="http://schemas.microsoft.com/office/drawing/2014/main" id="{77150487-7DB0-4137-A8A9-52905184BBFF}"/>
              </a:ext>
            </a:extLst>
          </p:cNvPr>
          <p:cNvSpPr/>
          <p:nvPr/>
        </p:nvSpPr>
        <p:spPr>
          <a:xfrm>
            <a:off x="164614" y="2171366"/>
            <a:ext cx="3783930" cy="4036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Wingdings" panose="05000000000000000000" pitchFamily="2" charset="2"/>
              <a:buChar char="ü"/>
            </a:pPr>
            <a:r>
              <a:rPr lang="es-CO" sz="1200" dirty="0"/>
              <a:t>Reunión en CEGIRD para seguir estructurando y se expusieron aportes que se deben hacer por alcaldía y gobernación para aclarar estructura de las proyecciones</a:t>
            </a:r>
          </a:p>
          <a:p>
            <a:pPr marL="285750" indent="-285750" algn="just">
              <a:buFont typeface="Wingdings" panose="05000000000000000000" pitchFamily="2" charset="2"/>
              <a:buChar char="ü"/>
            </a:pPr>
            <a:r>
              <a:rPr lang="es-CO" sz="1200" dirty="0"/>
              <a:t>Reunión con Ximena Caicedo para pruebas rápidas y estructurar laboratorio a nivel municipal o departamental para poder procesar pruebas y evitar traslado a laboratorios de INS.</a:t>
            </a:r>
          </a:p>
          <a:p>
            <a:pPr marL="285750" indent="-285750" algn="just">
              <a:buFont typeface="Wingdings" panose="05000000000000000000" pitchFamily="2" charset="2"/>
              <a:buChar char="ü"/>
            </a:pPr>
            <a:r>
              <a:rPr lang="es-CO" sz="1200" dirty="0"/>
              <a:t>Reunión en CEGIRD donde se definieron las adquisiciones que va a realizar la alcaldía y monto de inversión.</a:t>
            </a:r>
          </a:p>
          <a:p>
            <a:pPr marL="285750" indent="-285750" algn="just">
              <a:buFont typeface="Wingdings" panose="05000000000000000000" pitchFamily="2" charset="2"/>
              <a:buChar char="ü"/>
            </a:pPr>
            <a:r>
              <a:rPr lang="es-CO" sz="1200" dirty="0"/>
              <a:t>Comité de programación de actividades del COVID 19 para toda la semana. Se presenta a la coordinadora municipal COVID-19</a:t>
            </a:r>
          </a:p>
          <a:p>
            <a:pPr marL="285750" indent="-285750" algn="just">
              <a:buFont typeface="Wingdings" panose="05000000000000000000" pitchFamily="2" charset="2"/>
              <a:buChar char="ü"/>
            </a:pPr>
            <a:r>
              <a:rPr lang="es-CO" sz="1200" dirty="0"/>
              <a:t>Reunión con dimensión zoonosis y vectores sobre evaluar programación de cronograma de desinfección en áreas críticas de la ciudad de Cúcuta.</a:t>
            </a:r>
          </a:p>
          <a:p>
            <a:pPr marL="285750" indent="-285750" algn="just">
              <a:buFont typeface="Wingdings" panose="05000000000000000000" pitchFamily="2" charset="2"/>
              <a:buChar char="ü"/>
            </a:pPr>
            <a:r>
              <a:rPr lang="es-CO" sz="1200" dirty="0"/>
              <a:t>Reunión sobre definir rutas de atención a personas fallecidas en situación de calle, domicilio o IPS</a:t>
            </a:r>
          </a:p>
          <a:p>
            <a:pPr marL="285750" indent="-285750" algn="just">
              <a:buFont typeface="Wingdings" panose="05000000000000000000" pitchFamily="2" charset="2"/>
              <a:buChar char="ü"/>
            </a:pPr>
            <a:r>
              <a:rPr lang="es-CO" sz="1200" dirty="0"/>
              <a:t>Reunión sobre seguimiento a las actividades realizadas por vigilancia salud publica.</a:t>
            </a:r>
          </a:p>
        </p:txBody>
      </p:sp>
      <p:sp>
        <p:nvSpPr>
          <p:cNvPr id="12" name="Título 1">
            <a:extLst>
              <a:ext uri="{FF2B5EF4-FFF2-40B4-BE49-F238E27FC236}">
                <a16:creationId xmlns:a16="http://schemas.microsoft.com/office/drawing/2014/main" id="{697E0E19-859E-411A-9B86-80610DDC6127}"/>
              </a:ext>
            </a:extLst>
          </p:cNvPr>
          <p:cNvSpPr txBox="1">
            <a:spLocks/>
          </p:cNvSpPr>
          <p:nvPr/>
        </p:nvSpPr>
        <p:spPr>
          <a:xfrm>
            <a:off x="2942605" y="525065"/>
            <a:ext cx="6906490" cy="1137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REUNIONES, COMITÉS Y CAPACITACIONES (INTERNAS Y EXTERNAS)</a:t>
            </a:r>
          </a:p>
        </p:txBody>
      </p:sp>
      <p:sp>
        <p:nvSpPr>
          <p:cNvPr id="7" name="Rectángulo 6">
            <a:extLst>
              <a:ext uri="{FF2B5EF4-FFF2-40B4-BE49-F238E27FC236}">
                <a16:creationId xmlns:a16="http://schemas.microsoft.com/office/drawing/2014/main" id="{DD9918A0-8EC5-43A9-AB92-101F92E21E19}"/>
              </a:ext>
            </a:extLst>
          </p:cNvPr>
          <p:cNvSpPr/>
          <p:nvPr/>
        </p:nvSpPr>
        <p:spPr>
          <a:xfrm>
            <a:off x="8619164" y="2098293"/>
            <a:ext cx="3408222" cy="42346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Wingdings" panose="05000000000000000000" pitchFamily="2" charset="2"/>
              <a:buChar char="ü"/>
            </a:pPr>
            <a:r>
              <a:rPr lang="es-CO" sz="1300" dirty="0"/>
              <a:t>Revisión de necesidades</a:t>
            </a:r>
          </a:p>
          <a:p>
            <a:pPr marL="285750" indent="-285750" algn="just">
              <a:buFont typeface="Wingdings" panose="05000000000000000000" pitchFamily="2" charset="2"/>
              <a:buChar char="ü"/>
            </a:pPr>
            <a:r>
              <a:rPr lang="es-CO" sz="1300" dirty="0"/>
              <a:t>Junta directiva IMSALUD </a:t>
            </a:r>
          </a:p>
          <a:p>
            <a:pPr marL="285750" indent="-285750" algn="just">
              <a:buFont typeface="Wingdings" panose="05000000000000000000" pitchFamily="2" charset="2"/>
              <a:buChar char="ü"/>
            </a:pPr>
            <a:r>
              <a:rPr lang="es-CO" sz="1300" dirty="0"/>
              <a:t>Revisión datos contratación </a:t>
            </a:r>
          </a:p>
          <a:p>
            <a:pPr marL="285750" indent="-285750" algn="just">
              <a:buFont typeface="Wingdings" panose="05000000000000000000" pitchFamily="2" charset="2"/>
              <a:buChar char="ü"/>
            </a:pPr>
            <a:r>
              <a:rPr lang="es-CO" sz="1300" dirty="0"/>
              <a:t>Estudios previos contractuales </a:t>
            </a:r>
          </a:p>
          <a:p>
            <a:pPr marL="285750" indent="-285750" algn="just">
              <a:buFont typeface="Wingdings" panose="05000000000000000000" pitchFamily="2" charset="2"/>
              <a:buChar char="ü"/>
            </a:pPr>
            <a:r>
              <a:rPr lang="es-CO" sz="1300" dirty="0"/>
              <a:t>Reunión CEGIRD </a:t>
            </a:r>
          </a:p>
          <a:p>
            <a:pPr marL="285750" indent="-285750" algn="just">
              <a:buFont typeface="Wingdings" panose="05000000000000000000" pitchFamily="2" charset="2"/>
              <a:buChar char="ü"/>
            </a:pPr>
            <a:r>
              <a:rPr lang="es-CO" sz="1300" dirty="0"/>
              <a:t>Reunión con ASOCAPITALES</a:t>
            </a:r>
          </a:p>
          <a:p>
            <a:pPr marL="285750" indent="-285750" algn="just">
              <a:buFont typeface="Wingdings" panose="05000000000000000000" pitchFamily="2" charset="2"/>
              <a:buChar char="ü"/>
            </a:pPr>
            <a:r>
              <a:rPr lang="es-CO" sz="1300" dirty="0"/>
              <a:t>Socialización de ruta de manejo de cadáveres</a:t>
            </a:r>
          </a:p>
          <a:p>
            <a:pPr marL="285750" indent="-285750" algn="just">
              <a:buFont typeface="Wingdings" panose="05000000000000000000" pitchFamily="2" charset="2"/>
              <a:buChar char="ü"/>
            </a:pPr>
            <a:r>
              <a:rPr lang="es-CO" sz="1300" dirty="0"/>
              <a:t>Reunión con personal nuevo </a:t>
            </a:r>
          </a:p>
          <a:p>
            <a:pPr marL="285750" indent="-285750" algn="just">
              <a:buFont typeface="Wingdings" panose="05000000000000000000" pitchFamily="2" charset="2"/>
              <a:buChar char="ü"/>
            </a:pPr>
            <a:r>
              <a:rPr lang="es-CO" sz="1300" dirty="0"/>
              <a:t>Capacitación de tripulantes de ambulancias para SEM y radioperadoras que estarán en </a:t>
            </a:r>
            <a:r>
              <a:rPr lang="es-CO" sz="1300" dirty="0" err="1"/>
              <a:t>crue</a:t>
            </a:r>
            <a:r>
              <a:rPr lang="es-CO" sz="1300" dirty="0"/>
              <a:t> apoyando </a:t>
            </a:r>
            <a:r>
              <a:rPr lang="es-CO" sz="1300" dirty="0" err="1"/>
              <a:t>sem</a:t>
            </a:r>
            <a:r>
              <a:rPr lang="es-CO" sz="1300" dirty="0"/>
              <a:t> por parte de SSM y medico de </a:t>
            </a:r>
            <a:r>
              <a:rPr lang="es-CO" sz="1300" dirty="0" err="1"/>
              <a:t>sem</a:t>
            </a:r>
            <a:r>
              <a:rPr lang="es-CO" sz="1300" dirty="0"/>
              <a:t>.  40 personas capacitadas </a:t>
            </a:r>
          </a:p>
          <a:p>
            <a:pPr marL="285750" indent="-285750" algn="just">
              <a:buFont typeface="Wingdings" panose="05000000000000000000" pitchFamily="2" charset="2"/>
              <a:buChar char="ü"/>
            </a:pPr>
            <a:r>
              <a:rPr lang="es-CO" sz="1300" dirty="0"/>
              <a:t>Presentación de procesos contractuales a despacho </a:t>
            </a:r>
          </a:p>
          <a:p>
            <a:pPr marL="285750" indent="-285750" algn="just">
              <a:buFont typeface="Wingdings" panose="05000000000000000000" pitchFamily="2" charset="2"/>
              <a:buChar char="ü"/>
            </a:pPr>
            <a:r>
              <a:rPr lang="es-CO" sz="1300" dirty="0"/>
              <a:t>Reunión de plan de emergencias por parte del CEGIRD en concejo municipal extraordinario </a:t>
            </a:r>
          </a:p>
          <a:p>
            <a:pPr marL="285750" indent="-285750" algn="just">
              <a:buFont typeface="Wingdings" panose="05000000000000000000" pitchFamily="2" charset="2"/>
              <a:buChar char="ü"/>
            </a:pPr>
            <a:r>
              <a:rPr lang="es-CO" sz="1300" dirty="0"/>
              <a:t>Reunión de trabajo en PIC  (Plan de intervenciones Colectivas)</a:t>
            </a:r>
          </a:p>
        </p:txBody>
      </p:sp>
      <p:sp>
        <p:nvSpPr>
          <p:cNvPr id="8" name="Rectángulo 7">
            <a:extLst>
              <a:ext uri="{FF2B5EF4-FFF2-40B4-BE49-F238E27FC236}">
                <a16:creationId xmlns:a16="http://schemas.microsoft.com/office/drawing/2014/main" id="{95D315A7-F5D3-4E73-972F-83A29C9DD957}"/>
              </a:ext>
            </a:extLst>
          </p:cNvPr>
          <p:cNvSpPr/>
          <p:nvPr/>
        </p:nvSpPr>
        <p:spPr>
          <a:xfrm>
            <a:off x="8619164" y="1564988"/>
            <a:ext cx="3408222" cy="44676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2000" dirty="0"/>
              <a:t>17 AL 24 DE ABRIL</a:t>
            </a:r>
          </a:p>
        </p:txBody>
      </p:sp>
    </p:spTree>
    <p:extLst>
      <p:ext uri="{BB962C8B-B14F-4D97-AF65-F5344CB8AC3E}">
        <p14:creationId xmlns:p14="http://schemas.microsoft.com/office/powerpoint/2010/main" val="1996930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EF3B093-6B69-4C7B-8FD7-FF0DEC3AD7F3}"/>
              </a:ext>
            </a:extLst>
          </p:cNvPr>
          <p:cNvGraphicFramePr/>
          <p:nvPr>
            <p:extLst>
              <p:ext uri="{D42A27DB-BD31-4B8C-83A1-F6EECF244321}">
                <p14:modId xmlns:p14="http://schemas.microsoft.com/office/powerpoint/2010/main" val="3611033111"/>
              </p:ext>
            </p:extLst>
          </p:nvPr>
        </p:nvGraphicFramePr>
        <p:xfrm>
          <a:off x="573900" y="1562187"/>
          <a:ext cx="11618099" cy="1866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Imagen 13">
            <a:extLst>
              <a:ext uri="{FF2B5EF4-FFF2-40B4-BE49-F238E27FC236}">
                <a16:creationId xmlns:a16="http://schemas.microsoft.com/office/drawing/2014/main" id="{081D0806-A22B-47CA-BAAF-5E36E4E3FFE8}"/>
              </a:ext>
            </a:extLst>
          </p:cNvPr>
          <p:cNvPicPr>
            <a:picLocks noChangeAspect="1"/>
          </p:cNvPicPr>
          <p:nvPr/>
        </p:nvPicPr>
        <p:blipFill rotWithShape="1">
          <a:blip r:embed="rId7">
            <a:extLst>
              <a:ext uri="{28A0092B-C50C-407E-A947-70E740481C1C}">
                <a14:useLocalDpi xmlns:a14="http://schemas.microsoft.com/office/drawing/2010/main" val="0"/>
              </a:ext>
            </a:extLst>
          </a:blip>
          <a:srcRect t="12251" b="14797"/>
          <a:stretch/>
        </p:blipFill>
        <p:spPr>
          <a:xfrm>
            <a:off x="3995360" y="3354858"/>
            <a:ext cx="4629666" cy="3315842"/>
          </a:xfrm>
          <a:prstGeom prst="rect">
            <a:avLst/>
          </a:prstGeom>
        </p:spPr>
      </p:pic>
      <p:sp>
        <p:nvSpPr>
          <p:cNvPr id="5" name="Título 1">
            <a:extLst>
              <a:ext uri="{FF2B5EF4-FFF2-40B4-BE49-F238E27FC236}">
                <a16:creationId xmlns:a16="http://schemas.microsoft.com/office/drawing/2014/main" id="{51542B4A-6F8C-4F92-B8EE-6899BB37FE87}"/>
              </a:ext>
            </a:extLst>
          </p:cNvPr>
          <p:cNvSpPr txBox="1">
            <a:spLocks/>
          </p:cNvSpPr>
          <p:nvPr/>
        </p:nvSpPr>
        <p:spPr>
          <a:xfrm>
            <a:off x="3447120" y="424256"/>
            <a:ext cx="6216425" cy="1137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PLAN DE ACCIÓN ESPECIFICO – ATENCIÓN TELEFONICA DE POSIBLES CASOS EN HORARIO 24 HORAS (CALL CENTER)</a:t>
            </a:r>
          </a:p>
        </p:txBody>
      </p:sp>
    </p:spTree>
    <p:extLst>
      <p:ext uri="{BB962C8B-B14F-4D97-AF65-F5344CB8AC3E}">
        <p14:creationId xmlns:p14="http://schemas.microsoft.com/office/powerpoint/2010/main" val="1907596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7E16248C-3F90-4FAD-8089-DAD4CABAFD6E}"/>
              </a:ext>
            </a:extLst>
          </p:cNvPr>
          <p:cNvSpPr txBox="1">
            <a:spLocks/>
          </p:cNvSpPr>
          <p:nvPr/>
        </p:nvSpPr>
        <p:spPr>
          <a:xfrm>
            <a:off x="2917608" y="50498"/>
            <a:ext cx="5518326" cy="9403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CONTEXTO GLOBAL</a:t>
            </a:r>
          </a:p>
        </p:txBody>
      </p:sp>
      <p:sp>
        <p:nvSpPr>
          <p:cNvPr id="6" name="CuadroTexto 5">
            <a:extLst>
              <a:ext uri="{FF2B5EF4-FFF2-40B4-BE49-F238E27FC236}">
                <a16:creationId xmlns:a16="http://schemas.microsoft.com/office/drawing/2014/main" id="{CED9DE5A-744E-4FAF-A5BE-D77900FC8A8A}"/>
              </a:ext>
            </a:extLst>
          </p:cNvPr>
          <p:cNvSpPr txBox="1"/>
          <p:nvPr/>
        </p:nvSpPr>
        <p:spPr>
          <a:xfrm>
            <a:off x="6928519" y="6090533"/>
            <a:ext cx="4132508" cy="430887"/>
          </a:xfrm>
          <a:prstGeom prst="rect">
            <a:avLst/>
          </a:prstGeom>
          <a:noFill/>
        </p:spPr>
        <p:txBody>
          <a:bodyPr wrap="square" rtlCol="0">
            <a:spAutoFit/>
          </a:bodyPr>
          <a:lstStyle/>
          <a:p>
            <a:r>
              <a:rPr lang="es-CO" sz="1100" dirty="0"/>
              <a:t>Fuente: https://www.rtve.es/noticias/20200411/mapa-mundial-del-coronavirus/1998143.shtml</a:t>
            </a:r>
          </a:p>
        </p:txBody>
      </p:sp>
      <p:sp>
        <p:nvSpPr>
          <p:cNvPr id="7" name="CuadroTexto 6">
            <a:extLst>
              <a:ext uri="{FF2B5EF4-FFF2-40B4-BE49-F238E27FC236}">
                <a16:creationId xmlns:a16="http://schemas.microsoft.com/office/drawing/2014/main" id="{75541AD4-EF8A-4A22-B032-015FFAB3652D}"/>
              </a:ext>
            </a:extLst>
          </p:cNvPr>
          <p:cNvSpPr txBox="1"/>
          <p:nvPr/>
        </p:nvSpPr>
        <p:spPr>
          <a:xfrm>
            <a:off x="6818810" y="1529633"/>
            <a:ext cx="202162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CO" sz="1400" b="1" dirty="0"/>
              <a:t>CASOS CONFIRMADOS</a:t>
            </a:r>
          </a:p>
          <a:p>
            <a:pPr algn="ctr"/>
            <a:r>
              <a:rPr lang="es-CO" sz="1400" b="1" dirty="0"/>
              <a:t>EN EL MUNDO</a:t>
            </a:r>
          </a:p>
        </p:txBody>
      </p:sp>
      <p:sp>
        <p:nvSpPr>
          <p:cNvPr id="12" name="CuadroTexto 11">
            <a:extLst>
              <a:ext uri="{FF2B5EF4-FFF2-40B4-BE49-F238E27FC236}">
                <a16:creationId xmlns:a16="http://schemas.microsoft.com/office/drawing/2014/main" id="{59316467-A89A-41D4-B4A8-F4A418E730CB}"/>
              </a:ext>
            </a:extLst>
          </p:cNvPr>
          <p:cNvSpPr txBox="1"/>
          <p:nvPr/>
        </p:nvSpPr>
        <p:spPr>
          <a:xfrm>
            <a:off x="8815081" y="1529634"/>
            <a:ext cx="1570709" cy="63094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150000"/>
              </a:lnSpc>
            </a:pPr>
            <a:r>
              <a:rPr lang="es-CO" sz="1400" b="1" dirty="0"/>
              <a:t>MUERTES</a:t>
            </a:r>
          </a:p>
          <a:p>
            <a:pPr algn="ctr"/>
            <a:endParaRPr lang="es-CO" sz="1400" b="1" dirty="0"/>
          </a:p>
        </p:txBody>
      </p:sp>
      <p:sp>
        <p:nvSpPr>
          <p:cNvPr id="13" name="CuadroTexto 12">
            <a:extLst>
              <a:ext uri="{FF2B5EF4-FFF2-40B4-BE49-F238E27FC236}">
                <a16:creationId xmlns:a16="http://schemas.microsoft.com/office/drawing/2014/main" id="{CD912064-0119-45AD-9424-EC6112ECA7D8}"/>
              </a:ext>
            </a:extLst>
          </p:cNvPr>
          <p:cNvSpPr txBox="1"/>
          <p:nvPr/>
        </p:nvSpPr>
        <p:spPr>
          <a:xfrm>
            <a:off x="10330858" y="1529634"/>
            <a:ext cx="1422738" cy="63094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150000"/>
              </a:lnSpc>
            </a:pPr>
            <a:r>
              <a:rPr lang="es-CO" sz="1400" b="1" dirty="0"/>
              <a:t>RECUPERADOS</a:t>
            </a:r>
          </a:p>
          <a:p>
            <a:pPr algn="ctr"/>
            <a:endParaRPr lang="es-CO" sz="1400" b="1" dirty="0"/>
          </a:p>
        </p:txBody>
      </p:sp>
      <p:sp>
        <p:nvSpPr>
          <p:cNvPr id="15" name="CuadroTexto 14">
            <a:extLst>
              <a:ext uri="{FF2B5EF4-FFF2-40B4-BE49-F238E27FC236}">
                <a16:creationId xmlns:a16="http://schemas.microsoft.com/office/drawing/2014/main" id="{69325E68-C682-43D9-82A5-2E031CF911D6}"/>
              </a:ext>
            </a:extLst>
          </p:cNvPr>
          <p:cNvSpPr txBox="1"/>
          <p:nvPr/>
        </p:nvSpPr>
        <p:spPr>
          <a:xfrm>
            <a:off x="6818810" y="2045754"/>
            <a:ext cx="2021620" cy="4924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2600" b="1" dirty="0" smtClean="0"/>
              <a:t>2.982.688</a:t>
            </a:r>
            <a:endParaRPr lang="en-US" sz="2600" dirty="0"/>
          </a:p>
        </p:txBody>
      </p:sp>
      <p:sp>
        <p:nvSpPr>
          <p:cNvPr id="16" name="CuadroTexto 15">
            <a:extLst>
              <a:ext uri="{FF2B5EF4-FFF2-40B4-BE49-F238E27FC236}">
                <a16:creationId xmlns:a16="http://schemas.microsoft.com/office/drawing/2014/main" id="{53139C86-A577-4286-B163-1550290945BC}"/>
              </a:ext>
            </a:extLst>
          </p:cNvPr>
          <p:cNvSpPr txBox="1"/>
          <p:nvPr/>
        </p:nvSpPr>
        <p:spPr>
          <a:xfrm>
            <a:off x="8815081" y="2045755"/>
            <a:ext cx="1511341" cy="4924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2600" b="1" dirty="0" smtClean="0"/>
              <a:t>210.193</a:t>
            </a:r>
            <a:endParaRPr lang="en-US" sz="2600" dirty="0"/>
          </a:p>
        </p:txBody>
      </p:sp>
      <p:sp>
        <p:nvSpPr>
          <p:cNvPr id="17" name="CuadroTexto 16">
            <a:extLst>
              <a:ext uri="{FF2B5EF4-FFF2-40B4-BE49-F238E27FC236}">
                <a16:creationId xmlns:a16="http://schemas.microsoft.com/office/drawing/2014/main" id="{25FD7360-8A7D-48CF-91D4-759471367A6A}"/>
              </a:ext>
            </a:extLst>
          </p:cNvPr>
          <p:cNvSpPr txBox="1"/>
          <p:nvPr/>
        </p:nvSpPr>
        <p:spPr>
          <a:xfrm>
            <a:off x="10326422" y="2045755"/>
            <a:ext cx="1422738" cy="4924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O" sz="2600" b="1" dirty="0"/>
              <a:t>910.681</a:t>
            </a:r>
            <a:endParaRPr lang="en-US" sz="2600" dirty="0"/>
          </a:p>
        </p:txBody>
      </p:sp>
      <p:sp>
        <p:nvSpPr>
          <p:cNvPr id="21" name="CuadroTexto 20">
            <a:extLst>
              <a:ext uri="{FF2B5EF4-FFF2-40B4-BE49-F238E27FC236}">
                <a16:creationId xmlns:a16="http://schemas.microsoft.com/office/drawing/2014/main" id="{005BD97E-41E5-44BC-BEF5-17F3D3F40FEF}"/>
              </a:ext>
            </a:extLst>
          </p:cNvPr>
          <p:cNvSpPr txBox="1"/>
          <p:nvPr/>
        </p:nvSpPr>
        <p:spPr>
          <a:xfrm>
            <a:off x="243236" y="1338002"/>
            <a:ext cx="5348744" cy="830997"/>
          </a:xfrm>
          <a:prstGeom prst="rect">
            <a:avLst/>
          </a:prstGeom>
          <a:noFill/>
        </p:spPr>
        <p:txBody>
          <a:bodyPr wrap="square" rtlCol="0">
            <a:spAutoFit/>
          </a:bodyPr>
          <a:lstStyle/>
          <a:p>
            <a:pPr algn="just"/>
            <a:r>
              <a:rPr lang="es-CO" sz="2400" dirty="0"/>
              <a:t>Situación Actual: </a:t>
            </a:r>
            <a:r>
              <a:rPr lang="es-CO" sz="2400" dirty="0" smtClean="0"/>
              <a:t>28 </a:t>
            </a:r>
            <a:r>
              <a:rPr lang="es-CO" sz="2400" dirty="0"/>
              <a:t>de abril de 2020</a:t>
            </a:r>
          </a:p>
          <a:p>
            <a:pPr algn="just"/>
            <a:endParaRPr lang="es-CO" sz="2400" dirty="0"/>
          </a:p>
        </p:txBody>
      </p:sp>
      <p:sp>
        <p:nvSpPr>
          <p:cNvPr id="23" name="CuadroTexto 22">
            <a:extLst>
              <a:ext uri="{FF2B5EF4-FFF2-40B4-BE49-F238E27FC236}">
                <a16:creationId xmlns:a16="http://schemas.microsoft.com/office/drawing/2014/main" id="{39317C8C-9615-43EC-9C17-0B3B62477089}"/>
              </a:ext>
            </a:extLst>
          </p:cNvPr>
          <p:cNvSpPr txBox="1"/>
          <p:nvPr/>
        </p:nvSpPr>
        <p:spPr>
          <a:xfrm>
            <a:off x="6818810" y="1168591"/>
            <a:ext cx="5348744" cy="584775"/>
          </a:xfrm>
          <a:prstGeom prst="rect">
            <a:avLst/>
          </a:prstGeom>
          <a:noFill/>
        </p:spPr>
        <p:txBody>
          <a:bodyPr wrap="square" rtlCol="0">
            <a:spAutoFit/>
          </a:bodyPr>
          <a:lstStyle/>
          <a:p>
            <a:pPr algn="just"/>
            <a:r>
              <a:rPr lang="es-CO" sz="1600" b="1" dirty="0"/>
              <a:t>Reporte diario Ministerio de Salud y Protección Social</a:t>
            </a:r>
          </a:p>
          <a:p>
            <a:pPr algn="just"/>
            <a:endParaRPr lang="es-CO" sz="1600" b="1" dirty="0"/>
          </a:p>
        </p:txBody>
      </p:sp>
      <p:sp>
        <p:nvSpPr>
          <p:cNvPr id="5" name="Rectángulo 4">
            <a:extLst>
              <a:ext uri="{FF2B5EF4-FFF2-40B4-BE49-F238E27FC236}">
                <a16:creationId xmlns:a16="http://schemas.microsoft.com/office/drawing/2014/main" id="{B8F65965-86B8-4187-9068-CF9C65728D8F}"/>
              </a:ext>
            </a:extLst>
          </p:cNvPr>
          <p:cNvSpPr/>
          <p:nvPr/>
        </p:nvSpPr>
        <p:spPr>
          <a:xfrm>
            <a:off x="6818810" y="3418130"/>
            <a:ext cx="338780" cy="322851"/>
          </a:xfrm>
          <a:prstGeom prst="rect">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CuadroTexto 7">
            <a:extLst>
              <a:ext uri="{FF2B5EF4-FFF2-40B4-BE49-F238E27FC236}">
                <a16:creationId xmlns:a16="http://schemas.microsoft.com/office/drawing/2014/main" id="{98F15727-A199-45F0-BDAD-DE97414FC271}"/>
              </a:ext>
            </a:extLst>
          </p:cNvPr>
          <p:cNvSpPr txBox="1"/>
          <p:nvPr/>
        </p:nvSpPr>
        <p:spPr>
          <a:xfrm>
            <a:off x="7246466" y="3394889"/>
            <a:ext cx="4903512" cy="369332"/>
          </a:xfrm>
          <a:prstGeom prst="rect">
            <a:avLst/>
          </a:prstGeom>
          <a:noFill/>
        </p:spPr>
        <p:txBody>
          <a:bodyPr wrap="square" rtlCol="0">
            <a:spAutoFit/>
          </a:bodyPr>
          <a:lstStyle/>
          <a:p>
            <a:r>
              <a:rPr lang="es-CO" dirty="0"/>
              <a:t>Países con numero de casos 110.000 -&lt; 900.000</a:t>
            </a:r>
          </a:p>
        </p:txBody>
      </p:sp>
      <p:sp>
        <p:nvSpPr>
          <p:cNvPr id="22" name="CuadroTexto 21">
            <a:extLst>
              <a:ext uri="{FF2B5EF4-FFF2-40B4-BE49-F238E27FC236}">
                <a16:creationId xmlns:a16="http://schemas.microsoft.com/office/drawing/2014/main" id="{7D79B7F4-BF34-45F7-8AD4-8A2F11A66E06}"/>
              </a:ext>
            </a:extLst>
          </p:cNvPr>
          <p:cNvSpPr txBox="1"/>
          <p:nvPr/>
        </p:nvSpPr>
        <p:spPr>
          <a:xfrm>
            <a:off x="7218800" y="3894792"/>
            <a:ext cx="4903512" cy="369332"/>
          </a:xfrm>
          <a:prstGeom prst="rect">
            <a:avLst/>
          </a:prstGeom>
          <a:noFill/>
        </p:spPr>
        <p:txBody>
          <a:bodyPr wrap="square" rtlCol="0">
            <a:spAutoFit/>
          </a:bodyPr>
          <a:lstStyle/>
          <a:p>
            <a:r>
              <a:rPr lang="es-CO" dirty="0"/>
              <a:t>Países con numero de casos 50.000 - 109.000</a:t>
            </a:r>
          </a:p>
        </p:txBody>
      </p:sp>
      <p:sp>
        <p:nvSpPr>
          <p:cNvPr id="24" name="Rectángulo 23">
            <a:extLst>
              <a:ext uri="{FF2B5EF4-FFF2-40B4-BE49-F238E27FC236}">
                <a16:creationId xmlns:a16="http://schemas.microsoft.com/office/drawing/2014/main" id="{1BC0D2D1-C2B9-4C1F-A45E-5812143C49D2}"/>
              </a:ext>
            </a:extLst>
          </p:cNvPr>
          <p:cNvSpPr/>
          <p:nvPr/>
        </p:nvSpPr>
        <p:spPr>
          <a:xfrm>
            <a:off x="6828638" y="3934155"/>
            <a:ext cx="338780" cy="322851"/>
          </a:xfrm>
          <a:prstGeom prst="rect">
            <a:avLst/>
          </a:prstGeom>
          <a:solidFill>
            <a:srgbClr val="FE5D4C"/>
          </a:solidFill>
          <a:ln>
            <a:solidFill>
              <a:srgbClr val="FE5D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24">
            <a:extLst>
              <a:ext uri="{FF2B5EF4-FFF2-40B4-BE49-F238E27FC236}">
                <a16:creationId xmlns:a16="http://schemas.microsoft.com/office/drawing/2014/main" id="{1EFF04F1-5D1D-440F-9344-D7985FF1269C}"/>
              </a:ext>
            </a:extLst>
          </p:cNvPr>
          <p:cNvSpPr/>
          <p:nvPr/>
        </p:nvSpPr>
        <p:spPr>
          <a:xfrm>
            <a:off x="6842965" y="4450180"/>
            <a:ext cx="338780" cy="322851"/>
          </a:xfrm>
          <a:prstGeom prst="rect">
            <a:avLst/>
          </a:prstGeom>
          <a:solidFill>
            <a:srgbClr val="FE7F72"/>
          </a:solidFill>
          <a:ln>
            <a:solidFill>
              <a:srgbClr val="FE7F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CuadroTexto 25">
            <a:extLst>
              <a:ext uri="{FF2B5EF4-FFF2-40B4-BE49-F238E27FC236}">
                <a16:creationId xmlns:a16="http://schemas.microsoft.com/office/drawing/2014/main" id="{969A0003-344A-40B0-9E23-6CCD3BC23597}"/>
              </a:ext>
            </a:extLst>
          </p:cNvPr>
          <p:cNvSpPr txBox="1"/>
          <p:nvPr/>
        </p:nvSpPr>
        <p:spPr>
          <a:xfrm>
            <a:off x="7246466" y="4394695"/>
            <a:ext cx="4903512" cy="369332"/>
          </a:xfrm>
          <a:prstGeom prst="rect">
            <a:avLst/>
          </a:prstGeom>
          <a:noFill/>
        </p:spPr>
        <p:txBody>
          <a:bodyPr wrap="square" rtlCol="0">
            <a:spAutoFit/>
          </a:bodyPr>
          <a:lstStyle/>
          <a:p>
            <a:r>
              <a:rPr lang="es-CO" dirty="0"/>
              <a:t>Países con numero de casos 15.000 - 49.000</a:t>
            </a:r>
          </a:p>
        </p:txBody>
      </p:sp>
      <p:sp>
        <p:nvSpPr>
          <p:cNvPr id="27" name="Rectángulo 26">
            <a:extLst>
              <a:ext uri="{FF2B5EF4-FFF2-40B4-BE49-F238E27FC236}">
                <a16:creationId xmlns:a16="http://schemas.microsoft.com/office/drawing/2014/main" id="{8F20221C-DCF5-45EA-9C0D-ECFABB1C7B73}"/>
              </a:ext>
            </a:extLst>
          </p:cNvPr>
          <p:cNvSpPr/>
          <p:nvPr/>
        </p:nvSpPr>
        <p:spPr>
          <a:xfrm>
            <a:off x="6850040" y="4976739"/>
            <a:ext cx="338780" cy="322851"/>
          </a:xfrm>
          <a:prstGeom prst="rect">
            <a:avLst/>
          </a:prstGeom>
          <a:solidFill>
            <a:srgbClr val="FFD9D5"/>
          </a:solidFill>
          <a:ln>
            <a:solidFill>
              <a:srgbClr val="FFD9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CuadroTexto 27">
            <a:extLst>
              <a:ext uri="{FF2B5EF4-FFF2-40B4-BE49-F238E27FC236}">
                <a16:creationId xmlns:a16="http://schemas.microsoft.com/office/drawing/2014/main" id="{1A7E682F-2543-4EDB-BE1C-B9B2052DB1F9}"/>
              </a:ext>
            </a:extLst>
          </p:cNvPr>
          <p:cNvSpPr txBox="1"/>
          <p:nvPr/>
        </p:nvSpPr>
        <p:spPr>
          <a:xfrm>
            <a:off x="7246466" y="4894598"/>
            <a:ext cx="4903512" cy="369332"/>
          </a:xfrm>
          <a:prstGeom prst="rect">
            <a:avLst/>
          </a:prstGeom>
          <a:noFill/>
        </p:spPr>
        <p:txBody>
          <a:bodyPr wrap="square" rtlCol="0">
            <a:spAutoFit/>
          </a:bodyPr>
          <a:lstStyle/>
          <a:p>
            <a:r>
              <a:rPr lang="es-CO" dirty="0"/>
              <a:t>Países con numero de casos      0  - 15.000</a:t>
            </a:r>
          </a:p>
        </p:txBody>
      </p:sp>
      <p:pic>
        <p:nvPicPr>
          <p:cNvPr id="2" name="Imagen 1">
            <a:extLst>
              <a:ext uri="{FF2B5EF4-FFF2-40B4-BE49-F238E27FC236}">
                <a16:creationId xmlns:a16="http://schemas.microsoft.com/office/drawing/2014/main" id="{4577C55B-3674-4C24-8529-F74C2CACA694}"/>
              </a:ext>
            </a:extLst>
          </p:cNvPr>
          <p:cNvPicPr>
            <a:picLocks noChangeAspect="1"/>
          </p:cNvPicPr>
          <p:nvPr/>
        </p:nvPicPr>
        <p:blipFill rotWithShape="1">
          <a:blip r:embed="rId2"/>
          <a:srcRect l="6848" t="22292" r="8478" b="6645"/>
          <a:stretch/>
        </p:blipFill>
        <p:spPr>
          <a:xfrm>
            <a:off x="455529" y="1873089"/>
            <a:ext cx="6144493" cy="4871167"/>
          </a:xfrm>
          <a:prstGeom prst="rect">
            <a:avLst/>
          </a:prstGeom>
        </p:spPr>
      </p:pic>
    </p:spTree>
    <p:extLst>
      <p:ext uri="{BB962C8B-B14F-4D97-AF65-F5344CB8AC3E}">
        <p14:creationId xmlns:p14="http://schemas.microsoft.com/office/powerpoint/2010/main" val="1499382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ítulo 1"/>
          <p:cNvSpPr txBox="1">
            <a:spLocks/>
          </p:cNvSpPr>
          <p:nvPr/>
        </p:nvSpPr>
        <p:spPr>
          <a:xfrm>
            <a:off x="1769660" y="511646"/>
            <a:ext cx="7954940" cy="51861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O" sz="2800" b="1" dirty="0">
              <a:solidFill>
                <a:schemeClr val="tx2"/>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B551B683-B356-48DE-9F59-CF1C757CC2D1}"/>
              </a:ext>
            </a:extLst>
          </p:cNvPr>
          <p:cNvSpPr txBox="1"/>
          <p:nvPr/>
        </p:nvSpPr>
        <p:spPr>
          <a:xfrm>
            <a:off x="3190240" y="2001520"/>
            <a:ext cx="3352800" cy="369332"/>
          </a:xfrm>
          <a:prstGeom prst="rect">
            <a:avLst/>
          </a:prstGeom>
          <a:noFill/>
        </p:spPr>
        <p:txBody>
          <a:bodyPr wrap="square" rtlCol="0">
            <a:spAutoFit/>
          </a:bodyPr>
          <a:lstStyle/>
          <a:p>
            <a:endParaRPr lang="es-CO" dirty="0"/>
          </a:p>
        </p:txBody>
      </p:sp>
      <p:sp>
        <p:nvSpPr>
          <p:cNvPr id="12" name="Rectángulo 11">
            <a:extLst>
              <a:ext uri="{FF2B5EF4-FFF2-40B4-BE49-F238E27FC236}">
                <a16:creationId xmlns:a16="http://schemas.microsoft.com/office/drawing/2014/main" id="{74FA4359-6637-40F3-BE08-E493BECBE08D}"/>
              </a:ext>
            </a:extLst>
          </p:cNvPr>
          <p:cNvSpPr/>
          <p:nvPr/>
        </p:nvSpPr>
        <p:spPr>
          <a:xfrm>
            <a:off x="8793341" y="4248578"/>
            <a:ext cx="3398659" cy="646331"/>
          </a:xfrm>
          <a:prstGeom prst="rect">
            <a:avLst/>
          </a:prstGeom>
          <a:solidFill>
            <a:schemeClr val="bg1"/>
          </a:solidFill>
        </p:spPr>
        <p:txBody>
          <a:bodyPr wrap="square">
            <a:spAutoFit/>
          </a:bodyPr>
          <a:lstStyle/>
          <a:p>
            <a:r>
              <a:rPr lang="es-CO" b="1" dirty="0"/>
              <a:t>El promedio de llamadas por día es de 24  a 30 llamadas por día</a:t>
            </a:r>
          </a:p>
        </p:txBody>
      </p:sp>
      <p:sp>
        <p:nvSpPr>
          <p:cNvPr id="15" name="Título 1">
            <a:extLst>
              <a:ext uri="{FF2B5EF4-FFF2-40B4-BE49-F238E27FC236}">
                <a16:creationId xmlns:a16="http://schemas.microsoft.com/office/drawing/2014/main" id="{967AB9C4-37FF-4D95-B9D3-ED86F2527D86}"/>
              </a:ext>
            </a:extLst>
          </p:cNvPr>
          <p:cNvSpPr txBox="1">
            <a:spLocks/>
          </p:cNvSpPr>
          <p:nvPr/>
        </p:nvSpPr>
        <p:spPr>
          <a:xfrm>
            <a:off x="3201239" y="66212"/>
            <a:ext cx="6216425" cy="1137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REPORTE CENTRO DE ATENCIÓN TELEFÓNICA COVID19 </a:t>
            </a:r>
          </a:p>
          <a:p>
            <a:pPr algn="ctr"/>
            <a:r>
              <a:rPr lang="es-CO" sz="2200" b="1" dirty="0">
                <a:solidFill>
                  <a:schemeClr val="tx1">
                    <a:lumMod val="65000"/>
                    <a:lumOff val="35000"/>
                  </a:schemeClr>
                </a:solidFill>
                <a:latin typeface="Bookman Old Style" panose="02050604050505020204" pitchFamily="18" charset="0"/>
              </a:rPr>
              <a:t>19/03/2020 al 24/04/2020</a:t>
            </a:r>
          </a:p>
        </p:txBody>
      </p:sp>
      <p:sp>
        <p:nvSpPr>
          <p:cNvPr id="16" name="CuadroTexto 15">
            <a:extLst>
              <a:ext uri="{FF2B5EF4-FFF2-40B4-BE49-F238E27FC236}">
                <a16:creationId xmlns:a16="http://schemas.microsoft.com/office/drawing/2014/main" id="{BE09CB9D-DD54-4CCF-95E1-5E477C663BD5}"/>
              </a:ext>
            </a:extLst>
          </p:cNvPr>
          <p:cNvSpPr txBox="1"/>
          <p:nvPr/>
        </p:nvSpPr>
        <p:spPr>
          <a:xfrm>
            <a:off x="2422550" y="6567805"/>
            <a:ext cx="4888179" cy="261610"/>
          </a:xfrm>
          <a:prstGeom prst="rect">
            <a:avLst/>
          </a:prstGeom>
          <a:noFill/>
        </p:spPr>
        <p:txBody>
          <a:bodyPr wrap="square" rtlCol="0">
            <a:spAutoFit/>
          </a:bodyPr>
          <a:lstStyle/>
          <a:p>
            <a:r>
              <a:rPr lang="es-CO" sz="1100" dirty="0"/>
              <a:t>Fuente:  Secretaria de Salud Municipal – Observatorio en  Salud</a:t>
            </a:r>
          </a:p>
        </p:txBody>
      </p:sp>
      <p:sp>
        <p:nvSpPr>
          <p:cNvPr id="2" name="Rectángulo 1">
            <a:extLst>
              <a:ext uri="{FF2B5EF4-FFF2-40B4-BE49-F238E27FC236}">
                <a16:creationId xmlns:a16="http://schemas.microsoft.com/office/drawing/2014/main" id="{BDAAB926-CE0E-4706-B34B-256C36364F24}"/>
              </a:ext>
            </a:extLst>
          </p:cNvPr>
          <p:cNvSpPr/>
          <p:nvPr/>
        </p:nvSpPr>
        <p:spPr>
          <a:xfrm>
            <a:off x="8793341" y="2904694"/>
            <a:ext cx="3398659" cy="1200329"/>
          </a:xfrm>
          <a:prstGeom prst="rect">
            <a:avLst/>
          </a:prstGeom>
          <a:solidFill>
            <a:schemeClr val="bg1"/>
          </a:solidFill>
        </p:spPr>
        <p:txBody>
          <a:bodyPr wrap="square">
            <a:spAutoFit/>
          </a:bodyPr>
          <a:lstStyle/>
          <a:p>
            <a:pPr algn="just"/>
            <a:r>
              <a:rPr lang="es-CO" dirty="0"/>
              <a:t>Se atendieron por el Centro de Atención Telefónica (</a:t>
            </a:r>
            <a:r>
              <a:rPr lang="es-CO" dirty="0" err="1"/>
              <a:t>Call</a:t>
            </a:r>
            <a:r>
              <a:rPr lang="es-CO" dirty="0"/>
              <a:t> Center) un total de 758 llamadas sobre posibles casos de </a:t>
            </a:r>
            <a:r>
              <a:rPr lang="es-CO" dirty="0" err="1"/>
              <a:t>Covid</a:t>
            </a:r>
            <a:r>
              <a:rPr lang="es-CO" dirty="0"/>
              <a:t> 19</a:t>
            </a:r>
          </a:p>
        </p:txBody>
      </p:sp>
      <p:graphicFrame>
        <p:nvGraphicFramePr>
          <p:cNvPr id="13" name="Gráfico 12">
            <a:extLst>
              <a:ext uri="{FF2B5EF4-FFF2-40B4-BE49-F238E27FC236}">
                <a16:creationId xmlns:a16="http://schemas.microsoft.com/office/drawing/2014/main" id="{7E2B2155-1972-4517-BB25-69C248FA1157}"/>
              </a:ext>
            </a:extLst>
          </p:cNvPr>
          <p:cNvGraphicFramePr/>
          <p:nvPr>
            <p:extLst>
              <p:ext uri="{D42A27DB-BD31-4B8C-83A1-F6EECF244321}">
                <p14:modId xmlns:p14="http://schemas.microsoft.com/office/powerpoint/2010/main" val="4139491668"/>
              </p:ext>
            </p:extLst>
          </p:nvPr>
        </p:nvGraphicFramePr>
        <p:xfrm>
          <a:off x="-1" y="1234626"/>
          <a:ext cx="8793342" cy="51592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43252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2A62C81-0012-470E-9FA0-58D129AD45A2}"/>
              </a:ext>
            </a:extLst>
          </p:cNvPr>
          <p:cNvSpPr/>
          <p:nvPr/>
        </p:nvSpPr>
        <p:spPr>
          <a:xfrm>
            <a:off x="522427" y="5780782"/>
            <a:ext cx="5227209" cy="954107"/>
          </a:xfrm>
          <a:prstGeom prst="rect">
            <a:avLst/>
          </a:prstGeom>
          <a:solidFill>
            <a:schemeClr val="bg1"/>
          </a:solidFill>
        </p:spPr>
        <p:txBody>
          <a:bodyPr wrap="square">
            <a:spAutoFit/>
          </a:bodyPr>
          <a:lstStyle/>
          <a:p>
            <a:pPr algn="just"/>
            <a:r>
              <a:rPr lang="es-CO" sz="1400" dirty="0">
                <a:latin typeface="Arial" panose="020B0604020202020204" pitchFamily="34" charset="0"/>
                <a:cs typeface="Arial" panose="020B0604020202020204" pitchFamily="34" charset="0"/>
              </a:rPr>
              <a:t>La mayoría de las llamadas corresponde a población entre los 20 y 29 años (23.6%), 30 y 39 años (21.1%). El 14.8 % corresponde a personas mayores de 60 años. (No todas las llamadas registraban el grupo de edad. </a:t>
            </a:r>
          </a:p>
        </p:txBody>
      </p:sp>
      <p:sp>
        <p:nvSpPr>
          <p:cNvPr id="4" name="Rectángulo 3">
            <a:extLst>
              <a:ext uri="{FF2B5EF4-FFF2-40B4-BE49-F238E27FC236}">
                <a16:creationId xmlns:a16="http://schemas.microsoft.com/office/drawing/2014/main" id="{308C12F4-4363-49CB-A0F2-6FF7B6EE899B}"/>
              </a:ext>
            </a:extLst>
          </p:cNvPr>
          <p:cNvSpPr/>
          <p:nvPr/>
        </p:nvSpPr>
        <p:spPr>
          <a:xfrm>
            <a:off x="730126" y="1202224"/>
            <a:ext cx="4899532" cy="461665"/>
          </a:xfrm>
          <a:prstGeom prst="rect">
            <a:avLst/>
          </a:prstGeom>
          <a:solidFill>
            <a:schemeClr val="bg1"/>
          </a:solidFill>
        </p:spPr>
        <p:txBody>
          <a:bodyPr wrap="square">
            <a:spAutoFit/>
          </a:bodyPr>
          <a:lstStyle/>
          <a:p>
            <a:pPr algn="just"/>
            <a:r>
              <a:rPr lang="es-CO" sz="1200" b="1" dirty="0">
                <a:latin typeface="Arial" panose="020B0604020202020204" pitchFamily="34" charset="0"/>
                <a:ea typeface="Calibri" panose="020F0502020204030204" pitchFamily="34" charset="0"/>
              </a:rPr>
              <a:t>Cantidad de usuarios atendidos según grupos de edad por casos sospechosos de COVID-19</a:t>
            </a:r>
            <a:endParaRPr lang="es-CO" sz="1200" dirty="0"/>
          </a:p>
        </p:txBody>
      </p:sp>
      <p:pic>
        <p:nvPicPr>
          <p:cNvPr id="6" name="Imagen 5">
            <a:extLst>
              <a:ext uri="{FF2B5EF4-FFF2-40B4-BE49-F238E27FC236}">
                <a16:creationId xmlns:a16="http://schemas.microsoft.com/office/drawing/2014/main" id="{17E1347B-8EE1-49A8-B95E-23D67913C1C0}"/>
              </a:ext>
            </a:extLst>
          </p:cNvPr>
          <p:cNvPicPr>
            <a:picLocks noChangeAspect="1"/>
          </p:cNvPicPr>
          <p:nvPr/>
        </p:nvPicPr>
        <p:blipFill rotWithShape="1">
          <a:blip r:embed="rId2"/>
          <a:srcRect l="19859" r="21214" b="7790"/>
          <a:stretch/>
        </p:blipFill>
        <p:spPr>
          <a:xfrm>
            <a:off x="831033" y="1708023"/>
            <a:ext cx="4222152" cy="4044184"/>
          </a:xfrm>
          <a:prstGeom prst="rect">
            <a:avLst/>
          </a:prstGeom>
        </p:spPr>
      </p:pic>
      <p:pic>
        <p:nvPicPr>
          <p:cNvPr id="3" name="Imagen 2">
            <a:extLst>
              <a:ext uri="{FF2B5EF4-FFF2-40B4-BE49-F238E27FC236}">
                <a16:creationId xmlns:a16="http://schemas.microsoft.com/office/drawing/2014/main" id="{1ACBDCBF-C1BF-4465-AD77-E04519AF9A8F}"/>
              </a:ext>
            </a:extLst>
          </p:cNvPr>
          <p:cNvPicPr>
            <a:picLocks noChangeAspect="1"/>
          </p:cNvPicPr>
          <p:nvPr/>
        </p:nvPicPr>
        <p:blipFill rotWithShape="1">
          <a:blip r:embed="rId3"/>
          <a:srcRect l="7608" r="8259"/>
          <a:stretch/>
        </p:blipFill>
        <p:spPr>
          <a:xfrm>
            <a:off x="5947060" y="1605219"/>
            <a:ext cx="5514814" cy="3864075"/>
          </a:xfrm>
          <a:prstGeom prst="rect">
            <a:avLst/>
          </a:prstGeom>
        </p:spPr>
      </p:pic>
      <p:sp>
        <p:nvSpPr>
          <p:cNvPr id="5" name="Rectángulo 4">
            <a:extLst>
              <a:ext uri="{FF2B5EF4-FFF2-40B4-BE49-F238E27FC236}">
                <a16:creationId xmlns:a16="http://schemas.microsoft.com/office/drawing/2014/main" id="{E3003B9A-947F-4DE8-8CAF-A33E6FC050C7}"/>
              </a:ext>
            </a:extLst>
          </p:cNvPr>
          <p:cNvSpPr/>
          <p:nvPr/>
        </p:nvSpPr>
        <p:spPr>
          <a:xfrm>
            <a:off x="5846620" y="1143554"/>
            <a:ext cx="4779816" cy="461665"/>
          </a:xfrm>
          <a:prstGeom prst="rect">
            <a:avLst/>
          </a:prstGeom>
        </p:spPr>
        <p:txBody>
          <a:bodyPr wrap="square">
            <a:spAutoFit/>
          </a:bodyPr>
          <a:lstStyle/>
          <a:p>
            <a:r>
              <a:rPr lang="es-CO" sz="1200" b="1" dirty="0">
                <a:latin typeface="Arial" panose="020B0604020202020204" pitchFamily="34" charset="0"/>
                <a:ea typeface="Calibri" panose="020F0502020204030204" pitchFamily="34" charset="0"/>
              </a:rPr>
              <a:t>Cantidad de usuarios atendidos según EPS a la que pertenecen</a:t>
            </a:r>
            <a:endParaRPr lang="es-CO" sz="1200" dirty="0"/>
          </a:p>
        </p:txBody>
      </p:sp>
      <p:sp>
        <p:nvSpPr>
          <p:cNvPr id="8" name="Rectángulo 7">
            <a:extLst>
              <a:ext uri="{FF2B5EF4-FFF2-40B4-BE49-F238E27FC236}">
                <a16:creationId xmlns:a16="http://schemas.microsoft.com/office/drawing/2014/main" id="{69136283-854C-436C-8978-B10C6EFBAEB0}"/>
              </a:ext>
            </a:extLst>
          </p:cNvPr>
          <p:cNvSpPr/>
          <p:nvPr/>
        </p:nvSpPr>
        <p:spPr>
          <a:xfrm>
            <a:off x="6067038" y="5275153"/>
            <a:ext cx="5602536" cy="1169551"/>
          </a:xfrm>
          <a:prstGeom prst="rect">
            <a:avLst/>
          </a:prstGeom>
        </p:spPr>
        <p:txBody>
          <a:bodyPr wrap="square">
            <a:spAutoFit/>
          </a:bodyPr>
          <a:lstStyle/>
          <a:p>
            <a:pPr algn="just">
              <a:spcAft>
                <a:spcPts val="0"/>
              </a:spcAft>
            </a:pPr>
            <a:r>
              <a:rPr lang="es-CO" sz="1400" dirty="0">
                <a:latin typeface="Arial" panose="020B0604020202020204" pitchFamily="34" charset="0"/>
                <a:ea typeface="Calibri" panose="020F0502020204030204" pitchFamily="34" charset="0"/>
                <a:cs typeface="Arial" panose="020B0604020202020204" pitchFamily="34" charset="0"/>
              </a:rPr>
              <a:t>La mayoría de los usuarios atendidos corresponde a población afiliada a </a:t>
            </a:r>
            <a:r>
              <a:rPr lang="es-CO" sz="1400" dirty="0" err="1">
                <a:latin typeface="Arial" panose="020B0604020202020204" pitchFamily="34" charset="0"/>
                <a:ea typeface="Calibri" panose="020F0502020204030204" pitchFamily="34" charset="0"/>
                <a:cs typeface="Arial" panose="020B0604020202020204" pitchFamily="34" charset="0"/>
              </a:rPr>
              <a:t>Medimas</a:t>
            </a:r>
            <a:r>
              <a:rPr lang="es-CO" sz="1400" dirty="0">
                <a:latin typeface="Arial" panose="020B0604020202020204" pitchFamily="34" charset="0"/>
                <a:ea typeface="Calibri" panose="020F0502020204030204" pitchFamily="34" charset="0"/>
                <a:cs typeface="Arial" panose="020B0604020202020204" pitchFamily="34" charset="0"/>
              </a:rPr>
              <a:t> (19.7%), Nueva EPS (19.3%) y Coomeva (10%). El 16.5% no reporto afiliación al sistema de seguridad social en salud.</a:t>
            </a:r>
          </a:p>
          <a:p>
            <a:pPr>
              <a:spcAft>
                <a:spcPts val="0"/>
              </a:spcAft>
            </a:pPr>
            <a:r>
              <a:rPr lang="es-CO" sz="1400" dirty="0">
                <a:latin typeface="Arial" panose="020B0604020202020204" pitchFamily="34" charset="0"/>
                <a:ea typeface="Calibri" panose="020F0502020204030204" pitchFamily="34" charset="0"/>
                <a:cs typeface="Arial" panose="020B0604020202020204" pitchFamily="34" charset="0"/>
              </a:rPr>
              <a:t> </a:t>
            </a:r>
            <a:endParaRPr lang="es-CO"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ítulo 1">
            <a:extLst>
              <a:ext uri="{FF2B5EF4-FFF2-40B4-BE49-F238E27FC236}">
                <a16:creationId xmlns:a16="http://schemas.microsoft.com/office/drawing/2014/main" id="{19AD9979-89FB-47CD-95C0-977CED4394B2}"/>
              </a:ext>
            </a:extLst>
          </p:cNvPr>
          <p:cNvSpPr txBox="1">
            <a:spLocks/>
          </p:cNvSpPr>
          <p:nvPr/>
        </p:nvSpPr>
        <p:spPr>
          <a:xfrm>
            <a:off x="3201239" y="66212"/>
            <a:ext cx="6216425" cy="1137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REPORTE CENTRO DE ATENCIÓN TELEFÓNICA COVID19 </a:t>
            </a:r>
          </a:p>
          <a:p>
            <a:pPr algn="ctr"/>
            <a:r>
              <a:rPr lang="es-CO" sz="2200" b="1" dirty="0">
                <a:solidFill>
                  <a:schemeClr val="tx1">
                    <a:lumMod val="65000"/>
                    <a:lumOff val="35000"/>
                  </a:schemeClr>
                </a:solidFill>
                <a:latin typeface="Bookman Old Style" panose="02050604050505020204" pitchFamily="18" charset="0"/>
              </a:rPr>
              <a:t>19/03/2020 al 24/04/2020</a:t>
            </a:r>
          </a:p>
        </p:txBody>
      </p:sp>
      <p:sp>
        <p:nvSpPr>
          <p:cNvPr id="10" name="CuadroTexto 9">
            <a:extLst>
              <a:ext uri="{FF2B5EF4-FFF2-40B4-BE49-F238E27FC236}">
                <a16:creationId xmlns:a16="http://schemas.microsoft.com/office/drawing/2014/main" id="{2CBD0A7D-D05A-42CB-890A-1A242C350A87}"/>
              </a:ext>
            </a:extLst>
          </p:cNvPr>
          <p:cNvSpPr txBox="1"/>
          <p:nvPr/>
        </p:nvSpPr>
        <p:spPr>
          <a:xfrm>
            <a:off x="5415132" y="6596390"/>
            <a:ext cx="4888179" cy="261610"/>
          </a:xfrm>
          <a:prstGeom prst="rect">
            <a:avLst/>
          </a:prstGeom>
          <a:noFill/>
        </p:spPr>
        <p:txBody>
          <a:bodyPr wrap="square" rtlCol="0">
            <a:spAutoFit/>
          </a:bodyPr>
          <a:lstStyle/>
          <a:p>
            <a:r>
              <a:rPr lang="es-CO" sz="1100" dirty="0"/>
              <a:t>Fuente:  Secretaria de Salud Municipal – Observatorio en  Salud</a:t>
            </a:r>
          </a:p>
        </p:txBody>
      </p:sp>
    </p:spTree>
    <p:extLst>
      <p:ext uri="{BB962C8B-B14F-4D97-AF65-F5344CB8AC3E}">
        <p14:creationId xmlns:p14="http://schemas.microsoft.com/office/powerpoint/2010/main" val="4265183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E954A7D-D400-4872-B5A6-F8D6FAAC3570}"/>
              </a:ext>
            </a:extLst>
          </p:cNvPr>
          <p:cNvSpPr txBox="1">
            <a:spLocks/>
          </p:cNvSpPr>
          <p:nvPr/>
        </p:nvSpPr>
        <p:spPr>
          <a:xfrm>
            <a:off x="3447120" y="294813"/>
            <a:ext cx="6216425" cy="1137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KITS PARA VISITA EPIDEMIOLOGICA</a:t>
            </a:r>
          </a:p>
        </p:txBody>
      </p:sp>
      <p:sp>
        <p:nvSpPr>
          <p:cNvPr id="5" name="Rectángulo 4">
            <a:extLst>
              <a:ext uri="{FF2B5EF4-FFF2-40B4-BE49-F238E27FC236}">
                <a16:creationId xmlns:a16="http://schemas.microsoft.com/office/drawing/2014/main" id="{054E6AA0-6ABD-4AAB-84F5-DFB2930DFFA7}"/>
              </a:ext>
            </a:extLst>
          </p:cNvPr>
          <p:cNvSpPr/>
          <p:nvPr/>
        </p:nvSpPr>
        <p:spPr>
          <a:xfrm>
            <a:off x="759338" y="1316454"/>
            <a:ext cx="9723759" cy="707886"/>
          </a:xfrm>
          <a:prstGeom prst="rect">
            <a:avLst/>
          </a:prstGeom>
        </p:spPr>
        <p:txBody>
          <a:bodyPr wrap="square">
            <a:spAutoFit/>
          </a:bodyPr>
          <a:lstStyle/>
          <a:p>
            <a:r>
              <a:rPr lang="es-CO" sz="2000" dirty="0"/>
              <a:t>Se han entregado trajes </a:t>
            </a:r>
            <a:r>
              <a:rPr lang="es-CO" sz="2000" b="1" dirty="0" smtClean="0"/>
              <a:t>778</a:t>
            </a:r>
            <a:r>
              <a:rPr lang="es-CO" sz="2000" dirty="0" smtClean="0"/>
              <a:t> COVID </a:t>
            </a:r>
            <a:r>
              <a:rPr lang="es-CO" sz="2000" dirty="0"/>
              <a:t>para visitas, desinfección, controles en áreas portuarias desde 04 de abril a 24 de abril de 2020. </a:t>
            </a:r>
          </a:p>
        </p:txBody>
      </p:sp>
      <p:sp>
        <p:nvSpPr>
          <p:cNvPr id="6" name="Rectángulo 5">
            <a:extLst>
              <a:ext uri="{FF2B5EF4-FFF2-40B4-BE49-F238E27FC236}">
                <a16:creationId xmlns:a16="http://schemas.microsoft.com/office/drawing/2014/main" id="{45BBA18B-3ED4-4A37-AE6F-F18DBBBD1A7D}"/>
              </a:ext>
            </a:extLst>
          </p:cNvPr>
          <p:cNvSpPr/>
          <p:nvPr/>
        </p:nvSpPr>
        <p:spPr>
          <a:xfrm>
            <a:off x="5013957" y="2863891"/>
            <a:ext cx="3133905" cy="2246769"/>
          </a:xfrm>
          <a:prstGeom prst="rect">
            <a:avLst/>
          </a:prstGeom>
        </p:spPr>
        <p:txBody>
          <a:bodyPr wrap="square">
            <a:spAutoFit/>
          </a:bodyPr>
          <a:lstStyle/>
          <a:p>
            <a:pPr marL="285750" indent="-285750">
              <a:buFont typeface="Arial" panose="020B0604020202020204" pitchFamily="34" charset="0"/>
              <a:buChar char="•"/>
            </a:pPr>
            <a:r>
              <a:rPr lang="es-CO" sz="2000" dirty="0"/>
              <a:t>Traje antifluido</a:t>
            </a:r>
          </a:p>
          <a:p>
            <a:pPr marL="285750" indent="-285750">
              <a:buFont typeface="Arial" panose="020B0604020202020204" pitchFamily="34" charset="0"/>
              <a:buChar char="•"/>
            </a:pPr>
            <a:r>
              <a:rPr lang="es-CO" sz="2000" dirty="0"/>
              <a:t>Monogafas </a:t>
            </a:r>
          </a:p>
          <a:p>
            <a:pPr marL="285750" indent="-285750">
              <a:buFont typeface="Arial" panose="020B0604020202020204" pitchFamily="34" charset="0"/>
              <a:buChar char="•"/>
            </a:pPr>
            <a:r>
              <a:rPr lang="es-CO" sz="2000" dirty="0"/>
              <a:t>Tapabocas N95 </a:t>
            </a:r>
          </a:p>
          <a:p>
            <a:pPr marL="285750" indent="-285750">
              <a:buFont typeface="Arial" panose="020B0604020202020204" pitchFamily="34" charset="0"/>
              <a:buChar char="•"/>
            </a:pPr>
            <a:r>
              <a:rPr lang="es-CO" sz="2000" dirty="0"/>
              <a:t>Polainas</a:t>
            </a:r>
          </a:p>
          <a:p>
            <a:pPr marL="285750" indent="-285750">
              <a:buFont typeface="Arial" panose="020B0604020202020204" pitchFamily="34" charset="0"/>
              <a:buChar char="•"/>
            </a:pPr>
            <a:r>
              <a:rPr lang="es-CO" sz="2000" dirty="0"/>
              <a:t>Gorro</a:t>
            </a:r>
          </a:p>
          <a:p>
            <a:pPr marL="285750" indent="-285750">
              <a:buFont typeface="Arial" panose="020B0604020202020204" pitchFamily="34" charset="0"/>
              <a:buChar char="•"/>
            </a:pPr>
            <a:r>
              <a:rPr lang="es-CO" sz="2000" dirty="0"/>
              <a:t>Guantes </a:t>
            </a:r>
          </a:p>
          <a:p>
            <a:pPr marL="285750" indent="-285750">
              <a:buFont typeface="Arial" panose="020B0604020202020204" pitchFamily="34" charset="0"/>
              <a:buChar char="•"/>
            </a:pPr>
            <a:r>
              <a:rPr lang="es-CO" sz="2000" dirty="0"/>
              <a:t>Bolsas Rojas</a:t>
            </a:r>
          </a:p>
        </p:txBody>
      </p:sp>
      <p:pic>
        <p:nvPicPr>
          <p:cNvPr id="7" name="Imagen 6">
            <a:extLst>
              <a:ext uri="{FF2B5EF4-FFF2-40B4-BE49-F238E27FC236}">
                <a16:creationId xmlns:a16="http://schemas.microsoft.com/office/drawing/2014/main" id="{956D9DA0-03CE-48E4-8EEC-0D58CE0380E3}"/>
              </a:ext>
            </a:extLst>
          </p:cNvPr>
          <p:cNvPicPr>
            <a:picLocks noChangeAspect="1"/>
          </p:cNvPicPr>
          <p:nvPr/>
        </p:nvPicPr>
        <p:blipFill>
          <a:blip r:embed="rId2"/>
          <a:stretch>
            <a:fillRect/>
          </a:stretch>
        </p:blipFill>
        <p:spPr>
          <a:xfrm>
            <a:off x="550994" y="2119745"/>
            <a:ext cx="4166480" cy="3699164"/>
          </a:xfrm>
          <a:prstGeom prst="rect">
            <a:avLst/>
          </a:prstGeom>
        </p:spPr>
      </p:pic>
      <p:pic>
        <p:nvPicPr>
          <p:cNvPr id="8" name="Imagen 7">
            <a:extLst>
              <a:ext uri="{FF2B5EF4-FFF2-40B4-BE49-F238E27FC236}">
                <a16:creationId xmlns:a16="http://schemas.microsoft.com/office/drawing/2014/main" id="{B6D0E60C-2848-4417-A1F1-D24760E3CDCA}"/>
              </a:ext>
            </a:extLst>
          </p:cNvPr>
          <p:cNvPicPr>
            <a:picLocks noChangeAspect="1"/>
          </p:cNvPicPr>
          <p:nvPr/>
        </p:nvPicPr>
        <p:blipFill>
          <a:blip r:embed="rId3"/>
          <a:stretch>
            <a:fillRect/>
          </a:stretch>
        </p:blipFill>
        <p:spPr>
          <a:xfrm>
            <a:off x="8071662" y="1962785"/>
            <a:ext cx="3925335" cy="3856124"/>
          </a:xfrm>
          <a:prstGeom prst="rect">
            <a:avLst/>
          </a:prstGeom>
        </p:spPr>
      </p:pic>
    </p:spTree>
    <p:extLst>
      <p:ext uri="{BB962C8B-B14F-4D97-AF65-F5344CB8AC3E}">
        <p14:creationId xmlns:p14="http://schemas.microsoft.com/office/powerpoint/2010/main" val="1835052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35AE6CDA-201A-4E57-B90A-B116C3DE8E9D}"/>
              </a:ext>
            </a:extLst>
          </p:cNvPr>
          <p:cNvSpPr/>
          <p:nvPr/>
        </p:nvSpPr>
        <p:spPr>
          <a:xfrm>
            <a:off x="1459395" y="1996277"/>
            <a:ext cx="2147704" cy="369332"/>
          </a:xfrm>
          <a:prstGeom prst="rect">
            <a:avLst/>
          </a:prstGeom>
        </p:spPr>
        <p:txBody>
          <a:bodyPr wrap="none">
            <a:spAutoFit/>
          </a:bodyPr>
          <a:lstStyle/>
          <a:p>
            <a:r>
              <a:rPr lang="es-CO" dirty="0"/>
              <a:t>Hipoclorito de Sodio </a:t>
            </a:r>
          </a:p>
        </p:txBody>
      </p:sp>
      <p:sp>
        <p:nvSpPr>
          <p:cNvPr id="18" name="Rectángulo 17">
            <a:extLst>
              <a:ext uri="{FF2B5EF4-FFF2-40B4-BE49-F238E27FC236}">
                <a16:creationId xmlns:a16="http://schemas.microsoft.com/office/drawing/2014/main" id="{DC9EB8F9-53DA-4913-B23A-72C3691936E5}"/>
              </a:ext>
            </a:extLst>
          </p:cNvPr>
          <p:cNvSpPr/>
          <p:nvPr/>
        </p:nvSpPr>
        <p:spPr>
          <a:xfrm>
            <a:off x="894297" y="3123096"/>
            <a:ext cx="3847071" cy="646331"/>
          </a:xfrm>
          <a:prstGeom prst="rect">
            <a:avLst/>
          </a:prstGeom>
        </p:spPr>
        <p:txBody>
          <a:bodyPr wrap="square">
            <a:spAutoFit/>
          </a:bodyPr>
          <a:lstStyle/>
          <a:p>
            <a:pPr algn="ctr"/>
            <a:r>
              <a:rPr lang="es-CO" dirty="0"/>
              <a:t>Máquinas de aspersión tipo Hudson y motomochilas Twister.</a:t>
            </a:r>
          </a:p>
        </p:txBody>
      </p:sp>
      <p:sp>
        <p:nvSpPr>
          <p:cNvPr id="19" name="Rectángulo 18">
            <a:extLst>
              <a:ext uri="{FF2B5EF4-FFF2-40B4-BE49-F238E27FC236}">
                <a16:creationId xmlns:a16="http://schemas.microsoft.com/office/drawing/2014/main" id="{EABDE79C-6C2C-4D9C-B124-E315E6BED685}"/>
              </a:ext>
            </a:extLst>
          </p:cNvPr>
          <p:cNvSpPr/>
          <p:nvPr/>
        </p:nvSpPr>
        <p:spPr>
          <a:xfrm>
            <a:off x="894297" y="4556576"/>
            <a:ext cx="3474986" cy="646331"/>
          </a:xfrm>
          <a:prstGeom prst="rect">
            <a:avLst/>
          </a:prstGeom>
        </p:spPr>
        <p:txBody>
          <a:bodyPr wrap="square">
            <a:spAutoFit/>
          </a:bodyPr>
          <a:lstStyle/>
          <a:p>
            <a:pPr algn="ctr"/>
            <a:r>
              <a:rPr lang="es-CO" dirty="0"/>
              <a:t>Personal del grupo de Vectores y el grupo de Zoonosis</a:t>
            </a:r>
          </a:p>
        </p:txBody>
      </p:sp>
      <p:sp>
        <p:nvSpPr>
          <p:cNvPr id="21" name="Flecha: hacia abajo 20">
            <a:extLst>
              <a:ext uri="{FF2B5EF4-FFF2-40B4-BE49-F238E27FC236}">
                <a16:creationId xmlns:a16="http://schemas.microsoft.com/office/drawing/2014/main" id="{F0C5B60B-AFC1-47F1-A518-FEAFDAE51BCD}"/>
              </a:ext>
            </a:extLst>
          </p:cNvPr>
          <p:cNvSpPr/>
          <p:nvPr/>
        </p:nvSpPr>
        <p:spPr>
          <a:xfrm>
            <a:off x="2293109" y="2521510"/>
            <a:ext cx="474447" cy="6015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Flecha: hacia abajo 21">
            <a:extLst>
              <a:ext uri="{FF2B5EF4-FFF2-40B4-BE49-F238E27FC236}">
                <a16:creationId xmlns:a16="http://schemas.microsoft.com/office/drawing/2014/main" id="{CD743640-B971-44E4-912E-12D9E616BA62}"/>
              </a:ext>
            </a:extLst>
          </p:cNvPr>
          <p:cNvSpPr/>
          <p:nvPr/>
        </p:nvSpPr>
        <p:spPr>
          <a:xfrm>
            <a:off x="2290769" y="3954990"/>
            <a:ext cx="474447" cy="6015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Título 1">
            <a:extLst>
              <a:ext uri="{FF2B5EF4-FFF2-40B4-BE49-F238E27FC236}">
                <a16:creationId xmlns:a16="http://schemas.microsoft.com/office/drawing/2014/main" id="{5FA1CE3A-92F8-4D85-8AF6-816B8BD2958B}"/>
              </a:ext>
            </a:extLst>
          </p:cNvPr>
          <p:cNvSpPr txBox="1">
            <a:spLocks/>
          </p:cNvSpPr>
          <p:nvPr/>
        </p:nvSpPr>
        <p:spPr>
          <a:xfrm>
            <a:off x="3481630" y="162229"/>
            <a:ext cx="6216425" cy="1137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DESINFECCIÓN PARA ÁREAS CRÍTICAS</a:t>
            </a:r>
          </a:p>
        </p:txBody>
      </p:sp>
      <p:pic>
        <p:nvPicPr>
          <p:cNvPr id="2" name="Imagen 1">
            <a:extLst>
              <a:ext uri="{FF2B5EF4-FFF2-40B4-BE49-F238E27FC236}">
                <a16:creationId xmlns:a16="http://schemas.microsoft.com/office/drawing/2014/main" id="{E909162E-A5C6-4EE3-ABA3-10BEBADDB9CF}"/>
              </a:ext>
            </a:extLst>
          </p:cNvPr>
          <p:cNvPicPr>
            <a:picLocks noChangeAspect="1"/>
          </p:cNvPicPr>
          <p:nvPr/>
        </p:nvPicPr>
        <p:blipFill>
          <a:blip r:embed="rId2"/>
          <a:stretch>
            <a:fillRect/>
          </a:stretch>
        </p:blipFill>
        <p:spPr>
          <a:xfrm>
            <a:off x="4775752" y="1900868"/>
            <a:ext cx="5123139" cy="3737118"/>
          </a:xfrm>
          <a:prstGeom prst="rect">
            <a:avLst/>
          </a:prstGeom>
        </p:spPr>
      </p:pic>
    </p:spTree>
    <p:extLst>
      <p:ext uri="{BB962C8B-B14F-4D97-AF65-F5344CB8AC3E}">
        <p14:creationId xmlns:p14="http://schemas.microsoft.com/office/powerpoint/2010/main" val="1145519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4">
            <a:extLst>
              <a:ext uri="{FF2B5EF4-FFF2-40B4-BE49-F238E27FC236}">
                <a16:creationId xmlns:a16="http://schemas.microsoft.com/office/drawing/2014/main" id="{D1EBFD57-F236-445B-A1B7-D4361771FC0D}"/>
              </a:ext>
            </a:extLst>
          </p:cNvPr>
          <p:cNvGraphicFramePr>
            <a:graphicFrameLocks noGrp="1"/>
          </p:cNvGraphicFramePr>
          <p:nvPr>
            <p:extLst/>
          </p:nvPr>
        </p:nvGraphicFramePr>
        <p:xfrm>
          <a:off x="933761" y="1193387"/>
          <a:ext cx="3474986" cy="5278970"/>
        </p:xfrm>
        <a:graphic>
          <a:graphicData uri="http://schemas.openxmlformats.org/drawingml/2006/table">
            <a:tbl>
              <a:tblPr firstRow="1" bandRow="1">
                <a:tableStyleId>{5C22544A-7EE6-4342-B048-85BDC9FD1C3A}</a:tableStyleId>
              </a:tblPr>
              <a:tblGrid>
                <a:gridCol w="3474986">
                  <a:extLst>
                    <a:ext uri="{9D8B030D-6E8A-4147-A177-3AD203B41FA5}">
                      <a16:colId xmlns:a16="http://schemas.microsoft.com/office/drawing/2014/main" val="590550600"/>
                    </a:ext>
                  </a:extLst>
                </a:gridCol>
              </a:tblGrid>
              <a:tr h="0">
                <a:tc>
                  <a:txBody>
                    <a:bodyPr/>
                    <a:lstStyle/>
                    <a:p>
                      <a:pPr algn="ctr"/>
                      <a:r>
                        <a:rPr lang="es-CO" sz="1400" dirty="0"/>
                        <a:t>Lugares de desinfección </a:t>
                      </a:r>
                    </a:p>
                  </a:txBody>
                  <a:tcPr/>
                </a:tc>
                <a:extLst>
                  <a:ext uri="{0D108BD9-81ED-4DB2-BD59-A6C34878D82A}">
                    <a16:rowId xmlns:a16="http://schemas.microsoft.com/office/drawing/2014/main" val="865666409"/>
                  </a:ext>
                </a:extLst>
              </a:tr>
              <a:tr h="366097">
                <a:tc>
                  <a:txBody>
                    <a:bodyPr/>
                    <a:lstStyle/>
                    <a:p>
                      <a:r>
                        <a:rPr lang="es-CO" sz="1400" dirty="0"/>
                        <a:t>Alcaldía Municipal</a:t>
                      </a:r>
                    </a:p>
                  </a:txBody>
                  <a:tcPr/>
                </a:tc>
                <a:extLst>
                  <a:ext uri="{0D108BD9-81ED-4DB2-BD59-A6C34878D82A}">
                    <a16:rowId xmlns:a16="http://schemas.microsoft.com/office/drawing/2014/main" val="3800338558"/>
                  </a:ext>
                </a:extLst>
              </a:tr>
              <a:tr h="366097">
                <a:tc>
                  <a:txBody>
                    <a:bodyPr/>
                    <a:lstStyle/>
                    <a:p>
                      <a:r>
                        <a:rPr lang="es-CO" sz="1400" dirty="0"/>
                        <a:t>Secretaria de Salud</a:t>
                      </a:r>
                    </a:p>
                  </a:txBody>
                  <a:tcPr/>
                </a:tc>
                <a:extLst>
                  <a:ext uri="{0D108BD9-81ED-4DB2-BD59-A6C34878D82A}">
                    <a16:rowId xmlns:a16="http://schemas.microsoft.com/office/drawing/2014/main" val="886186461"/>
                  </a:ext>
                </a:extLst>
              </a:tr>
              <a:tr h="366097">
                <a:tc>
                  <a:txBody>
                    <a:bodyPr/>
                    <a:lstStyle/>
                    <a:p>
                      <a:r>
                        <a:rPr lang="es-CO" sz="1400" dirty="0"/>
                        <a:t>Centro Comercial las Mercedes</a:t>
                      </a:r>
                    </a:p>
                  </a:txBody>
                  <a:tcPr/>
                </a:tc>
                <a:extLst>
                  <a:ext uri="{0D108BD9-81ED-4DB2-BD59-A6C34878D82A}">
                    <a16:rowId xmlns:a16="http://schemas.microsoft.com/office/drawing/2014/main" val="3862247125"/>
                  </a:ext>
                </a:extLst>
              </a:tr>
              <a:tr h="366097">
                <a:tc>
                  <a:txBody>
                    <a:bodyPr/>
                    <a:lstStyle/>
                    <a:p>
                      <a:r>
                        <a:rPr lang="es-CO" sz="1400" dirty="0"/>
                        <a:t>Hogar de paso para habitantes de la calle</a:t>
                      </a:r>
                    </a:p>
                  </a:txBody>
                  <a:tcPr/>
                </a:tc>
                <a:extLst>
                  <a:ext uri="{0D108BD9-81ED-4DB2-BD59-A6C34878D82A}">
                    <a16:rowId xmlns:a16="http://schemas.microsoft.com/office/drawing/2014/main" val="1672650643"/>
                  </a:ext>
                </a:extLst>
              </a:tr>
              <a:tr h="418987">
                <a:tc>
                  <a:txBody>
                    <a:bodyPr/>
                    <a:lstStyle/>
                    <a:p>
                      <a:r>
                        <a:rPr lang="es-CO" sz="1400" dirty="0"/>
                        <a:t>Centro de Gestión Integral del Riesgo de Desastres Fronterizos (CCEGIRD)</a:t>
                      </a:r>
                    </a:p>
                  </a:txBody>
                  <a:tcPr/>
                </a:tc>
                <a:extLst>
                  <a:ext uri="{0D108BD9-81ED-4DB2-BD59-A6C34878D82A}">
                    <a16:rowId xmlns:a16="http://schemas.microsoft.com/office/drawing/2014/main" val="4273323838"/>
                  </a:ext>
                </a:extLst>
              </a:tr>
              <a:tr h="353412">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Comunidad YUKPA</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5822408"/>
                  </a:ext>
                </a:extLst>
              </a:tr>
              <a:tr h="301680">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Casa de Justicia y Paz La Libertad </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6298399"/>
                  </a:ext>
                </a:extLst>
              </a:tr>
              <a:tr h="301680">
                <a:tc>
                  <a:txBody>
                    <a:bodyPr/>
                    <a:lstStyle/>
                    <a:p>
                      <a:pPr algn="just">
                        <a:lnSpc>
                          <a:spcPct val="107000"/>
                        </a:lnSpc>
                        <a:spcAft>
                          <a:spcPts val="0"/>
                        </a:spcAft>
                      </a:pPr>
                      <a:r>
                        <a:rPr lang="es-CO" sz="1400" dirty="0">
                          <a:effectLst/>
                          <a:latin typeface="Calibri (Cuerpo)"/>
                          <a:ea typeface="Calibri" panose="020F0502020204030204" pitchFamily="34" charset="0"/>
                          <a:cs typeface="Calibri" panose="020F0502020204030204" pitchFamily="34" charset="0"/>
                        </a:rPr>
                        <a:t>Comisaría de Familia Panamericano</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58813053"/>
                  </a:ext>
                </a:extLst>
              </a:tr>
              <a:tr h="301680">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Comisaría de Familia Comuneros </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56957489"/>
                  </a:ext>
                </a:extLst>
              </a:tr>
              <a:tr h="371565">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Comisaría de Familia Centro </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7871086"/>
                  </a:ext>
                </a:extLst>
              </a:tr>
              <a:tr h="414014">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Estación de Policía Centro (Corral de Piedra)</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2016757"/>
                  </a:ext>
                </a:extLst>
              </a:tr>
              <a:tr h="301680">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Estación de Policía Trigal </a:t>
                      </a:r>
                      <a:endParaRPr lang="es-CO" sz="12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0354611"/>
                  </a:ext>
                </a:extLst>
              </a:tr>
              <a:tr h="301680">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SIJIN (Corral de Piedra)</a:t>
                      </a:r>
                      <a:endParaRPr lang="es-CO" sz="12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79713374"/>
                  </a:ext>
                </a:extLst>
              </a:tr>
              <a:tr h="301680">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Edificio San José </a:t>
                      </a:r>
                      <a:endParaRPr lang="es-CO" sz="12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954668"/>
                  </a:ext>
                </a:extLst>
              </a:tr>
            </a:tbl>
          </a:graphicData>
        </a:graphic>
      </p:graphicFrame>
      <p:graphicFrame>
        <p:nvGraphicFramePr>
          <p:cNvPr id="3" name="Tabla 14">
            <a:extLst>
              <a:ext uri="{FF2B5EF4-FFF2-40B4-BE49-F238E27FC236}">
                <a16:creationId xmlns:a16="http://schemas.microsoft.com/office/drawing/2014/main" id="{7BDEEFBD-9F78-4EAD-A66C-1BBC333EF6F9}"/>
              </a:ext>
            </a:extLst>
          </p:cNvPr>
          <p:cNvGraphicFramePr>
            <a:graphicFrameLocks noGrp="1"/>
          </p:cNvGraphicFramePr>
          <p:nvPr>
            <p:extLst/>
          </p:nvPr>
        </p:nvGraphicFramePr>
        <p:xfrm>
          <a:off x="4581712" y="1180826"/>
          <a:ext cx="3201543" cy="5090305"/>
        </p:xfrm>
        <a:graphic>
          <a:graphicData uri="http://schemas.openxmlformats.org/drawingml/2006/table">
            <a:tbl>
              <a:tblPr firstRow="1" bandRow="1">
                <a:tableStyleId>{5C22544A-7EE6-4342-B048-85BDC9FD1C3A}</a:tableStyleId>
              </a:tblPr>
              <a:tblGrid>
                <a:gridCol w="3201543">
                  <a:extLst>
                    <a:ext uri="{9D8B030D-6E8A-4147-A177-3AD203B41FA5}">
                      <a16:colId xmlns:a16="http://schemas.microsoft.com/office/drawing/2014/main" val="590550600"/>
                    </a:ext>
                  </a:extLst>
                </a:gridCol>
              </a:tblGrid>
              <a:tr h="341224">
                <a:tc>
                  <a:txBody>
                    <a:bodyPr/>
                    <a:lstStyle/>
                    <a:p>
                      <a:pPr algn="ctr"/>
                      <a:r>
                        <a:rPr lang="es-CO" sz="1400" dirty="0"/>
                        <a:t>Lugares de desinfección </a:t>
                      </a:r>
                    </a:p>
                  </a:txBody>
                  <a:tcPr/>
                </a:tc>
                <a:extLst>
                  <a:ext uri="{0D108BD9-81ED-4DB2-BD59-A6C34878D82A}">
                    <a16:rowId xmlns:a16="http://schemas.microsoft.com/office/drawing/2014/main" val="865666409"/>
                  </a:ext>
                </a:extLst>
              </a:tr>
              <a:tr h="341224">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Teatro Municipal (Alcaldía de Cúcuta)</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0338558"/>
                  </a:ext>
                </a:extLst>
              </a:tr>
              <a:tr h="341224">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Estación San Fernando del Rodeo </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6186461"/>
                  </a:ext>
                </a:extLst>
              </a:tr>
              <a:tr h="341224">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CAI Alfonso López </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2247125"/>
                  </a:ext>
                </a:extLst>
              </a:tr>
              <a:tr h="341224">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Mercado Las Angustias, San José</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2650643"/>
                  </a:ext>
                </a:extLst>
              </a:tr>
              <a:tr h="390520">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CAI Kennedy</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73323838"/>
                  </a:ext>
                </a:extLst>
              </a:tr>
              <a:tr h="329400">
                <a:tc>
                  <a:txBody>
                    <a:bodyPr/>
                    <a:lstStyle/>
                    <a:p>
                      <a:pPr algn="just">
                        <a:lnSpc>
                          <a:spcPct val="107000"/>
                        </a:lnSpc>
                        <a:spcAft>
                          <a:spcPts val="0"/>
                        </a:spcAft>
                      </a:pPr>
                      <a:r>
                        <a:rPr lang="es-CO" sz="1400" dirty="0">
                          <a:effectLst/>
                          <a:latin typeface="Calibri (Cuerpo)"/>
                          <a:ea typeface="Calibri" panose="020F0502020204030204" pitchFamily="34" charset="0"/>
                          <a:cs typeface="Calibri" panose="020F0502020204030204" pitchFamily="34" charset="0"/>
                        </a:rPr>
                        <a:t>CAI Aeropuerto </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5822408"/>
                  </a:ext>
                </a:extLst>
              </a:tr>
              <a:tr h="281183">
                <a:tc>
                  <a:txBody>
                    <a:bodyPr/>
                    <a:lstStyle/>
                    <a:p>
                      <a:pPr algn="just">
                        <a:lnSpc>
                          <a:spcPct val="107000"/>
                        </a:lnSpc>
                        <a:spcAft>
                          <a:spcPts val="0"/>
                        </a:spcAft>
                      </a:pPr>
                      <a:r>
                        <a:rPr lang="es-CO" sz="1400" dirty="0">
                          <a:effectLst/>
                          <a:latin typeface="Calibri (Cuerpo)"/>
                          <a:ea typeface="Calibri" panose="020F0502020204030204" pitchFamily="34" charset="0"/>
                          <a:cs typeface="Calibri" panose="020F0502020204030204" pitchFamily="34" charset="0"/>
                        </a:rPr>
                        <a:t>CAI Belén </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6298399"/>
                  </a:ext>
                </a:extLst>
              </a:tr>
              <a:tr h="281183">
                <a:tc>
                  <a:txBody>
                    <a:bodyPr/>
                    <a:lstStyle/>
                    <a:p>
                      <a:pPr algn="just">
                        <a:lnSpc>
                          <a:spcPct val="107000"/>
                        </a:lnSpc>
                        <a:spcAft>
                          <a:spcPts val="0"/>
                        </a:spcAft>
                      </a:pPr>
                      <a:r>
                        <a:rPr lang="es-CO" sz="1400" dirty="0">
                          <a:effectLst/>
                          <a:latin typeface="Calibri (Cuerpo)"/>
                          <a:ea typeface="Calibri" panose="020F0502020204030204" pitchFamily="34" charset="0"/>
                          <a:cs typeface="Calibri" panose="020F0502020204030204" pitchFamily="34" charset="0"/>
                        </a:rPr>
                        <a:t>Mercado Libre - Colsag</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58813053"/>
                  </a:ext>
                </a:extLst>
              </a:tr>
              <a:tr h="455708">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Hogar de paso para habitantes de la calle</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56957489"/>
                  </a:ext>
                </a:extLst>
              </a:tr>
              <a:tr h="346319">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CAI Guaimaral </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7871086"/>
                  </a:ext>
                </a:extLst>
              </a:tr>
              <a:tr h="385885">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URI </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2016757"/>
                  </a:ext>
                </a:extLst>
              </a:tr>
              <a:tr h="455708">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Cajeros Automáticos Bancos  Zona Centro </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0354611"/>
                  </a:ext>
                </a:extLst>
              </a:tr>
              <a:tr h="455708">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Cajeros Automáticos Zona Bancos Centro </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437406"/>
                  </a:ext>
                </a:extLst>
              </a:tr>
            </a:tbl>
          </a:graphicData>
        </a:graphic>
      </p:graphicFrame>
    </p:spTree>
    <p:extLst>
      <p:ext uri="{BB962C8B-B14F-4D97-AF65-F5344CB8AC3E}">
        <p14:creationId xmlns:p14="http://schemas.microsoft.com/office/powerpoint/2010/main" val="2815281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4">
            <a:extLst>
              <a:ext uri="{FF2B5EF4-FFF2-40B4-BE49-F238E27FC236}">
                <a16:creationId xmlns:a16="http://schemas.microsoft.com/office/drawing/2014/main" id="{D1EBFD57-F236-445B-A1B7-D4361771FC0D}"/>
              </a:ext>
            </a:extLst>
          </p:cNvPr>
          <p:cNvGraphicFramePr>
            <a:graphicFrameLocks noGrp="1"/>
          </p:cNvGraphicFramePr>
          <p:nvPr>
            <p:extLst>
              <p:ext uri="{D42A27DB-BD31-4B8C-83A1-F6EECF244321}">
                <p14:modId xmlns:p14="http://schemas.microsoft.com/office/powerpoint/2010/main" val="219152870"/>
              </p:ext>
            </p:extLst>
          </p:nvPr>
        </p:nvGraphicFramePr>
        <p:xfrm>
          <a:off x="6211156" y="1101947"/>
          <a:ext cx="3474986" cy="5137246"/>
        </p:xfrm>
        <a:graphic>
          <a:graphicData uri="http://schemas.openxmlformats.org/drawingml/2006/table">
            <a:tbl>
              <a:tblPr firstRow="1" bandRow="1">
                <a:tableStyleId>{5C22544A-7EE6-4342-B048-85BDC9FD1C3A}</a:tableStyleId>
              </a:tblPr>
              <a:tblGrid>
                <a:gridCol w="3474986">
                  <a:extLst>
                    <a:ext uri="{9D8B030D-6E8A-4147-A177-3AD203B41FA5}">
                      <a16:colId xmlns:a16="http://schemas.microsoft.com/office/drawing/2014/main" val="590550600"/>
                    </a:ext>
                  </a:extLst>
                </a:gridCol>
              </a:tblGrid>
              <a:tr h="0">
                <a:tc>
                  <a:txBody>
                    <a:bodyPr/>
                    <a:lstStyle/>
                    <a:p>
                      <a:pPr algn="ctr"/>
                      <a:r>
                        <a:rPr lang="es-CO" sz="1400" dirty="0"/>
                        <a:t>Lugares de desinfección </a:t>
                      </a:r>
                    </a:p>
                  </a:txBody>
                  <a:tcPr/>
                </a:tc>
                <a:extLst>
                  <a:ext uri="{0D108BD9-81ED-4DB2-BD59-A6C34878D82A}">
                    <a16:rowId xmlns:a16="http://schemas.microsoft.com/office/drawing/2014/main" val="865666409"/>
                  </a:ext>
                </a:extLst>
              </a:tr>
              <a:tr h="366097">
                <a:tc>
                  <a:txBody>
                    <a:bodyPr/>
                    <a:lstStyle/>
                    <a:p>
                      <a:pPr algn="just">
                        <a:lnSpc>
                          <a:spcPct val="107000"/>
                        </a:lnSpc>
                        <a:spcAft>
                          <a:spcPts val="0"/>
                        </a:spcAft>
                      </a:pPr>
                      <a:r>
                        <a:rPr lang="es-ES" sz="1400" dirty="0" smtClean="0">
                          <a:effectLst/>
                          <a:latin typeface="Calibri (Cuerpo)"/>
                          <a:ea typeface="Calibri" panose="020F0502020204030204" pitchFamily="34" charset="0"/>
                          <a:cs typeface="Calibri" panose="020F0502020204030204" pitchFamily="34" charset="0"/>
                        </a:rPr>
                        <a:t>CENABASTOS</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0338558"/>
                  </a:ext>
                </a:extLst>
              </a:tr>
              <a:tr h="366097">
                <a:tc>
                  <a:txBody>
                    <a:bodyPr/>
                    <a:lstStyle/>
                    <a:p>
                      <a:pPr algn="just">
                        <a:lnSpc>
                          <a:spcPct val="107000"/>
                        </a:lnSpc>
                        <a:spcAft>
                          <a:spcPts val="0"/>
                        </a:spcAft>
                      </a:pPr>
                      <a:r>
                        <a:rPr lang="es-ES" sz="1400" dirty="0" smtClean="0">
                          <a:effectLst/>
                          <a:latin typeface="Calibri (Cuerpo)"/>
                          <a:ea typeface="Calibri" panose="020F0502020204030204" pitchFamily="34" charset="0"/>
                          <a:cs typeface="Calibri" panose="020F0502020204030204" pitchFamily="34" charset="0"/>
                        </a:rPr>
                        <a:t>Parque La Ceiba</a:t>
                      </a:r>
                      <a:r>
                        <a:rPr lang="es-ES" sz="1400" baseline="0" dirty="0" smtClean="0">
                          <a:effectLst/>
                          <a:latin typeface="Calibri (Cuerpo)"/>
                          <a:ea typeface="Calibri" panose="020F0502020204030204" pitchFamily="34" charset="0"/>
                          <a:cs typeface="Calibri" panose="020F0502020204030204" pitchFamily="34" charset="0"/>
                        </a:rPr>
                        <a:t> </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6186461"/>
                  </a:ext>
                </a:extLst>
              </a:tr>
              <a:tr h="366097">
                <a:tc>
                  <a:txBody>
                    <a:bodyPr/>
                    <a:lstStyle/>
                    <a:p>
                      <a:pPr algn="just">
                        <a:lnSpc>
                          <a:spcPct val="107000"/>
                        </a:lnSpc>
                        <a:spcAft>
                          <a:spcPts val="0"/>
                        </a:spcAft>
                      </a:pPr>
                      <a:r>
                        <a:rPr lang="es-ES" sz="1400" dirty="0" smtClean="0">
                          <a:effectLst/>
                          <a:latin typeface="Calibri (Cuerpo)"/>
                          <a:ea typeface="Calibri" panose="020F0502020204030204" pitchFamily="34" charset="0"/>
                          <a:cs typeface="Calibri" panose="020F0502020204030204" pitchFamily="34" charset="0"/>
                        </a:rPr>
                        <a:t>Cementerio Central</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2247125"/>
                  </a:ext>
                </a:extLst>
              </a:tr>
              <a:tr h="366097">
                <a:tc>
                  <a:txBody>
                    <a:bodyPr/>
                    <a:lstStyle/>
                    <a:p>
                      <a:pPr algn="just">
                        <a:lnSpc>
                          <a:spcPct val="107000"/>
                        </a:lnSpc>
                        <a:spcAft>
                          <a:spcPts val="0"/>
                        </a:spcAft>
                      </a:pPr>
                      <a:r>
                        <a:rPr lang="es-ES" sz="1400" dirty="0" smtClean="0">
                          <a:effectLst/>
                          <a:latin typeface="Calibri (Cuerpo)"/>
                          <a:ea typeface="Calibri" panose="020F0502020204030204" pitchFamily="34" charset="0"/>
                          <a:cs typeface="Calibri" panose="020F0502020204030204" pitchFamily="34" charset="0"/>
                        </a:rPr>
                        <a:t>Ciudadela La Libertad</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2650643"/>
                  </a:ext>
                </a:extLst>
              </a:tr>
              <a:tr h="418987">
                <a:tc>
                  <a:txBody>
                    <a:bodyPr/>
                    <a:lstStyle/>
                    <a:p>
                      <a:pPr algn="just">
                        <a:lnSpc>
                          <a:spcPct val="107000"/>
                        </a:lnSpc>
                        <a:spcAft>
                          <a:spcPts val="0"/>
                        </a:spcAft>
                      </a:pPr>
                      <a:r>
                        <a:rPr lang="es-ES" sz="1400" dirty="0" smtClean="0">
                          <a:effectLst/>
                          <a:latin typeface="Calibri (Cuerpo)"/>
                          <a:ea typeface="Calibri" panose="020F0502020204030204" pitchFamily="34" charset="0"/>
                          <a:cs typeface="Calibri" panose="020F0502020204030204" pitchFamily="34" charset="0"/>
                        </a:rPr>
                        <a:t>Hogar de paso – Zona Rural</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73323838"/>
                  </a:ext>
                </a:extLst>
              </a:tr>
              <a:tr h="353412">
                <a:tc>
                  <a:txBody>
                    <a:bodyPr/>
                    <a:lstStyle/>
                    <a:p>
                      <a:pPr algn="just">
                        <a:lnSpc>
                          <a:spcPct val="107000"/>
                        </a:lnSpc>
                        <a:spcAft>
                          <a:spcPts val="0"/>
                        </a:spcAft>
                      </a:pPr>
                      <a:r>
                        <a:rPr lang="es-CO" sz="1400" dirty="0" smtClean="0">
                          <a:effectLst/>
                          <a:latin typeface="Calibri (Cuerpo)"/>
                          <a:ea typeface="Calibri" panose="020F0502020204030204" pitchFamily="34" charset="0"/>
                          <a:cs typeface="Calibri" panose="020F0502020204030204" pitchFamily="34" charset="0"/>
                        </a:rPr>
                        <a:t>Asentamiento </a:t>
                      </a:r>
                      <a:r>
                        <a:rPr lang="es-CO" sz="1400" dirty="0" err="1" smtClean="0">
                          <a:effectLst/>
                          <a:latin typeface="Calibri (Cuerpo)"/>
                          <a:ea typeface="Calibri" panose="020F0502020204030204" pitchFamily="34" charset="0"/>
                          <a:cs typeface="Calibri" panose="020F0502020204030204" pitchFamily="34" charset="0"/>
                        </a:rPr>
                        <a:t>Yukpa</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5822408"/>
                  </a:ext>
                </a:extLst>
              </a:tr>
              <a:tr h="301680">
                <a:tc>
                  <a:txBody>
                    <a:bodyPr/>
                    <a:lstStyle/>
                    <a:p>
                      <a:pPr algn="just">
                        <a:lnSpc>
                          <a:spcPct val="107000"/>
                        </a:lnSpc>
                        <a:spcAft>
                          <a:spcPts val="0"/>
                        </a:spcAft>
                      </a:pPr>
                      <a:r>
                        <a:rPr lang="es-CO" sz="1400" dirty="0" smtClean="0">
                          <a:effectLst/>
                          <a:latin typeface="Calibri (Cuerpo)"/>
                          <a:ea typeface="Calibri" panose="020F0502020204030204" pitchFamily="34" charset="0"/>
                          <a:cs typeface="Calibri" panose="020F0502020204030204" pitchFamily="34" charset="0"/>
                        </a:rPr>
                        <a:t>Hogar </a:t>
                      </a:r>
                      <a:r>
                        <a:rPr lang="es-CO" sz="1400" dirty="0" err="1" smtClean="0">
                          <a:effectLst/>
                          <a:latin typeface="Calibri (Cuerpo)"/>
                          <a:ea typeface="Calibri" panose="020F0502020204030204" pitchFamily="34" charset="0"/>
                          <a:cs typeface="Calibri" panose="020F0502020204030204" pitchFamily="34" charset="0"/>
                        </a:rPr>
                        <a:t>Geriàtrico</a:t>
                      </a:r>
                      <a:r>
                        <a:rPr lang="es-CO" sz="1400" dirty="0" smtClean="0">
                          <a:effectLst/>
                          <a:latin typeface="Calibri (Cuerpo)"/>
                          <a:ea typeface="Calibri" panose="020F0502020204030204" pitchFamily="34" charset="0"/>
                          <a:cs typeface="Calibri" panose="020F0502020204030204" pitchFamily="34" charset="0"/>
                        </a:rPr>
                        <a:t> </a:t>
                      </a:r>
                      <a:r>
                        <a:rPr lang="es-CO" sz="1400" dirty="0" err="1" smtClean="0">
                          <a:effectLst/>
                          <a:latin typeface="Calibri (Cuerpo)"/>
                          <a:ea typeface="Calibri" panose="020F0502020204030204" pitchFamily="34" charset="0"/>
                          <a:cs typeface="Calibri" panose="020F0502020204030204" pitchFamily="34" charset="0"/>
                        </a:rPr>
                        <a:t>Nazareth</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6298399"/>
                  </a:ext>
                </a:extLst>
              </a:tr>
              <a:tr h="301680">
                <a:tc>
                  <a:txBody>
                    <a:bodyPr/>
                    <a:lstStyle/>
                    <a:p>
                      <a:pPr algn="just">
                        <a:lnSpc>
                          <a:spcPct val="107000"/>
                        </a:lnSpc>
                        <a:spcAft>
                          <a:spcPts val="0"/>
                        </a:spcAft>
                      </a:pPr>
                      <a:r>
                        <a:rPr lang="es-CO" sz="1400" dirty="0" smtClean="0">
                          <a:effectLst/>
                          <a:latin typeface="Calibri (Cuerpo)"/>
                          <a:ea typeface="Calibri" panose="020F0502020204030204" pitchFamily="34" charset="0"/>
                          <a:cs typeface="Calibri" panose="020F0502020204030204" pitchFamily="34" charset="0"/>
                        </a:rPr>
                        <a:t>Barrio</a:t>
                      </a:r>
                      <a:r>
                        <a:rPr lang="es-CO" sz="1400" baseline="0" dirty="0" smtClean="0">
                          <a:effectLst/>
                          <a:latin typeface="Calibri (Cuerpo)"/>
                          <a:ea typeface="Calibri" panose="020F0502020204030204" pitchFamily="34" charset="0"/>
                          <a:cs typeface="Calibri" panose="020F0502020204030204" pitchFamily="34" charset="0"/>
                        </a:rPr>
                        <a:t> </a:t>
                      </a:r>
                      <a:r>
                        <a:rPr lang="es-CO" sz="1400" baseline="0" dirty="0" err="1" smtClean="0">
                          <a:effectLst/>
                          <a:latin typeface="Calibri (Cuerpo)"/>
                          <a:ea typeface="Calibri" panose="020F0502020204030204" pitchFamily="34" charset="0"/>
                          <a:cs typeface="Calibri" panose="020F0502020204030204" pitchFamily="34" charset="0"/>
                        </a:rPr>
                        <a:t>Colsag</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58813053"/>
                  </a:ext>
                </a:extLst>
              </a:tr>
              <a:tr h="301680">
                <a:tc>
                  <a:txBody>
                    <a:bodyPr/>
                    <a:lstStyle/>
                    <a:p>
                      <a:pPr algn="just">
                        <a:lnSpc>
                          <a:spcPct val="107000"/>
                        </a:lnSpc>
                        <a:spcAft>
                          <a:spcPts val="0"/>
                        </a:spcAft>
                      </a:pPr>
                      <a:r>
                        <a:rPr lang="es-ES" sz="1400" dirty="0" smtClean="0">
                          <a:effectLst/>
                          <a:latin typeface="Calibri (Cuerpo)"/>
                          <a:ea typeface="Calibri" panose="020F0502020204030204" pitchFamily="34" charset="0"/>
                          <a:cs typeface="Calibri" panose="020F0502020204030204" pitchFamily="34" charset="0"/>
                        </a:rPr>
                        <a:t>Barrio Caobos</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56957489"/>
                  </a:ext>
                </a:extLst>
              </a:tr>
              <a:tr h="371565">
                <a:tc>
                  <a:txBody>
                    <a:bodyPr/>
                    <a:lstStyle/>
                    <a:p>
                      <a:pPr algn="just">
                        <a:lnSpc>
                          <a:spcPct val="107000"/>
                        </a:lnSpc>
                        <a:spcAft>
                          <a:spcPts val="0"/>
                        </a:spcAft>
                      </a:pPr>
                      <a:r>
                        <a:rPr lang="es-ES" sz="1400" dirty="0" smtClean="0">
                          <a:effectLst/>
                          <a:latin typeface="Calibri (Cuerpo)"/>
                          <a:ea typeface="Calibri" panose="020F0502020204030204" pitchFamily="34" charset="0"/>
                          <a:cs typeface="Calibri" panose="020F0502020204030204" pitchFamily="34" charset="0"/>
                        </a:rPr>
                        <a:t>Chapiner</a:t>
                      </a:r>
                      <a:r>
                        <a:rPr lang="es-ES" sz="1400" baseline="0" dirty="0" smtClean="0">
                          <a:effectLst/>
                          <a:latin typeface="Calibri (Cuerpo)"/>
                          <a:ea typeface="Calibri" panose="020F0502020204030204" pitchFamily="34" charset="0"/>
                          <a:cs typeface="Calibri" panose="020F0502020204030204" pitchFamily="34" charset="0"/>
                        </a:rPr>
                        <a:t>o Zona Supermercado</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7871086"/>
                  </a:ext>
                </a:extLst>
              </a:tr>
              <a:tr h="414014">
                <a:tc>
                  <a:txBody>
                    <a:bodyPr/>
                    <a:lstStyle/>
                    <a:p>
                      <a:pPr algn="just">
                        <a:lnSpc>
                          <a:spcPct val="107000"/>
                        </a:lnSpc>
                        <a:spcAft>
                          <a:spcPts val="0"/>
                        </a:spcAft>
                      </a:pPr>
                      <a:r>
                        <a:rPr lang="es-ES" sz="1400" dirty="0" err="1" smtClean="0">
                          <a:effectLst/>
                          <a:latin typeface="Calibri (Cuerpo)"/>
                          <a:ea typeface="Calibri" panose="020F0502020204030204" pitchFamily="34" charset="0"/>
                          <a:cs typeface="Calibri" panose="020F0502020204030204" pitchFamily="34" charset="0"/>
                        </a:rPr>
                        <a:t>Cenabastos</a:t>
                      </a:r>
                      <a:r>
                        <a:rPr lang="es-ES" sz="1400" dirty="0" smtClean="0">
                          <a:effectLst/>
                          <a:latin typeface="Calibri (Cuerpo)"/>
                          <a:ea typeface="Calibri" panose="020F0502020204030204" pitchFamily="34" charset="0"/>
                          <a:cs typeface="Calibri" panose="020F0502020204030204" pitchFamily="34" charset="0"/>
                        </a:rPr>
                        <a:t> Galpones</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2016757"/>
                  </a:ext>
                </a:extLst>
              </a:tr>
              <a:tr h="301680">
                <a:tc>
                  <a:txBody>
                    <a:bodyPr/>
                    <a:lstStyle/>
                    <a:p>
                      <a:pPr algn="just">
                        <a:lnSpc>
                          <a:spcPct val="107000"/>
                        </a:lnSpc>
                        <a:spcAft>
                          <a:spcPts val="0"/>
                        </a:spcAft>
                      </a:pPr>
                      <a:r>
                        <a:rPr lang="es-ES" sz="1400" dirty="0" smtClean="0">
                          <a:effectLst/>
                          <a:latin typeface="Calibri (Cuerpo)"/>
                          <a:ea typeface="Calibri" panose="020F0502020204030204" pitchFamily="34" charset="0"/>
                          <a:cs typeface="Calibri" panose="020F0502020204030204" pitchFamily="34" charset="0"/>
                        </a:rPr>
                        <a:t>Secretaría</a:t>
                      </a:r>
                      <a:r>
                        <a:rPr lang="es-ES" sz="1400" baseline="0" dirty="0" smtClean="0">
                          <a:effectLst/>
                          <a:latin typeface="Calibri (Cuerpo)"/>
                          <a:ea typeface="Calibri" panose="020F0502020204030204" pitchFamily="34" charset="0"/>
                          <a:cs typeface="Calibri" panose="020F0502020204030204" pitchFamily="34" charset="0"/>
                        </a:rPr>
                        <a:t> de Educación</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0354611"/>
                  </a:ext>
                </a:extLst>
              </a:tr>
              <a:tr h="301680">
                <a:tc>
                  <a:txBody>
                    <a:bodyPr/>
                    <a:lstStyle/>
                    <a:p>
                      <a:pPr algn="just">
                        <a:lnSpc>
                          <a:spcPct val="107000"/>
                        </a:lnSpc>
                        <a:spcAft>
                          <a:spcPts val="0"/>
                        </a:spcAft>
                      </a:pPr>
                      <a:r>
                        <a:rPr lang="es-ES" sz="1400" dirty="0" smtClean="0">
                          <a:effectLst/>
                          <a:latin typeface="Calibri (Cuerpo)"/>
                          <a:ea typeface="Calibri" panose="020F0502020204030204" pitchFamily="34" charset="0"/>
                          <a:cs typeface="Calibri" panose="020F0502020204030204" pitchFamily="34" charset="0"/>
                        </a:rPr>
                        <a:t>Margen</a:t>
                      </a:r>
                      <a:r>
                        <a:rPr lang="es-ES" sz="1400" baseline="0" dirty="0" smtClean="0">
                          <a:effectLst/>
                          <a:latin typeface="Calibri (Cuerpo)"/>
                          <a:ea typeface="Calibri" panose="020F0502020204030204" pitchFamily="34" charset="0"/>
                          <a:cs typeface="Calibri" panose="020F0502020204030204" pitchFamily="34" charset="0"/>
                        </a:rPr>
                        <a:t> del canal Bogotá</a:t>
                      </a:r>
                      <a:endParaRPr lang="es-CO" sz="14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79713374"/>
                  </a:ext>
                </a:extLst>
              </a:tr>
              <a:tr h="301680">
                <a:tc>
                  <a:txBody>
                    <a:bodyPr/>
                    <a:lstStyle/>
                    <a:p>
                      <a:pPr algn="just">
                        <a:lnSpc>
                          <a:spcPct val="107000"/>
                        </a:lnSpc>
                        <a:spcAft>
                          <a:spcPts val="0"/>
                        </a:spcAft>
                      </a:pPr>
                      <a:r>
                        <a:rPr lang="es-ES" sz="1400" smtClean="0">
                          <a:effectLst/>
                          <a:latin typeface="Calibri (Cuerpo)"/>
                          <a:ea typeface="Calibri" panose="020F0502020204030204" pitchFamily="34" charset="0"/>
                          <a:cs typeface="Calibri" panose="020F0502020204030204" pitchFamily="34" charset="0"/>
                        </a:rPr>
                        <a:t>Barrio Chapinero</a:t>
                      </a:r>
                      <a:endParaRPr lang="es-CO" sz="1200" dirty="0">
                        <a:effectLst/>
                        <a:latin typeface="Calibri (Cuerpo)"/>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954668"/>
                  </a:ext>
                </a:extLst>
              </a:tr>
            </a:tbl>
          </a:graphicData>
        </a:graphic>
      </p:graphicFrame>
      <p:graphicFrame>
        <p:nvGraphicFramePr>
          <p:cNvPr id="6" name="Tabla 14">
            <a:extLst>
              <a:ext uri="{FF2B5EF4-FFF2-40B4-BE49-F238E27FC236}">
                <a16:creationId xmlns:a16="http://schemas.microsoft.com/office/drawing/2014/main" id="{A2B4F5D2-5747-4173-A18D-08D7E2A517DF}"/>
              </a:ext>
            </a:extLst>
          </p:cNvPr>
          <p:cNvGraphicFramePr>
            <a:graphicFrameLocks noGrp="1"/>
          </p:cNvGraphicFramePr>
          <p:nvPr>
            <p:extLst>
              <p:ext uri="{D42A27DB-BD31-4B8C-83A1-F6EECF244321}">
                <p14:modId xmlns:p14="http://schemas.microsoft.com/office/powerpoint/2010/main" val="595187893"/>
              </p:ext>
            </p:extLst>
          </p:nvPr>
        </p:nvGraphicFramePr>
        <p:xfrm>
          <a:off x="1982468" y="1101947"/>
          <a:ext cx="3201543" cy="5172260"/>
        </p:xfrm>
        <a:graphic>
          <a:graphicData uri="http://schemas.openxmlformats.org/drawingml/2006/table">
            <a:tbl>
              <a:tblPr firstRow="1" bandRow="1">
                <a:tableStyleId>{5C22544A-7EE6-4342-B048-85BDC9FD1C3A}</a:tableStyleId>
              </a:tblPr>
              <a:tblGrid>
                <a:gridCol w="3201543">
                  <a:extLst>
                    <a:ext uri="{9D8B030D-6E8A-4147-A177-3AD203B41FA5}">
                      <a16:colId xmlns:a16="http://schemas.microsoft.com/office/drawing/2014/main" val="590550600"/>
                    </a:ext>
                  </a:extLst>
                </a:gridCol>
              </a:tblGrid>
              <a:tr h="439035">
                <a:tc>
                  <a:txBody>
                    <a:bodyPr/>
                    <a:lstStyle/>
                    <a:p>
                      <a:pPr algn="ctr"/>
                      <a:r>
                        <a:rPr lang="es-CO" sz="1400" dirty="0"/>
                        <a:t>Lugares de desinfección </a:t>
                      </a:r>
                    </a:p>
                  </a:txBody>
                  <a:tcPr/>
                </a:tc>
                <a:extLst>
                  <a:ext uri="{0D108BD9-81ED-4DB2-BD59-A6C34878D82A}">
                    <a16:rowId xmlns:a16="http://schemas.microsoft.com/office/drawing/2014/main" val="865666409"/>
                  </a:ext>
                </a:extLst>
              </a:tr>
              <a:tr h="325079">
                <a:tc>
                  <a:txBody>
                    <a:bodyPr/>
                    <a:lstStyle/>
                    <a:p>
                      <a:pPr algn="just">
                        <a:lnSpc>
                          <a:spcPct val="107000"/>
                        </a:lnSpc>
                        <a:spcAft>
                          <a:spcPts val="0"/>
                        </a:spcAft>
                      </a:pPr>
                      <a:r>
                        <a:rPr lang="es-CO" sz="1400" dirty="0">
                          <a:effectLst/>
                          <a:latin typeface="Calibri (Cuerpo)"/>
                          <a:ea typeface="Calibri" panose="020F0502020204030204" pitchFamily="34" charset="0"/>
                          <a:cs typeface="Times New Roman" panose="02020603050405020304" pitchFamily="18" charset="0"/>
                        </a:rPr>
                        <a:t>Cárcel Modelo</a:t>
                      </a:r>
                    </a:p>
                  </a:txBody>
                  <a:tcPr marL="68580" marR="68580" marT="0" marB="0" anchor="ctr"/>
                </a:tc>
                <a:extLst>
                  <a:ext uri="{0D108BD9-81ED-4DB2-BD59-A6C34878D82A}">
                    <a16:rowId xmlns:a16="http://schemas.microsoft.com/office/drawing/2014/main" val="3800338558"/>
                  </a:ext>
                </a:extLst>
              </a:tr>
              <a:tr h="325079">
                <a:tc>
                  <a:txBody>
                    <a:bodyPr/>
                    <a:lstStyle/>
                    <a:p>
                      <a:pPr algn="just">
                        <a:lnSpc>
                          <a:spcPct val="107000"/>
                        </a:lnSpc>
                        <a:spcAft>
                          <a:spcPts val="0"/>
                        </a:spcAft>
                      </a:pPr>
                      <a:r>
                        <a:rPr lang="es-CO" sz="1400" dirty="0">
                          <a:effectLst/>
                          <a:latin typeface="Calibri (Cuerpo)"/>
                          <a:ea typeface="Calibri" panose="020F0502020204030204" pitchFamily="34" charset="0"/>
                          <a:cs typeface="Times New Roman" panose="02020603050405020304" pitchFamily="18" charset="0"/>
                        </a:rPr>
                        <a:t>Parque Colon y sus alrededores </a:t>
                      </a:r>
                    </a:p>
                  </a:txBody>
                  <a:tcPr marL="68580" marR="68580" marT="0" marB="0" anchor="ctr"/>
                </a:tc>
                <a:extLst>
                  <a:ext uri="{0D108BD9-81ED-4DB2-BD59-A6C34878D82A}">
                    <a16:rowId xmlns:a16="http://schemas.microsoft.com/office/drawing/2014/main" val="886186461"/>
                  </a:ext>
                </a:extLst>
              </a:tr>
              <a:tr h="325079">
                <a:tc>
                  <a:txBody>
                    <a:bodyPr/>
                    <a:lstStyle/>
                    <a:p>
                      <a:pPr algn="just">
                        <a:lnSpc>
                          <a:spcPct val="107000"/>
                        </a:lnSpc>
                        <a:spcAft>
                          <a:spcPts val="0"/>
                        </a:spcAft>
                      </a:pPr>
                      <a:r>
                        <a:rPr lang="es-CO" sz="1400" dirty="0">
                          <a:effectLst/>
                          <a:latin typeface="Calibri (Cuerpo)"/>
                          <a:ea typeface="Calibri" panose="020F0502020204030204" pitchFamily="34" charset="0"/>
                          <a:cs typeface="Times New Roman" panose="02020603050405020304" pitchFamily="18" charset="0"/>
                        </a:rPr>
                        <a:t>Parque Santander</a:t>
                      </a:r>
                    </a:p>
                  </a:txBody>
                  <a:tcPr marL="68580" marR="68580" marT="0" marB="0" anchor="ctr"/>
                </a:tc>
                <a:extLst>
                  <a:ext uri="{0D108BD9-81ED-4DB2-BD59-A6C34878D82A}">
                    <a16:rowId xmlns:a16="http://schemas.microsoft.com/office/drawing/2014/main" val="3862247125"/>
                  </a:ext>
                </a:extLst>
              </a:tr>
              <a:tr h="325079">
                <a:tc>
                  <a:txBody>
                    <a:bodyPr/>
                    <a:lstStyle/>
                    <a:p>
                      <a:pPr algn="just">
                        <a:lnSpc>
                          <a:spcPct val="107000"/>
                        </a:lnSpc>
                        <a:spcAft>
                          <a:spcPts val="0"/>
                        </a:spcAft>
                      </a:pPr>
                      <a:r>
                        <a:rPr lang="es-CO" sz="1400" dirty="0">
                          <a:effectLst/>
                          <a:latin typeface="Calibri (Cuerpo)"/>
                          <a:ea typeface="Calibri" panose="020F0502020204030204" pitchFamily="34" charset="0"/>
                          <a:cs typeface="Times New Roman" panose="02020603050405020304" pitchFamily="18" charset="0"/>
                        </a:rPr>
                        <a:t>Parque Nacional</a:t>
                      </a:r>
                    </a:p>
                  </a:txBody>
                  <a:tcPr marL="68580" marR="68580" marT="0" marB="0" anchor="ctr"/>
                </a:tc>
                <a:extLst>
                  <a:ext uri="{0D108BD9-81ED-4DB2-BD59-A6C34878D82A}">
                    <a16:rowId xmlns:a16="http://schemas.microsoft.com/office/drawing/2014/main" val="1672650643"/>
                  </a:ext>
                </a:extLst>
              </a:tr>
              <a:tr h="372043">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Estación Central</a:t>
                      </a:r>
                    </a:p>
                  </a:txBody>
                  <a:tcPr marL="68580" marR="68580" marT="0" marB="0" anchor="ctr"/>
                </a:tc>
                <a:extLst>
                  <a:ext uri="{0D108BD9-81ED-4DB2-BD59-A6C34878D82A}">
                    <a16:rowId xmlns:a16="http://schemas.microsoft.com/office/drawing/2014/main" val="4273323838"/>
                  </a:ext>
                </a:extLst>
              </a:tr>
              <a:tr h="372043">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Parque Lineal</a:t>
                      </a:r>
                    </a:p>
                  </a:txBody>
                  <a:tcPr marL="68580" marR="68580" marT="0" marB="0" anchor="ctr"/>
                </a:tc>
                <a:extLst>
                  <a:ext uri="{0D108BD9-81ED-4DB2-BD59-A6C34878D82A}">
                    <a16:rowId xmlns:a16="http://schemas.microsoft.com/office/drawing/2014/main" val="219103693"/>
                  </a:ext>
                </a:extLst>
              </a:tr>
              <a:tr h="372043">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Centro de Migrantes</a:t>
                      </a:r>
                    </a:p>
                  </a:txBody>
                  <a:tcPr marL="68580" marR="68580" marT="0" marB="0" anchor="ctr"/>
                </a:tc>
                <a:extLst>
                  <a:ext uri="{0D108BD9-81ED-4DB2-BD59-A6C34878D82A}">
                    <a16:rowId xmlns:a16="http://schemas.microsoft.com/office/drawing/2014/main" val="2302228503"/>
                  </a:ext>
                </a:extLst>
              </a:tr>
              <a:tr h="372043">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Mercado flotante San Rafael</a:t>
                      </a:r>
                    </a:p>
                  </a:txBody>
                  <a:tcPr marL="68580" marR="68580" marT="0" marB="0" anchor="ctr"/>
                </a:tc>
                <a:extLst>
                  <a:ext uri="{0D108BD9-81ED-4DB2-BD59-A6C34878D82A}">
                    <a16:rowId xmlns:a16="http://schemas.microsoft.com/office/drawing/2014/main" val="3286574108"/>
                  </a:ext>
                </a:extLst>
              </a:tr>
              <a:tr h="372043">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Áreas alrededor del Asilo Rudesindo Soto</a:t>
                      </a:r>
                    </a:p>
                  </a:txBody>
                  <a:tcPr marL="68580" marR="68580" marT="0" marB="0" anchor="ctr"/>
                </a:tc>
                <a:extLst>
                  <a:ext uri="{0D108BD9-81ED-4DB2-BD59-A6C34878D82A}">
                    <a16:rowId xmlns:a16="http://schemas.microsoft.com/office/drawing/2014/main" val="1194152246"/>
                  </a:ext>
                </a:extLst>
              </a:tr>
              <a:tr h="372043">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Asilo Andressen</a:t>
                      </a:r>
                    </a:p>
                  </a:txBody>
                  <a:tcPr marL="68580" marR="68580" marT="0" marB="0" anchor="ctr"/>
                </a:tc>
                <a:extLst>
                  <a:ext uri="{0D108BD9-81ED-4DB2-BD59-A6C34878D82A}">
                    <a16:rowId xmlns:a16="http://schemas.microsoft.com/office/drawing/2014/main" val="300510703"/>
                  </a:ext>
                </a:extLst>
              </a:tr>
              <a:tr h="372043">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Zona Puente Barco Leones</a:t>
                      </a:r>
                    </a:p>
                  </a:txBody>
                  <a:tcPr marL="68580" marR="68580" marT="0" marB="0" anchor="ctr"/>
                </a:tc>
                <a:extLst>
                  <a:ext uri="{0D108BD9-81ED-4DB2-BD59-A6C34878D82A}">
                    <a16:rowId xmlns:a16="http://schemas.microsoft.com/office/drawing/2014/main" val="833766236"/>
                  </a:ext>
                </a:extLst>
              </a:tr>
              <a:tr h="372043">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Cementerio Central </a:t>
                      </a:r>
                    </a:p>
                  </a:txBody>
                  <a:tcPr marL="68580" marR="68580" marT="0" marB="0" anchor="ctr"/>
                </a:tc>
                <a:extLst>
                  <a:ext uri="{0D108BD9-81ED-4DB2-BD59-A6C34878D82A}">
                    <a16:rowId xmlns:a16="http://schemas.microsoft.com/office/drawing/2014/main" val="1562906022"/>
                  </a:ext>
                </a:extLst>
              </a:tr>
              <a:tr h="372043">
                <a:tc>
                  <a:txBody>
                    <a:bodyPr/>
                    <a:lstStyle/>
                    <a:p>
                      <a:pPr algn="just">
                        <a:lnSpc>
                          <a:spcPct val="107000"/>
                        </a:lnSpc>
                        <a:spcAft>
                          <a:spcPts val="0"/>
                        </a:spcAft>
                      </a:pPr>
                      <a:r>
                        <a:rPr lang="es-ES" sz="1400" dirty="0">
                          <a:effectLst/>
                          <a:latin typeface="Calibri (Cuerpo)"/>
                          <a:ea typeface="Calibri" panose="020F0502020204030204" pitchFamily="34" charset="0"/>
                          <a:cs typeface="Calibri" panose="020F0502020204030204" pitchFamily="34" charset="0"/>
                        </a:rPr>
                        <a:t>IPS San Luis </a:t>
                      </a:r>
                    </a:p>
                  </a:txBody>
                  <a:tcPr marL="68580" marR="68580" marT="0" marB="0" anchor="ctr"/>
                </a:tc>
                <a:extLst>
                  <a:ext uri="{0D108BD9-81ED-4DB2-BD59-A6C34878D82A}">
                    <a16:rowId xmlns:a16="http://schemas.microsoft.com/office/drawing/2014/main" val="1831058465"/>
                  </a:ext>
                </a:extLst>
              </a:tr>
            </a:tbl>
          </a:graphicData>
        </a:graphic>
      </p:graphicFrame>
    </p:spTree>
    <p:extLst>
      <p:ext uri="{BB962C8B-B14F-4D97-AF65-F5344CB8AC3E}">
        <p14:creationId xmlns:p14="http://schemas.microsoft.com/office/powerpoint/2010/main" val="2783310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Diagrama 23">
            <a:extLst>
              <a:ext uri="{FF2B5EF4-FFF2-40B4-BE49-F238E27FC236}">
                <a16:creationId xmlns:a16="http://schemas.microsoft.com/office/drawing/2014/main" id="{DD72BA39-C553-457A-93AD-6AE911CAFEA1}"/>
              </a:ext>
            </a:extLst>
          </p:cNvPr>
          <p:cNvGraphicFramePr/>
          <p:nvPr>
            <p:extLst>
              <p:ext uri="{D42A27DB-BD31-4B8C-83A1-F6EECF244321}">
                <p14:modId xmlns:p14="http://schemas.microsoft.com/office/powerpoint/2010/main" val="3252921318"/>
              </p:ext>
            </p:extLst>
          </p:nvPr>
        </p:nvGraphicFramePr>
        <p:xfrm>
          <a:off x="425623" y="1115083"/>
          <a:ext cx="5670377" cy="5742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5" name="Diagrama 24">
            <a:extLst>
              <a:ext uri="{FF2B5EF4-FFF2-40B4-BE49-F238E27FC236}">
                <a16:creationId xmlns:a16="http://schemas.microsoft.com/office/drawing/2014/main" id="{CEB6E9A9-8AE1-488C-8FF1-730381C60CBF}"/>
              </a:ext>
            </a:extLst>
          </p:cNvPr>
          <p:cNvGraphicFramePr/>
          <p:nvPr>
            <p:extLst>
              <p:ext uri="{D42A27DB-BD31-4B8C-83A1-F6EECF244321}">
                <p14:modId xmlns:p14="http://schemas.microsoft.com/office/powerpoint/2010/main" val="753511234"/>
              </p:ext>
            </p:extLst>
          </p:nvPr>
        </p:nvGraphicFramePr>
        <p:xfrm>
          <a:off x="6343135" y="1043917"/>
          <a:ext cx="6247026" cy="57429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09205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47F9E8FD-CF8C-4ACE-8AF9-E329F23744F5}"/>
              </a:ext>
            </a:extLst>
          </p:cNvPr>
          <p:cNvGraphicFramePr/>
          <p:nvPr>
            <p:extLst>
              <p:ext uri="{D42A27DB-BD31-4B8C-83A1-F6EECF244321}">
                <p14:modId xmlns:p14="http://schemas.microsoft.com/office/powerpoint/2010/main" val="404698042"/>
              </p:ext>
            </p:extLst>
          </p:nvPr>
        </p:nvGraphicFramePr>
        <p:xfrm>
          <a:off x="314786" y="1115083"/>
          <a:ext cx="5670377" cy="5742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a:extLst>
              <a:ext uri="{FF2B5EF4-FFF2-40B4-BE49-F238E27FC236}">
                <a16:creationId xmlns:a16="http://schemas.microsoft.com/office/drawing/2014/main" id="{521CF56D-91DF-44F9-AFD4-EA78C210CF2C}"/>
              </a:ext>
            </a:extLst>
          </p:cNvPr>
          <p:cNvGraphicFramePr/>
          <p:nvPr>
            <p:extLst>
              <p:ext uri="{D42A27DB-BD31-4B8C-83A1-F6EECF244321}">
                <p14:modId xmlns:p14="http://schemas.microsoft.com/office/powerpoint/2010/main" val="3901213559"/>
              </p:ext>
            </p:extLst>
          </p:nvPr>
        </p:nvGraphicFramePr>
        <p:xfrm>
          <a:off x="6206839" y="934974"/>
          <a:ext cx="5670377" cy="57429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01519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5E33839B-39A9-40BC-AABE-EB44065693FF}"/>
              </a:ext>
            </a:extLst>
          </p:cNvPr>
          <p:cNvGraphicFramePr/>
          <p:nvPr>
            <p:extLst>
              <p:ext uri="{D42A27DB-BD31-4B8C-83A1-F6EECF244321}">
                <p14:modId xmlns:p14="http://schemas.microsoft.com/office/powerpoint/2010/main" val="2343966894"/>
              </p:ext>
            </p:extLst>
          </p:nvPr>
        </p:nvGraphicFramePr>
        <p:xfrm>
          <a:off x="314786" y="1115083"/>
          <a:ext cx="5670377" cy="5742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a:extLst>
              <a:ext uri="{FF2B5EF4-FFF2-40B4-BE49-F238E27FC236}">
                <a16:creationId xmlns:a16="http://schemas.microsoft.com/office/drawing/2014/main" id="{A71E78BD-EB78-4A1E-A833-D55E705BAEB7}"/>
              </a:ext>
            </a:extLst>
          </p:cNvPr>
          <p:cNvGraphicFramePr/>
          <p:nvPr>
            <p:extLst>
              <p:ext uri="{D42A27DB-BD31-4B8C-83A1-F6EECF244321}">
                <p14:modId xmlns:p14="http://schemas.microsoft.com/office/powerpoint/2010/main" val="4087748300"/>
              </p:ext>
            </p:extLst>
          </p:nvPr>
        </p:nvGraphicFramePr>
        <p:xfrm>
          <a:off x="6206837" y="1115082"/>
          <a:ext cx="5670377" cy="57429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01810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F588079-A9EE-4C89-9CBD-5B8E20C98D3F}"/>
              </a:ext>
            </a:extLst>
          </p:cNvPr>
          <p:cNvPicPr>
            <a:picLocks noChangeAspect="1"/>
          </p:cNvPicPr>
          <p:nvPr/>
        </p:nvPicPr>
        <p:blipFill rotWithShape="1">
          <a:blip r:embed="rId2"/>
          <a:srcRect l="4166" r="13250" b="1950"/>
          <a:stretch/>
        </p:blipFill>
        <p:spPr>
          <a:xfrm>
            <a:off x="3418448" y="49235"/>
            <a:ext cx="5836387" cy="6724357"/>
          </a:xfrm>
          <a:prstGeom prst="rect">
            <a:avLst/>
          </a:prstGeom>
        </p:spPr>
      </p:pic>
    </p:spTree>
    <p:extLst>
      <p:ext uri="{BB962C8B-B14F-4D97-AF65-F5344CB8AC3E}">
        <p14:creationId xmlns:p14="http://schemas.microsoft.com/office/powerpoint/2010/main" val="2978335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B4843F77-5309-42FB-9B11-0D829354F9B6}"/>
              </a:ext>
            </a:extLst>
          </p:cNvPr>
          <p:cNvSpPr txBox="1">
            <a:spLocks/>
          </p:cNvSpPr>
          <p:nvPr/>
        </p:nvSpPr>
        <p:spPr>
          <a:xfrm>
            <a:off x="3336837" y="103910"/>
            <a:ext cx="5518326" cy="955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CONTEXTO GLOBAL</a:t>
            </a:r>
          </a:p>
        </p:txBody>
      </p:sp>
      <p:graphicFrame>
        <p:nvGraphicFramePr>
          <p:cNvPr id="7" name="Diagrama 6">
            <a:extLst>
              <a:ext uri="{FF2B5EF4-FFF2-40B4-BE49-F238E27FC236}">
                <a16:creationId xmlns:a16="http://schemas.microsoft.com/office/drawing/2014/main" id="{3F9DA232-58C4-4BE0-B214-8F6EDCDBFEB6}"/>
              </a:ext>
            </a:extLst>
          </p:cNvPr>
          <p:cNvGraphicFramePr/>
          <p:nvPr>
            <p:extLst/>
          </p:nvPr>
        </p:nvGraphicFramePr>
        <p:xfrm>
          <a:off x="-243227" y="1370233"/>
          <a:ext cx="7160127" cy="4837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a 7">
            <a:extLst>
              <a:ext uri="{FF2B5EF4-FFF2-40B4-BE49-F238E27FC236}">
                <a16:creationId xmlns:a16="http://schemas.microsoft.com/office/drawing/2014/main" id="{B3977587-E1A6-4C77-AB24-A3383D3547B8}"/>
              </a:ext>
            </a:extLst>
          </p:cNvPr>
          <p:cNvGraphicFramePr/>
          <p:nvPr>
            <p:extLst/>
          </p:nvPr>
        </p:nvGraphicFramePr>
        <p:xfrm>
          <a:off x="5275099" y="1370233"/>
          <a:ext cx="7160127" cy="48373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CuadroTexto 4">
            <a:extLst>
              <a:ext uri="{FF2B5EF4-FFF2-40B4-BE49-F238E27FC236}">
                <a16:creationId xmlns:a16="http://schemas.microsoft.com/office/drawing/2014/main" id="{F851683B-7F99-4183-BB4A-B0B7B3B4DCC6}"/>
              </a:ext>
            </a:extLst>
          </p:cNvPr>
          <p:cNvSpPr txBox="1"/>
          <p:nvPr/>
        </p:nvSpPr>
        <p:spPr>
          <a:xfrm>
            <a:off x="1078026" y="874423"/>
            <a:ext cx="10650828" cy="369332"/>
          </a:xfrm>
          <a:prstGeom prst="rect">
            <a:avLst/>
          </a:prstGeom>
          <a:noFill/>
        </p:spPr>
        <p:txBody>
          <a:bodyPr wrap="square" rtlCol="0">
            <a:spAutoFit/>
          </a:bodyPr>
          <a:lstStyle/>
          <a:p>
            <a:pPr algn="ctr"/>
            <a:r>
              <a:rPr lang="es-CO" b="1" dirty="0"/>
              <a:t>Casos positivos a corte al 28 de Abril del 2020</a:t>
            </a:r>
          </a:p>
        </p:txBody>
      </p:sp>
    </p:spTree>
    <p:extLst>
      <p:ext uri="{BB962C8B-B14F-4D97-AF65-F5344CB8AC3E}">
        <p14:creationId xmlns:p14="http://schemas.microsoft.com/office/powerpoint/2010/main" val="3890199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C938B1D8-1698-4C9A-8C77-9D0EE8E329B9}"/>
              </a:ext>
            </a:extLst>
          </p:cNvPr>
          <p:cNvSpPr/>
          <p:nvPr/>
        </p:nvSpPr>
        <p:spPr>
          <a:xfrm>
            <a:off x="2599995" y="1464707"/>
            <a:ext cx="2911120" cy="474250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371475" algn="ctr"/>
            <a:r>
              <a:rPr lang="es-CO" b="1" dirty="0"/>
              <a:t>Vigilancia a cementerio por manejo de cadáveres el día 14 de abril del 2020</a:t>
            </a:r>
          </a:p>
          <a:p>
            <a:pPr marL="371475" algn="ctr"/>
            <a:endParaRPr lang="es-CO" dirty="0"/>
          </a:p>
          <a:p>
            <a:pPr marL="371475" algn="just"/>
            <a:r>
              <a:rPr lang="es-CO" dirty="0"/>
              <a:t>Seguimiento a los procesos del protocolo para el manejo de cadáveres a dos personas fallecidas, atendidos por las funeraria Nuestra Señora del Carmen y la funeraria Santo Ángel. </a:t>
            </a:r>
          </a:p>
        </p:txBody>
      </p:sp>
      <p:sp>
        <p:nvSpPr>
          <p:cNvPr id="2" name="Título 1">
            <a:extLst>
              <a:ext uri="{FF2B5EF4-FFF2-40B4-BE49-F238E27FC236}">
                <a16:creationId xmlns:a16="http://schemas.microsoft.com/office/drawing/2014/main" id="{AC34C9F9-F471-4649-939B-45E8E3CED4D8}"/>
              </a:ext>
            </a:extLst>
          </p:cNvPr>
          <p:cNvSpPr txBox="1">
            <a:spLocks/>
          </p:cNvSpPr>
          <p:nvPr/>
        </p:nvSpPr>
        <p:spPr>
          <a:xfrm>
            <a:off x="2987787" y="111253"/>
            <a:ext cx="6216425" cy="1137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200" b="1" dirty="0">
                <a:solidFill>
                  <a:schemeClr val="tx1">
                    <a:lumMod val="65000"/>
                    <a:lumOff val="35000"/>
                  </a:schemeClr>
                </a:solidFill>
                <a:latin typeface="Bookman Old Style" panose="02050604050505020204" pitchFamily="18" charset="0"/>
              </a:rPr>
              <a:t>VIGILANCIA A CEMENTERIOS POR PROTOCOLO DE MANEJO DE CADÁVERES</a:t>
            </a:r>
            <a:endParaRPr lang="es-CO" sz="2200" b="1" dirty="0">
              <a:solidFill>
                <a:schemeClr val="tx1">
                  <a:lumMod val="65000"/>
                  <a:lumOff val="35000"/>
                </a:schemeClr>
              </a:solidFill>
              <a:latin typeface="Bookman Old Style" panose="02050604050505020204" pitchFamily="18" charset="0"/>
            </a:endParaRPr>
          </a:p>
        </p:txBody>
      </p:sp>
      <p:pic>
        <p:nvPicPr>
          <p:cNvPr id="4" name="Imagen 3">
            <a:extLst>
              <a:ext uri="{FF2B5EF4-FFF2-40B4-BE49-F238E27FC236}">
                <a16:creationId xmlns:a16="http://schemas.microsoft.com/office/drawing/2014/main" id="{00000000-0008-0000-0000-0000060000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951" b="22970"/>
          <a:stretch/>
        </p:blipFill>
        <p:spPr>
          <a:xfrm>
            <a:off x="378213" y="1249184"/>
            <a:ext cx="2581706" cy="1623993"/>
          </a:xfrm>
          <a:prstGeom prst="rect">
            <a:avLst/>
          </a:prstGeom>
        </p:spPr>
      </p:pic>
      <p:pic>
        <p:nvPicPr>
          <p:cNvPr id="5" name="Imagen 4">
            <a:extLst>
              <a:ext uri="{FF2B5EF4-FFF2-40B4-BE49-F238E27FC236}">
                <a16:creationId xmlns:a16="http://schemas.microsoft.com/office/drawing/2014/main" id="{00000000-0008-0000-0000-000004000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213" y="3044780"/>
            <a:ext cx="2581706" cy="1623993"/>
          </a:xfrm>
          <a:prstGeom prst="rect">
            <a:avLst/>
          </a:prstGeom>
        </p:spPr>
      </p:pic>
      <p:pic>
        <p:nvPicPr>
          <p:cNvPr id="6" name="Imagen 5">
            <a:extLst>
              <a:ext uri="{FF2B5EF4-FFF2-40B4-BE49-F238E27FC236}">
                <a16:creationId xmlns:a16="http://schemas.microsoft.com/office/drawing/2014/main" id="{00000000-0008-0000-0000-00000C0000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638" b="34745"/>
          <a:stretch/>
        </p:blipFill>
        <p:spPr>
          <a:xfrm>
            <a:off x="378212" y="4879787"/>
            <a:ext cx="2581705" cy="1623994"/>
          </a:xfrm>
          <a:prstGeom prst="rect">
            <a:avLst/>
          </a:prstGeom>
        </p:spPr>
      </p:pic>
      <p:sp>
        <p:nvSpPr>
          <p:cNvPr id="8" name="Rectángulo 7">
            <a:extLst>
              <a:ext uri="{FF2B5EF4-FFF2-40B4-BE49-F238E27FC236}">
                <a16:creationId xmlns:a16="http://schemas.microsoft.com/office/drawing/2014/main" id="{6A5B946A-ACDA-4C4D-AAB6-5A58F959D75D}"/>
              </a:ext>
            </a:extLst>
          </p:cNvPr>
          <p:cNvSpPr/>
          <p:nvPr/>
        </p:nvSpPr>
        <p:spPr>
          <a:xfrm>
            <a:off x="8317783" y="1464707"/>
            <a:ext cx="2911120" cy="474250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371475" algn="ctr"/>
            <a:r>
              <a:rPr lang="es-CO" b="1" dirty="0"/>
              <a:t>Vigilancia a cementerio por manejo de cadáveres el día 15 de abril del 2020</a:t>
            </a:r>
          </a:p>
          <a:p>
            <a:pPr marL="371475" algn="ctr"/>
            <a:endParaRPr lang="es-CO" dirty="0"/>
          </a:p>
          <a:p>
            <a:pPr marL="371475" algn="just"/>
            <a:r>
              <a:rPr lang="es-CO" dirty="0"/>
              <a:t>Seguimiento a los procesos del protocolo para el manejo de cadáveres a tres personas fallecidas, atendidos por las funeraria los Ángeles, la funeraria Rincón y la funeraria Nuestra Señora del Carmen.</a:t>
            </a:r>
          </a:p>
        </p:txBody>
      </p:sp>
      <p:pic>
        <p:nvPicPr>
          <p:cNvPr id="12" name="Imagen 11">
            <a:extLst>
              <a:ext uri="{FF2B5EF4-FFF2-40B4-BE49-F238E27FC236}">
                <a16:creationId xmlns:a16="http://schemas.microsoft.com/office/drawing/2014/main" id="{00000000-0008-0000-0000-00000F0000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7" y="1282843"/>
            <a:ext cx="2581707" cy="1590334"/>
          </a:xfrm>
          <a:prstGeom prst="rect">
            <a:avLst/>
          </a:prstGeom>
        </p:spPr>
      </p:pic>
      <p:pic>
        <p:nvPicPr>
          <p:cNvPr id="13" name="Imagen 12">
            <a:extLst>
              <a:ext uri="{FF2B5EF4-FFF2-40B4-BE49-F238E27FC236}">
                <a16:creationId xmlns:a16="http://schemas.microsoft.com/office/drawing/2014/main" id="{00000000-0008-0000-0000-0000120000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919" t="33532" r="17271" b="32936"/>
          <a:stretch/>
        </p:blipFill>
        <p:spPr>
          <a:xfrm>
            <a:off x="6095997" y="3002017"/>
            <a:ext cx="2581705" cy="1762124"/>
          </a:xfrm>
          <a:prstGeom prst="rect">
            <a:avLst/>
          </a:prstGeom>
        </p:spPr>
      </p:pic>
      <p:pic>
        <p:nvPicPr>
          <p:cNvPr id="14" name="Imagen 13">
            <a:extLst>
              <a:ext uri="{FF2B5EF4-FFF2-40B4-BE49-F238E27FC236}">
                <a16:creationId xmlns:a16="http://schemas.microsoft.com/office/drawing/2014/main" id="{00000000-0008-0000-0000-00000D0000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997" y="4883326"/>
            <a:ext cx="2581705" cy="1623994"/>
          </a:xfrm>
          <a:prstGeom prst="rect">
            <a:avLst/>
          </a:prstGeom>
        </p:spPr>
      </p:pic>
    </p:spTree>
    <p:extLst>
      <p:ext uri="{BB962C8B-B14F-4D97-AF65-F5344CB8AC3E}">
        <p14:creationId xmlns:p14="http://schemas.microsoft.com/office/powerpoint/2010/main" val="3663685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1B2B83B1-6ED1-4C5E-B607-2BBE058E7276}"/>
              </a:ext>
            </a:extLst>
          </p:cNvPr>
          <p:cNvGrpSpPr/>
          <p:nvPr/>
        </p:nvGrpSpPr>
        <p:grpSpPr>
          <a:xfrm>
            <a:off x="6483834" y="1717808"/>
            <a:ext cx="2988619" cy="4459797"/>
            <a:chOff x="0" y="0"/>
            <a:chExt cx="2860875" cy="4459797"/>
          </a:xfrm>
        </p:grpSpPr>
        <p:sp>
          <p:nvSpPr>
            <p:cNvPr id="22" name="Rectángulo: esquinas redondeadas 21">
              <a:extLst>
                <a:ext uri="{FF2B5EF4-FFF2-40B4-BE49-F238E27FC236}">
                  <a16:creationId xmlns:a16="http://schemas.microsoft.com/office/drawing/2014/main" id="{772CC4C1-7C13-47E7-89EE-E9C75B93AEA0}"/>
                </a:ext>
              </a:extLst>
            </p:cNvPr>
            <p:cNvSpPr/>
            <p:nvPr/>
          </p:nvSpPr>
          <p:spPr>
            <a:xfrm>
              <a:off x="0" y="0"/>
              <a:ext cx="2860875" cy="4459797"/>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sp>
        <p:sp>
          <p:nvSpPr>
            <p:cNvPr id="23" name="Rectángulo: esquinas redondeadas 4">
              <a:extLst>
                <a:ext uri="{FF2B5EF4-FFF2-40B4-BE49-F238E27FC236}">
                  <a16:creationId xmlns:a16="http://schemas.microsoft.com/office/drawing/2014/main" id="{10E8E170-0318-47D0-BEF9-5597A78EB465}"/>
                </a:ext>
              </a:extLst>
            </p:cNvPr>
            <p:cNvSpPr txBox="1"/>
            <p:nvPr/>
          </p:nvSpPr>
          <p:spPr>
            <a:xfrm>
              <a:off x="0" y="0"/>
              <a:ext cx="2860875" cy="13379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TERMINAL TERRESTRE</a:t>
              </a:r>
            </a:p>
          </p:txBody>
        </p:sp>
      </p:grpSp>
      <p:grpSp>
        <p:nvGrpSpPr>
          <p:cNvPr id="14" name="Grupo 13">
            <a:extLst>
              <a:ext uri="{FF2B5EF4-FFF2-40B4-BE49-F238E27FC236}">
                <a16:creationId xmlns:a16="http://schemas.microsoft.com/office/drawing/2014/main" id="{5BED862A-EC68-495E-BAE0-07DC276E4884}"/>
              </a:ext>
            </a:extLst>
          </p:cNvPr>
          <p:cNvGrpSpPr/>
          <p:nvPr/>
        </p:nvGrpSpPr>
        <p:grpSpPr>
          <a:xfrm>
            <a:off x="6592847" y="4073023"/>
            <a:ext cx="2731273" cy="813891"/>
            <a:chOff x="286087" y="2482522"/>
            <a:chExt cx="2288700" cy="813891"/>
          </a:xfrm>
        </p:grpSpPr>
        <p:sp>
          <p:nvSpPr>
            <p:cNvPr id="18" name="Rectángulo: esquinas redondeadas 17">
              <a:extLst>
                <a:ext uri="{FF2B5EF4-FFF2-40B4-BE49-F238E27FC236}">
                  <a16:creationId xmlns:a16="http://schemas.microsoft.com/office/drawing/2014/main" id="{E1299EA7-9AC3-4C5B-9834-040473FE6576}"/>
                </a:ext>
              </a:extLst>
            </p:cNvPr>
            <p:cNvSpPr/>
            <p:nvPr/>
          </p:nvSpPr>
          <p:spPr>
            <a:xfrm>
              <a:off x="286087" y="2482522"/>
              <a:ext cx="2288700" cy="813891"/>
            </a:xfrm>
            <a:prstGeom prst="roundRect">
              <a:avLst>
                <a:gd name="adj" fmla="val 10000"/>
              </a:avLst>
            </a:prstGeom>
          </p:spPr>
          <p:style>
            <a:lnRef idx="0">
              <a:schemeClr val="lt1">
                <a:hueOff val="0"/>
                <a:satOff val="0"/>
                <a:lumOff val="0"/>
                <a:alphaOff val="0"/>
              </a:schemeClr>
            </a:lnRef>
            <a:fillRef idx="3">
              <a:schemeClr val="accent5">
                <a:hueOff val="-3676672"/>
                <a:satOff val="-5114"/>
                <a:lumOff val="-1961"/>
                <a:alphaOff val="0"/>
              </a:schemeClr>
            </a:fillRef>
            <a:effectRef idx="3">
              <a:schemeClr val="accent5">
                <a:hueOff val="-3676672"/>
                <a:satOff val="-5114"/>
                <a:lumOff val="-1961"/>
                <a:alphaOff val="0"/>
              </a:schemeClr>
            </a:effectRef>
            <a:fontRef idx="minor">
              <a:schemeClr val="lt1"/>
            </a:fontRef>
          </p:style>
          <p:txBody>
            <a:bodyPr/>
            <a:lstStyle/>
            <a:p>
              <a:endParaRPr lang="es-CO" dirty="0"/>
            </a:p>
          </p:txBody>
        </p:sp>
        <p:sp>
          <p:nvSpPr>
            <p:cNvPr id="19" name="Rectángulo: esquinas redondeadas 8">
              <a:extLst>
                <a:ext uri="{FF2B5EF4-FFF2-40B4-BE49-F238E27FC236}">
                  <a16:creationId xmlns:a16="http://schemas.microsoft.com/office/drawing/2014/main" id="{2049BEAF-0573-4DCE-A200-7DA16E9EAAAB}"/>
                </a:ext>
              </a:extLst>
            </p:cNvPr>
            <p:cNvSpPr txBox="1"/>
            <p:nvPr/>
          </p:nvSpPr>
          <p:spPr>
            <a:xfrm>
              <a:off x="309925" y="2506360"/>
              <a:ext cx="2241024" cy="7662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S" sz="1600" kern="1200" dirty="0"/>
                <a:t>Número de casos de aislamiento registrado:</a:t>
              </a:r>
              <a:r>
                <a:rPr lang="es-ES" b="1" kern="1200" dirty="0"/>
                <a:t> 0</a:t>
              </a:r>
              <a:endParaRPr lang="es-ES" sz="1600" b="1" kern="1200" dirty="0"/>
            </a:p>
          </p:txBody>
        </p:sp>
      </p:grpSp>
      <p:grpSp>
        <p:nvGrpSpPr>
          <p:cNvPr id="15" name="Grupo 14">
            <a:extLst>
              <a:ext uri="{FF2B5EF4-FFF2-40B4-BE49-F238E27FC236}">
                <a16:creationId xmlns:a16="http://schemas.microsoft.com/office/drawing/2014/main" id="{67E66A16-45A9-4E36-980F-E2C9F7CC604B}"/>
              </a:ext>
            </a:extLst>
          </p:cNvPr>
          <p:cNvGrpSpPr/>
          <p:nvPr/>
        </p:nvGrpSpPr>
        <p:grpSpPr>
          <a:xfrm>
            <a:off x="6579369" y="4989262"/>
            <a:ext cx="2791475" cy="813891"/>
            <a:chOff x="286087" y="3421627"/>
            <a:chExt cx="2339147" cy="813891"/>
          </a:xfrm>
        </p:grpSpPr>
        <p:sp>
          <p:nvSpPr>
            <p:cNvPr id="16" name="Rectángulo: esquinas redondeadas 15">
              <a:extLst>
                <a:ext uri="{FF2B5EF4-FFF2-40B4-BE49-F238E27FC236}">
                  <a16:creationId xmlns:a16="http://schemas.microsoft.com/office/drawing/2014/main" id="{B9660ABE-0A6C-4EF0-A9EB-C9F7670D322A}"/>
                </a:ext>
              </a:extLst>
            </p:cNvPr>
            <p:cNvSpPr/>
            <p:nvPr/>
          </p:nvSpPr>
          <p:spPr>
            <a:xfrm>
              <a:off x="286087" y="3421627"/>
              <a:ext cx="2288700" cy="813891"/>
            </a:xfrm>
            <a:prstGeom prst="roundRect">
              <a:avLst>
                <a:gd name="adj" fmla="val 10000"/>
              </a:avLst>
            </a:prstGeom>
          </p:spPr>
          <p:style>
            <a:lnRef idx="0">
              <a:schemeClr val="lt1">
                <a:hueOff val="0"/>
                <a:satOff val="0"/>
                <a:lumOff val="0"/>
                <a:alphaOff val="0"/>
              </a:schemeClr>
            </a:lnRef>
            <a:fillRef idx="3">
              <a:schemeClr val="accent5">
                <a:hueOff val="-7353344"/>
                <a:satOff val="-10228"/>
                <a:lumOff val="-3922"/>
                <a:alphaOff val="0"/>
              </a:schemeClr>
            </a:fillRef>
            <a:effectRef idx="3">
              <a:schemeClr val="accent5">
                <a:hueOff val="-7353344"/>
                <a:satOff val="-10228"/>
                <a:lumOff val="-3922"/>
                <a:alphaOff val="0"/>
              </a:schemeClr>
            </a:effectRef>
            <a:fontRef idx="minor">
              <a:schemeClr val="lt1"/>
            </a:fontRef>
          </p:style>
        </p:sp>
        <p:sp>
          <p:nvSpPr>
            <p:cNvPr id="17" name="Rectángulo: esquinas redondeadas 10">
              <a:extLst>
                <a:ext uri="{FF2B5EF4-FFF2-40B4-BE49-F238E27FC236}">
                  <a16:creationId xmlns:a16="http://schemas.microsoft.com/office/drawing/2014/main" id="{4238F161-1C8E-41E8-8D05-F6FF3583F199}"/>
                </a:ext>
              </a:extLst>
            </p:cNvPr>
            <p:cNvSpPr txBox="1"/>
            <p:nvPr/>
          </p:nvSpPr>
          <p:spPr>
            <a:xfrm>
              <a:off x="384210" y="3455229"/>
              <a:ext cx="2241024" cy="7662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S" sz="1600" dirty="0"/>
                <a:t>Auxiliares de enfermería: 12</a:t>
              </a:r>
              <a:endParaRPr lang="es-ES" sz="1600" b="1" kern="1200" dirty="0"/>
            </a:p>
          </p:txBody>
        </p:sp>
      </p:grpSp>
      <p:grpSp>
        <p:nvGrpSpPr>
          <p:cNvPr id="39" name="Grupo 38">
            <a:extLst>
              <a:ext uri="{FF2B5EF4-FFF2-40B4-BE49-F238E27FC236}">
                <a16:creationId xmlns:a16="http://schemas.microsoft.com/office/drawing/2014/main" id="{442EC8E8-4946-4399-BE6F-34886B624BE0}"/>
              </a:ext>
            </a:extLst>
          </p:cNvPr>
          <p:cNvGrpSpPr/>
          <p:nvPr/>
        </p:nvGrpSpPr>
        <p:grpSpPr>
          <a:xfrm>
            <a:off x="6609470" y="2895242"/>
            <a:ext cx="2731273" cy="1018080"/>
            <a:chOff x="324596" y="1339227"/>
            <a:chExt cx="2612673" cy="1018080"/>
          </a:xfrm>
        </p:grpSpPr>
        <p:sp>
          <p:nvSpPr>
            <p:cNvPr id="40" name="Rectángulo: esquinas redondeadas 39">
              <a:extLst>
                <a:ext uri="{FF2B5EF4-FFF2-40B4-BE49-F238E27FC236}">
                  <a16:creationId xmlns:a16="http://schemas.microsoft.com/office/drawing/2014/main" id="{16940F0B-5DFF-4A0A-A247-DB7C83B8B20A}"/>
                </a:ext>
              </a:extLst>
            </p:cNvPr>
            <p:cNvSpPr/>
            <p:nvPr/>
          </p:nvSpPr>
          <p:spPr>
            <a:xfrm>
              <a:off x="324596" y="1339227"/>
              <a:ext cx="2596772" cy="1018080"/>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41" name="Rectángulo: esquinas redondeadas 4">
              <a:extLst>
                <a:ext uri="{FF2B5EF4-FFF2-40B4-BE49-F238E27FC236}">
                  <a16:creationId xmlns:a16="http://schemas.microsoft.com/office/drawing/2014/main" id="{4DE854DC-36E7-489A-8F0A-54B7F7499274}"/>
                </a:ext>
              </a:extLst>
            </p:cNvPr>
            <p:cNvSpPr txBox="1"/>
            <p:nvPr/>
          </p:nvSpPr>
          <p:spPr>
            <a:xfrm>
              <a:off x="400135" y="1369046"/>
              <a:ext cx="2537134" cy="9584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S" sz="1600" kern="1200" dirty="0"/>
                <a:t>Enfermera jefe: 1</a:t>
              </a:r>
              <a:endParaRPr lang="es-ES" sz="1600" b="1" kern="1200" dirty="0"/>
            </a:p>
          </p:txBody>
        </p:sp>
      </p:grpSp>
      <p:sp>
        <p:nvSpPr>
          <p:cNvPr id="66" name="Título 1">
            <a:extLst>
              <a:ext uri="{FF2B5EF4-FFF2-40B4-BE49-F238E27FC236}">
                <a16:creationId xmlns:a16="http://schemas.microsoft.com/office/drawing/2014/main" id="{93864F83-69D5-44FD-AEAB-E8F01C06AB6D}"/>
              </a:ext>
            </a:extLst>
          </p:cNvPr>
          <p:cNvSpPr txBox="1">
            <a:spLocks/>
          </p:cNvSpPr>
          <p:nvPr/>
        </p:nvSpPr>
        <p:spPr>
          <a:xfrm>
            <a:off x="2987787" y="111253"/>
            <a:ext cx="6216425" cy="1137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200" b="1" dirty="0">
                <a:solidFill>
                  <a:schemeClr val="tx1">
                    <a:lumMod val="65000"/>
                    <a:lumOff val="35000"/>
                  </a:schemeClr>
                </a:solidFill>
                <a:latin typeface="Bookman Old Style" panose="02050604050505020204" pitchFamily="18" charset="0"/>
              </a:rPr>
              <a:t>VIGILANCIA EPIDEMIOLÓGICA EN ZONAS PORTUARIAS</a:t>
            </a:r>
            <a:endParaRPr lang="es-CO" sz="2200" b="1" dirty="0">
              <a:solidFill>
                <a:schemeClr val="tx1">
                  <a:lumMod val="65000"/>
                  <a:lumOff val="35000"/>
                </a:schemeClr>
              </a:solidFill>
              <a:latin typeface="Bookman Old Style" panose="02050604050505020204" pitchFamily="18" charset="0"/>
            </a:endParaRPr>
          </a:p>
        </p:txBody>
      </p:sp>
      <p:grpSp>
        <p:nvGrpSpPr>
          <p:cNvPr id="31" name="Grupo 30">
            <a:extLst>
              <a:ext uri="{FF2B5EF4-FFF2-40B4-BE49-F238E27FC236}">
                <a16:creationId xmlns:a16="http://schemas.microsoft.com/office/drawing/2014/main" id="{E5F992A2-AE04-4C2D-8B67-466C42B66717}"/>
              </a:ext>
            </a:extLst>
          </p:cNvPr>
          <p:cNvGrpSpPr/>
          <p:nvPr/>
        </p:nvGrpSpPr>
        <p:grpSpPr>
          <a:xfrm>
            <a:off x="2371581" y="1717809"/>
            <a:ext cx="2851582" cy="4459797"/>
            <a:chOff x="0" y="0"/>
            <a:chExt cx="2851582" cy="4459797"/>
          </a:xfrm>
        </p:grpSpPr>
        <p:sp>
          <p:nvSpPr>
            <p:cNvPr id="47" name="Rectángulo: esquinas redondeadas 46">
              <a:extLst>
                <a:ext uri="{FF2B5EF4-FFF2-40B4-BE49-F238E27FC236}">
                  <a16:creationId xmlns:a16="http://schemas.microsoft.com/office/drawing/2014/main" id="{81759D63-8DEB-4321-82D4-0D4B234490B8}"/>
                </a:ext>
              </a:extLst>
            </p:cNvPr>
            <p:cNvSpPr/>
            <p:nvPr/>
          </p:nvSpPr>
          <p:spPr>
            <a:xfrm>
              <a:off x="0" y="0"/>
              <a:ext cx="2851582" cy="4459797"/>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sp>
        <p:sp>
          <p:nvSpPr>
            <p:cNvPr id="48" name="Rectángulo: esquinas redondeadas 4">
              <a:extLst>
                <a:ext uri="{FF2B5EF4-FFF2-40B4-BE49-F238E27FC236}">
                  <a16:creationId xmlns:a16="http://schemas.microsoft.com/office/drawing/2014/main" id="{540E9938-9D35-4188-A0C1-4EDCB3C5ADAD}"/>
                </a:ext>
              </a:extLst>
            </p:cNvPr>
            <p:cNvSpPr txBox="1"/>
            <p:nvPr/>
          </p:nvSpPr>
          <p:spPr>
            <a:xfrm>
              <a:off x="0" y="0"/>
              <a:ext cx="2851582" cy="13379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dirty="0"/>
                <a:t>TERMINAL AÉREA</a:t>
              </a:r>
              <a:endParaRPr lang="es-ES" sz="2800" kern="1200" dirty="0"/>
            </a:p>
          </p:txBody>
        </p:sp>
      </p:grpSp>
      <p:grpSp>
        <p:nvGrpSpPr>
          <p:cNvPr id="32" name="Grupo 31">
            <a:extLst>
              <a:ext uri="{FF2B5EF4-FFF2-40B4-BE49-F238E27FC236}">
                <a16:creationId xmlns:a16="http://schemas.microsoft.com/office/drawing/2014/main" id="{5EEED633-AB78-482F-A6CD-9C092E3F7EB6}"/>
              </a:ext>
            </a:extLst>
          </p:cNvPr>
          <p:cNvGrpSpPr/>
          <p:nvPr/>
        </p:nvGrpSpPr>
        <p:grpSpPr>
          <a:xfrm>
            <a:off x="2656739" y="2881500"/>
            <a:ext cx="2281265" cy="1018080"/>
            <a:chOff x="285158" y="1339227"/>
            <a:chExt cx="2281265" cy="1018080"/>
          </a:xfrm>
        </p:grpSpPr>
        <p:sp>
          <p:nvSpPr>
            <p:cNvPr id="45" name="Rectángulo: esquinas redondeadas 44">
              <a:extLst>
                <a:ext uri="{FF2B5EF4-FFF2-40B4-BE49-F238E27FC236}">
                  <a16:creationId xmlns:a16="http://schemas.microsoft.com/office/drawing/2014/main" id="{875ADEC5-3726-4897-90AD-369F8D7AA820}"/>
                </a:ext>
              </a:extLst>
            </p:cNvPr>
            <p:cNvSpPr/>
            <p:nvPr/>
          </p:nvSpPr>
          <p:spPr>
            <a:xfrm>
              <a:off x="285158" y="1339227"/>
              <a:ext cx="2281265" cy="1018080"/>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46" name="Rectángulo: esquinas redondeadas 6">
              <a:extLst>
                <a:ext uri="{FF2B5EF4-FFF2-40B4-BE49-F238E27FC236}">
                  <a16:creationId xmlns:a16="http://schemas.microsoft.com/office/drawing/2014/main" id="{058EEFDB-0C80-4705-88FA-2135C7331A9A}"/>
                </a:ext>
              </a:extLst>
            </p:cNvPr>
            <p:cNvSpPr txBox="1"/>
            <p:nvPr/>
          </p:nvSpPr>
          <p:spPr>
            <a:xfrm>
              <a:off x="314977" y="1369046"/>
              <a:ext cx="2221627" cy="9584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S" sz="1600" b="1" dirty="0"/>
                <a:t>Enfermera jefe: 1</a:t>
              </a:r>
            </a:p>
          </p:txBody>
        </p:sp>
      </p:grpSp>
      <p:grpSp>
        <p:nvGrpSpPr>
          <p:cNvPr id="36" name="Grupo 35">
            <a:extLst>
              <a:ext uri="{FF2B5EF4-FFF2-40B4-BE49-F238E27FC236}">
                <a16:creationId xmlns:a16="http://schemas.microsoft.com/office/drawing/2014/main" id="{4C50B9E7-287A-4A5C-9DD1-3BE4EF68F046}"/>
              </a:ext>
            </a:extLst>
          </p:cNvPr>
          <p:cNvGrpSpPr/>
          <p:nvPr/>
        </p:nvGrpSpPr>
        <p:grpSpPr>
          <a:xfrm>
            <a:off x="2656739" y="4024795"/>
            <a:ext cx="2281265" cy="813891"/>
            <a:chOff x="285158" y="2482522"/>
            <a:chExt cx="2281265" cy="813891"/>
          </a:xfrm>
        </p:grpSpPr>
        <p:sp>
          <p:nvSpPr>
            <p:cNvPr id="43" name="Rectángulo: esquinas redondeadas 42">
              <a:extLst>
                <a:ext uri="{FF2B5EF4-FFF2-40B4-BE49-F238E27FC236}">
                  <a16:creationId xmlns:a16="http://schemas.microsoft.com/office/drawing/2014/main" id="{EC6AD6CC-2610-4E91-9285-951F08F6B134}"/>
                </a:ext>
              </a:extLst>
            </p:cNvPr>
            <p:cNvSpPr/>
            <p:nvPr/>
          </p:nvSpPr>
          <p:spPr>
            <a:xfrm>
              <a:off x="285158" y="2482522"/>
              <a:ext cx="2281265" cy="813891"/>
            </a:xfrm>
            <a:prstGeom prst="roundRect">
              <a:avLst>
                <a:gd name="adj" fmla="val 10000"/>
              </a:avLst>
            </a:prstGeom>
          </p:spPr>
          <p:style>
            <a:lnRef idx="0">
              <a:schemeClr val="lt1">
                <a:hueOff val="0"/>
                <a:satOff val="0"/>
                <a:lumOff val="0"/>
                <a:alphaOff val="0"/>
              </a:schemeClr>
            </a:lnRef>
            <a:fillRef idx="3">
              <a:schemeClr val="accent5">
                <a:hueOff val="-3676672"/>
                <a:satOff val="-5114"/>
                <a:lumOff val="-1961"/>
                <a:alphaOff val="0"/>
              </a:schemeClr>
            </a:fillRef>
            <a:effectRef idx="3">
              <a:schemeClr val="accent5">
                <a:hueOff val="-3676672"/>
                <a:satOff val="-5114"/>
                <a:lumOff val="-1961"/>
                <a:alphaOff val="0"/>
              </a:schemeClr>
            </a:effectRef>
            <a:fontRef idx="minor">
              <a:schemeClr val="lt1"/>
            </a:fontRef>
          </p:style>
        </p:sp>
        <p:sp>
          <p:nvSpPr>
            <p:cNvPr id="44" name="Rectángulo: esquinas redondeadas 8">
              <a:extLst>
                <a:ext uri="{FF2B5EF4-FFF2-40B4-BE49-F238E27FC236}">
                  <a16:creationId xmlns:a16="http://schemas.microsoft.com/office/drawing/2014/main" id="{ECC6DAEA-9B3E-4438-8440-6FF7F9EBBDB6}"/>
                </a:ext>
              </a:extLst>
            </p:cNvPr>
            <p:cNvSpPr txBox="1"/>
            <p:nvPr/>
          </p:nvSpPr>
          <p:spPr>
            <a:xfrm>
              <a:off x="308996" y="2506360"/>
              <a:ext cx="2233589" cy="7662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ES" sz="1600" kern="1200" dirty="0"/>
                <a:t>Numero de casos con diagnostico positivo que ingresaron:</a:t>
              </a:r>
              <a:r>
                <a:rPr lang="es-ES" sz="1800" b="1" kern="1200" dirty="0"/>
                <a:t> 5</a:t>
              </a:r>
              <a:endParaRPr lang="es-ES" sz="1600" b="1" kern="1200" dirty="0"/>
            </a:p>
          </p:txBody>
        </p:sp>
      </p:grpSp>
      <p:grpSp>
        <p:nvGrpSpPr>
          <p:cNvPr id="37" name="Grupo 36">
            <a:extLst>
              <a:ext uri="{FF2B5EF4-FFF2-40B4-BE49-F238E27FC236}">
                <a16:creationId xmlns:a16="http://schemas.microsoft.com/office/drawing/2014/main" id="{0E72B883-06CD-4B39-9CA6-6D2404680AE5}"/>
              </a:ext>
            </a:extLst>
          </p:cNvPr>
          <p:cNvGrpSpPr/>
          <p:nvPr/>
        </p:nvGrpSpPr>
        <p:grpSpPr>
          <a:xfrm>
            <a:off x="2656739" y="4963900"/>
            <a:ext cx="2281265" cy="813891"/>
            <a:chOff x="285158" y="3421627"/>
            <a:chExt cx="2281265" cy="813891"/>
          </a:xfrm>
        </p:grpSpPr>
        <p:sp>
          <p:nvSpPr>
            <p:cNvPr id="38" name="Rectángulo: esquinas redondeadas 37">
              <a:extLst>
                <a:ext uri="{FF2B5EF4-FFF2-40B4-BE49-F238E27FC236}">
                  <a16:creationId xmlns:a16="http://schemas.microsoft.com/office/drawing/2014/main" id="{A2D7562A-231D-43D0-8935-9C3D3B0ECFB6}"/>
                </a:ext>
              </a:extLst>
            </p:cNvPr>
            <p:cNvSpPr/>
            <p:nvPr/>
          </p:nvSpPr>
          <p:spPr>
            <a:xfrm>
              <a:off x="285158" y="3421627"/>
              <a:ext cx="2281265" cy="813891"/>
            </a:xfrm>
            <a:prstGeom prst="roundRect">
              <a:avLst>
                <a:gd name="adj" fmla="val 10000"/>
              </a:avLst>
            </a:prstGeom>
          </p:spPr>
          <p:style>
            <a:lnRef idx="0">
              <a:schemeClr val="lt1">
                <a:hueOff val="0"/>
                <a:satOff val="0"/>
                <a:lumOff val="0"/>
                <a:alphaOff val="0"/>
              </a:schemeClr>
            </a:lnRef>
            <a:fillRef idx="3">
              <a:schemeClr val="accent5">
                <a:hueOff val="-7353344"/>
                <a:satOff val="-10228"/>
                <a:lumOff val="-3922"/>
                <a:alphaOff val="0"/>
              </a:schemeClr>
            </a:fillRef>
            <a:effectRef idx="3">
              <a:schemeClr val="accent5">
                <a:hueOff val="-7353344"/>
                <a:satOff val="-10228"/>
                <a:lumOff val="-3922"/>
                <a:alphaOff val="0"/>
              </a:schemeClr>
            </a:effectRef>
            <a:fontRef idx="minor">
              <a:schemeClr val="lt1"/>
            </a:fontRef>
          </p:style>
        </p:sp>
        <p:sp>
          <p:nvSpPr>
            <p:cNvPr id="42" name="Rectángulo: esquinas redondeadas 10">
              <a:extLst>
                <a:ext uri="{FF2B5EF4-FFF2-40B4-BE49-F238E27FC236}">
                  <a16:creationId xmlns:a16="http://schemas.microsoft.com/office/drawing/2014/main" id="{456A09C2-5B40-4086-A982-42CBF91A6171}"/>
                </a:ext>
              </a:extLst>
            </p:cNvPr>
            <p:cNvSpPr txBox="1"/>
            <p:nvPr/>
          </p:nvSpPr>
          <p:spPr>
            <a:xfrm>
              <a:off x="308996" y="3445465"/>
              <a:ext cx="2233589" cy="7662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ES" sz="1600" kern="1200" dirty="0"/>
                <a:t>Auxiliares de enfermería: 14</a:t>
              </a:r>
              <a:endParaRPr lang="es-ES" sz="1600" b="1" kern="1200" dirty="0"/>
            </a:p>
          </p:txBody>
        </p:sp>
      </p:grpSp>
      <p:sp>
        <p:nvSpPr>
          <p:cNvPr id="49" name="CuadroTexto 48">
            <a:extLst>
              <a:ext uri="{FF2B5EF4-FFF2-40B4-BE49-F238E27FC236}">
                <a16:creationId xmlns:a16="http://schemas.microsoft.com/office/drawing/2014/main" id="{3E146798-CFCA-4CF3-88DE-FCE23DC4ACED}"/>
              </a:ext>
            </a:extLst>
          </p:cNvPr>
          <p:cNvSpPr txBox="1"/>
          <p:nvPr/>
        </p:nvSpPr>
        <p:spPr>
          <a:xfrm>
            <a:off x="3229951" y="1374399"/>
            <a:ext cx="5382425" cy="307777"/>
          </a:xfrm>
          <a:prstGeom prst="rect">
            <a:avLst/>
          </a:prstGeom>
          <a:noFill/>
        </p:spPr>
        <p:txBody>
          <a:bodyPr wrap="square" rtlCol="0">
            <a:spAutoFit/>
          </a:bodyPr>
          <a:lstStyle/>
          <a:p>
            <a:pPr algn="ctr"/>
            <a:r>
              <a:rPr lang="es-CO" sz="1400" dirty="0"/>
              <a:t>Desde el inicio del Plan de contingencia hasta el 25 de marzo del 2020</a:t>
            </a:r>
          </a:p>
        </p:txBody>
      </p:sp>
    </p:spTree>
    <p:extLst>
      <p:ext uri="{BB962C8B-B14F-4D97-AF65-F5344CB8AC3E}">
        <p14:creationId xmlns:p14="http://schemas.microsoft.com/office/powerpoint/2010/main" val="1416776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279080269"/>
              </p:ext>
            </p:extLst>
          </p:nvPr>
        </p:nvGraphicFramePr>
        <p:xfrm>
          <a:off x="215682" y="1906489"/>
          <a:ext cx="2851582" cy="4459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upo 11">
            <a:extLst>
              <a:ext uri="{FF2B5EF4-FFF2-40B4-BE49-F238E27FC236}">
                <a16:creationId xmlns:a16="http://schemas.microsoft.com/office/drawing/2014/main" id="{1B2B83B1-6ED1-4C5E-B607-2BBE058E7276}"/>
              </a:ext>
            </a:extLst>
          </p:cNvPr>
          <p:cNvGrpSpPr/>
          <p:nvPr/>
        </p:nvGrpSpPr>
        <p:grpSpPr>
          <a:xfrm>
            <a:off x="3187572" y="1894964"/>
            <a:ext cx="2988619" cy="4459797"/>
            <a:chOff x="0" y="0"/>
            <a:chExt cx="2860875" cy="4459797"/>
          </a:xfrm>
        </p:grpSpPr>
        <p:sp>
          <p:nvSpPr>
            <p:cNvPr id="22" name="Rectángulo: esquinas redondeadas 21">
              <a:extLst>
                <a:ext uri="{FF2B5EF4-FFF2-40B4-BE49-F238E27FC236}">
                  <a16:creationId xmlns:a16="http://schemas.microsoft.com/office/drawing/2014/main" id="{772CC4C1-7C13-47E7-89EE-E9C75B93AEA0}"/>
                </a:ext>
              </a:extLst>
            </p:cNvPr>
            <p:cNvSpPr/>
            <p:nvPr/>
          </p:nvSpPr>
          <p:spPr>
            <a:xfrm>
              <a:off x="0" y="0"/>
              <a:ext cx="2860875" cy="4459797"/>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sp>
        <p:sp>
          <p:nvSpPr>
            <p:cNvPr id="23" name="Rectángulo: esquinas redondeadas 4">
              <a:extLst>
                <a:ext uri="{FF2B5EF4-FFF2-40B4-BE49-F238E27FC236}">
                  <a16:creationId xmlns:a16="http://schemas.microsoft.com/office/drawing/2014/main" id="{10E8E170-0318-47D0-BEF9-5597A78EB465}"/>
                </a:ext>
              </a:extLst>
            </p:cNvPr>
            <p:cNvSpPr txBox="1"/>
            <p:nvPr/>
          </p:nvSpPr>
          <p:spPr>
            <a:xfrm>
              <a:off x="0" y="0"/>
              <a:ext cx="2860875" cy="13379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400" b="1" kern="1200" dirty="0"/>
                <a:t>TERMINAL TERRESTRE</a:t>
              </a:r>
            </a:p>
          </p:txBody>
        </p:sp>
      </p:grpSp>
      <p:grpSp>
        <p:nvGrpSpPr>
          <p:cNvPr id="14" name="Grupo 13">
            <a:extLst>
              <a:ext uri="{FF2B5EF4-FFF2-40B4-BE49-F238E27FC236}">
                <a16:creationId xmlns:a16="http://schemas.microsoft.com/office/drawing/2014/main" id="{5BED862A-EC68-495E-BAE0-07DC276E4884}"/>
              </a:ext>
            </a:extLst>
          </p:cNvPr>
          <p:cNvGrpSpPr/>
          <p:nvPr/>
        </p:nvGrpSpPr>
        <p:grpSpPr>
          <a:xfrm>
            <a:off x="3332972" y="4382228"/>
            <a:ext cx="2731273" cy="813891"/>
            <a:chOff x="286087" y="2482522"/>
            <a:chExt cx="2288700" cy="813891"/>
          </a:xfrm>
        </p:grpSpPr>
        <p:sp>
          <p:nvSpPr>
            <p:cNvPr id="18" name="Rectángulo: esquinas redondeadas 17">
              <a:extLst>
                <a:ext uri="{FF2B5EF4-FFF2-40B4-BE49-F238E27FC236}">
                  <a16:creationId xmlns:a16="http://schemas.microsoft.com/office/drawing/2014/main" id="{E1299EA7-9AC3-4C5B-9834-040473FE6576}"/>
                </a:ext>
              </a:extLst>
            </p:cNvPr>
            <p:cNvSpPr/>
            <p:nvPr/>
          </p:nvSpPr>
          <p:spPr>
            <a:xfrm>
              <a:off x="286087" y="2482522"/>
              <a:ext cx="2288700" cy="813891"/>
            </a:xfrm>
            <a:prstGeom prst="roundRect">
              <a:avLst>
                <a:gd name="adj" fmla="val 10000"/>
              </a:avLst>
            </a:prstGeom>
          </p:spPr>
          <p:style>
            <a:lnRef idx="0">
              <a:schemeClr val="lt1">
                <a:hueOff val="0"/>
                <a:satOff val="0"/>
                <a:lumOff val="0"/>
                <a:alphaOff val="0"/>
              </a:schemeClr>
            </a:lnRef>
            <a:fillRef idx="3">
              <a:schemeClr val="accent5">
                <a:hueOff val="-3676672"/>
                <a:satOff val="-5114"/>
                <a:lumOff val="-1961"/>
                <a:alphaOff val="0"/>
              </a:schemeClr>
            </a:fillRef>
            <a:effectRef idx="3">
              <a:schemeClr val="accent5">
                <a:hueOff val="-3676672"/>
                <a:satOff val="-5114"/>
                <a:lumOff val="-1961"/>
                <a:alphaOff val="0"/>
              </a:schemeClr>
            </a:effectRef>
            <a:fontRef idx="minor">
              <a:schemeClr val="lt1"/>
            </a:fontRef>
          </p:style>
          <p:txBody>
            <a:bodyPr/>
            <a:lstStyle/>
            <a:p>
              <a:endParaRPr lang="es-CO" dirty="0"/>
            </a:p>
          </p:txBody>
        </p:sp>
        <p:sp>
          <p:nvSpPr>
            <p:cNvPr id="19" name="Rectángulo: esquinas redondeadas 8">
              <a:extLst>
                <a:ext uri="{FF2B5EF4-FFF2-40B4-BE49-F238E27FC236}">
                  <a16:creationId xmlns:a16="http://schemas.microsoft.com/office/drawing/2014/main" id="{2049BEAF-0573-4DCE-A200-7DA16E9EAAAB}"/>
                </a:ext>
              </a:extLst>
            </p:cNvPr>
            <p:cNvSpPr txBox="1"/>
            <p:nvPr/>
          </p:nvSpPr>
          <p:spPr>
            <a:xfrm>
              <a:off x="309925" y="2506360"/>
              <a:ext cx="2241024" cy="7662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S" sz="1600" kern="1200" dirty="0"/>
                <a:t>Número de casos de aislamiento registrado:</a:t>
              </a:r>
              <a:r>
                <a:rPr lang="es-ES" b="1" kern="1200" dirty="0"/>
                <a:t> 0</a:t>
              </a:r>
              <a:endParaRPr lang="es-ES" sz="1600" b="1" kern="1200" dirty="0"/>
            </a:p>
          </p:txBody>
        </p:sp>
      </p:grpSp>
      <p:grpSp>
        <p:nvGrpSpPr>
          <p:cNvPr id="15" name="Grupo 14">
            <a:extLst>
              <a:ext uri="{FF2B5EF4-FFF2-40B4-BE49-F238E27FC236}">
                <a16:creationId xmlns:a16="http://schemas.microsoft.com/office/drawing/2014/main" id="{67E66A16-45A9-4E36-980F-E2C9F7CC604B}"/>
              </a:ext>
            </a:extLst>
          </p:cNvPr>
          <p:cNvGrpSpPr/>
          <p:nvPr/>
        </p:nvGrpSpPr>
        <p:grpSpPr>
          <a:xfrm>
            <a:off x="3304525" y="5331274"/>
            <a:ext cx="2791475" cy="813891"/>
            <a:chOff x="286087" y="3421627"/>
            <a:chExt cx="2339147" cy="813891"/>
          </a:xfrm>
        </p:grpSpPr>
        <p:sp>
          <p:nvSpPr>
            <p:cNvPr id="16" name="Rectángulo: esquinas redondeadas 15">
              <a:extLst>
                <a:ext uri="{FF2B5EF4-FFF2-40B4-BE49-F238E27FC236}">
                  <a16:creationId xmlns:a16="http://schemas.microsoft.com/office/drawing/2014/main" id="{B9660ABE-0A6C-4EF0-A9EB-C9F7670D322A}"/>
                </a:ext>
              </a:extLst>
            </p:cNvPr>
            <p:cNvSpPr/>
            <p:nvPr/>
          </p:nvSpPr>
          <p:spPr>
            <a:xfrm>
              <a:off x="286087" y="3421627"/>
              <a:ext cx="2288700" cy="813891"/>
            </a:xfrm>
            <a:prstGeom prst="roundRect">
              <a:avLst>
                <a:gd name="adj" fmla="val 10000"/>
              </a:avLst>
            </a:prstGeom>
          </p:spPr>
          <p:style>
            <a:lnRef idx="0">
              <a:schemeClr val="lt1">
                <a:hueOff val="0"/>
                <a:satOff val="0"/>
                <a:lumOff val="0"/>
                <a:alphaOff val="0"/>
              </a:schemeClr>
            </a:lnRef>
            <a:fillRef idx="3">
              <a:schemeClr val="accent5">
                <a:hueOff val="-7353344"/>
                <a:satOff val="-10228"/>
                <a:lumOff val="-3922"/>
                <a:alphaOff val="0"/>
              </a:schemeClr>
            </a:fillRef>
            <a:effectRef idx="3">
              <a:schemeClr val="accent5">
                <a:hueOff val="-7353344"/>
                <a:satOff val="-10228"/>
                <a:lumOff val="-3922"/>
                <a:alphaOff val="0"/>
              </a:schemeClr>
            </a:effectRef>
            <a:fontRef idx="minor">
              <a:schemeClr val="lt1"/>
            </a:fontRef>
          </p:style>
        </p:sp>
        <p:sp>
          <p:nvSpPr>
            <p:cNvPr id="17" name="Rectángulo: esquinas redondeadas 10">
              <a:extLst>
                <a:ext uri="{FF2B5EF4-FFF2-40B4-BE49-F238E27FC236}">
                  <a16:creationId xmlns:a16="http://schemas.microsoft.com/office/drawing/2014/main" id="{4238F161-1C8E-41E8-8D05-F6FF3583F199}"/>
                </a:ext>
              </a:extLst>
            </p:cNvPr>
            <p:cNvSpPr txBox="1"/>
            <p:nvPr/>
          </p:nvSpPr>
          <p:spPr>
            <a:xfrm>
              <a:off x="384210" y="3455229"/>
              <a:ext cx="2241024" cy="7662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S" sz="1600" dirty="0"/>
                <a:t>Auxiliares de enfermería: 4</a:t>
              </a:r>
              <a:endParaRPr lang="es-ES" sz="1600" b="1" kern="1200" dirty="0"/>
            </a:p>
          </p:txBody>
        </p:sp>
      </p:grpSp>
      <p:grpSp>
        <p:nvGrpSpPr>
          <p:cNvPr id="27" name="Grupo 26">
            <a:extLst>
              <a:ext uri="{FF2B5EF4-FFF2-40B4-BE49-F238E27FC236}">
                <a16:creationId xmlns:a16="http://schemas.microsoft.com/office/drawing/2014/main" id="{5384634B-78C3-4B98-8571-8C17934D074E}"/>
              </a:ext>
            </a:extLst>
          </p:cNvPr>
          <p:cNvGrpSpPr/>
          <p:nvPr/>
        </p:nvGrpSpPr>
        <p:grpSpPr>
          <a:xfrm>
            <a:off x="6338164" y="1894965"/>
            <a:ext cx="2827451" cy="4459797"/>
            <a:chOff x="0" y="0"/>
            <a:chExt cx="2860875" cy="4459797"/>
          </a:xfrm>
        </p:grpSpPr>
        <p:sp>
          <p:nvSpPr>
            <p:cNvPr id="28" name="Rectángulo: esquinas redondeadas 27">
              <a:extLst>
                <a:ext uri="{FF2B5EF4-FFF2-40B4-BE49-F238E27FC236}">
                  <a16:creationId xmlns:a16="http://schemas.microsoft.com/office/drawing/2014/main" id="{6F2208F1-8C72-4C18-A67A-EA8D65A865BC}"/>
                </a:ext>
              </a:extLst>
            </p:cNvPr>
            <p:cNvSpPr/>
            <p:nvPr/>
          </p:nvSpPr>
          <p:spPr>
            <a:xfrm>
              <a:off x="0" y="0"/>
              <a:ext cx="2860875" cy="4459797"/>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sp>
        <p:sp>
          <p:nvSpPr>
            <p:cNvPr id="29" name="Rectángulo: esquinas redondeadas 4">
              <a:extLst>
                <a:ext uri="{FF2B5EF4-FFF2-40B4-BE49-F238E27FC236}">
                  <a16:creationId xmlns:a16="http://schemas.microsoft.com/office/drawing/2014/main" id="{EB3FACA2-5C2D-45D5-A2EE-F990D385BB41}"/>
                </a:ext>
              </a:extLst>
            </p:cNvPr>
            <p:cNvSpPr txBox="1"/>
            <p:nvPr/>
          </p:nvSpPr>
          <p:spPr>
            <a:xfrm>
              <a:off x="0" y="60047"/>
              <a:ext cx="2860875" cy="13379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400" b="1" kern="1200" dirty="0"/>
                <a:t>PUENTE INTERNACIONAL FRANCISCO DE PAULA SANTANDER</a:t>
              </a:r>
            </a:p>
          </p:txBody>
        </p:sp>
      </p:grpSp>
      <p:grpSp>
        <p:nvGrpSpPr>
          <p:cNvPr id="33" name="Grupo 32">
            <a:extLst>
              <a:ext uri="{FF2B5EF4-FFF2-40B4-BE49-F238E27FC236}">
                <a16:creationId xmlns:a16="http://schemas.microsoft.com/office/drawing/2014/main" id="{16EBA361-5927-4B78-8ACD-387146BF17F2}"/>
              </a:ext>
            </a:extLst>
          </p:cNvPr>
          <p:cNvGrpSpPr/>
          <p:nvPr/>
        </p:nvGrpSpPr>
        <p:grpSpPr>
          <a:xfrm>
            <a:off x="6417939" y="3904817"/>
            <a:ext cx="2647011" cy="1337939"/>
            <a:chOff x="286087" y="2482522"/>
            <a:chExt cx="2288700" cy="813891"/>
          </a:xfrm>
        </p:grpSpPr>
        <p:sp>
          <p:nvSpPr>
            <p:cNvPr id="34" name="Rectángulo: esquinas redondeadas 33">
              <a:extLst>
                <a:ext uri="{FF2B5EF4-FFF2-40B4-BE49-F238E27FC236}">
                  <a16:creationId xmlns:a16="http://schemas.microsoft.com/office/drawing/2014/main" id="{704C1063-EB5C-4845-AE52-E793851DD59D}"/>
                </a:ext>
              </a:extLst>
            </p:cNvPr>
            <p:cNvSpPr/>
            <p:nvPr/>
          </p:nvSpPr>
          <p:spPr>
            <a:xfrm>
              <a:off x="286087" y="2482522"/>
              <a:ext cx="2288700" cy="813891"/>
            </a:xfrm>
            <a:prstGeom prst="roundRect">
              <a:avLst>
                <a:gd name="adj" fmla="val 10000"/>
              </a:avLst>
            </a:prstGeom>
          </p:spPr>
          <p:style>
            <a:lnRef idx="0">
              <a:schemeClr val="lt1">
                <a:hueOff val="0"/>
                <a:satOff val="0"/>
                <a:lumOff val="0"/>
                <a:alphaOff val="0"/>
              </a:schemeClr>
            </a:lnRef>
            <a:fillRef idx="3">
              <a:schemeClr val="accent5">
                <a:hueOff val="-3676672"/>
                <a:satOff val="-5114"/>
                <a:lumOff val="-1961"/>
                <a:alphaOff val="0"/>
              </a:schemeClr>
            </a:fillRef>
            <a:effectRef idx="3">
              <a:schemeClr val="accent5">
                <a:hueOff val="-3676672"/>
                <a:satOff val="-5114"/>
                <a:lumOff val="-1961"/>
                <a:alphaOff val="0"/>
              </a:schemeClr>
            </a:effectRef>
            <a:fontRef idx="minor">
              <a:schemeClr val="lt1"/>
            </a:fontRef>
          </p:style>
        </p:sp>
        <p:sp>
          <p:nvSpPr>
            <p:cNvPr id="35" name="Rectángulo: esquinas redondeadas 8">
              <a:extLst>
                <a:ext uri="{FF2B5EF4-FFF2-40B4-BE49-F238E27FC236}">
                  <a16:creationId xmlns:a16="http://schemas.microsoft.com/office/drawing/2014/main" id="{5674C4B9-AC87-4D2F-88F5-CB36BFE97DD0}"/>
                </a:ext>
              </a:extLst>
            </p:cNvPr>
            <p:cNvSpPr txBox="1"/>
            <p:nvPr/>
          </p:nvSpPr>
          <p:spPr>
            <a:xfrm>
              <a:off x="309925" y="2506360"/>
              <a:ext cx="2241024" cy="7662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S" dirty="0"/>
                <a:t>Auxiliar de enfermería: 2</a:t>
              </a:r>
              <a:endParaRPr lang="es-ES" kern="1200" dirty="0"/>
            </a:p>
          </p:txBody>
        </p:sp>
      </p:grpSp>
      <p:grpSp>
        <p:nvGrpSpPr>
          <p:cNvPr id="39" name="Grupo 38">
            <a:extLst>
              <a:ext uri="{FF2B5EF4-FFF2-40B4-BE49-F238E27FC236}">
                <a16:creationId xmlns:a16="http://schemas.microsoft.com/office/drawing/2014/main" id="{442EC8E8-4946-4399-BE6F-34886B624BE0}"/>
              </a:ext>
            </a:extLst>
          </p:cNvPr>
          <p:cNvGrpSpPr/>
          <p:nvPr/>
        </p:nvGrpSpPr>
        <p:grpSpPr>
          <a:xfrm>
            <a:off x="3322385" y="3263132"/>
            <a:ext cx="2731273" cy="1018080"/>
            <a:chOff x="324596" y="1339227"/>
            <a:chExt cx="2612673" cy="1018080"/>
          </a:xfrm>
        </p:grpSpPr>
        <p:sp>
          <p:nvSpPr>
            <p:cNvPr id="40" name="Rectángulo: esquinas redondeadas 39">
              <a:extLst>
                <a:ext uri="{FF2B5EF4-FFF2-40B4-BE49-F238E27FC236}">
                  <a16:creationId xmlns:a16="http://schemas.microsoft.com/office/drawing/2014/main" id="{16940F0B-5DFF-4A0A-A247-DB7C83B8B20A}"/>
                </a:ext>
              </a:extLst>
            </p:cNvPr>
            <p:cNvSpPr/>
            <p:nvPr/>
          </p:nvSpPr>
          <p:spPr>
            <a:xfrm>
              <a:off x="324596" y="1339227"/>
              <a:ext cx="2596772" cy="1018080"/>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41" name="Rectángulo: esquinas redondeadas 4">
              <a:extLst>
                <a:ext uri="{FF2B5EF4-FFF2-40B4-BE49-F238E27FC236}">
                  <a16:creationId xmlns:a16="http://schemas.microsoft.com/office/drawing/2014/main" id="{4DE854DC-36E7-489A-8F0A-54B7F7499274}"/>
                </a:ext>
              </a:extLst>
            </p:cNvPr>
            <p:cNvSpPr txBox="1"/>
            <p:nvPr/>
          </p:nvSpPr>
          <p:spPr>
            <a:xfrm>
              <a:off x="400135" y="1369046"/>
              <a:ext cx="2537134" cy="9584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S" sz="1600" kern="1200" dirty="0"/>
                <a:t>Cantidad de formularios de control: </a:t>
              </a:r>
              <a:r>
                <a:rPr lang="es-ES" b="1" dirty="0"/>
                <a:t>270</a:t>
              </a:r>
              <a:endParaRPr lang="es-ES" sz="1600" b="1" kern="1200" dirty="0"/>
            </a:p>
          </p:txBody>
        </p:sp>
      </p:grpSp>
      <p:grpSp>
        <p:nvGrpSpPr>
          <p:cNvPr id="57" name="Grupo 56">
            <a:extLst>
              <a:ext uri="{FF2B5EF4-FFF2-40B4-BE49-F238E27FC236}">
                <a16:creationId xmlns:a16="http://schemas.microsoft.com/office/drawing/2014/main" id="{42F4351C-3C1D-4FB9-9557-E0A44807C73F}"/>
              </a:ext>
            </a:extLst>
          </p:cNvPr>
          <p:cNvGrpSpPr/>
          <p:nvPr/>
        </p:nvGrpSpPr>
        <p:grpSpPr>
          <a:xfrm>
            <a:off x="9306698" y="1849127"/>
            <a:ext cx="2703245" cy="4459798"/>
            <a:chOff x="0" y="-1"/>
            <a:chExt cx="2860875" cy="4459798"/>
          </a:xfrm>
        </p:grpSpPr>
        <p:sp>
          <p:nvSpPr>
            <p:cNvPr id="58" name="Rectángulo: esquinas redondeadas 57">
              <a:extLst>
                <a:ext uri="{FF2B5EF4-FFF2-40B4-BE49-F238E27FC236}">
                  <a16:creationId xmlns:a16="http://schemas.microsoft.com/office/drawing/2014/main" id="{63F7CC85-0FEF-4CF6-99ED-8A08FE80D2F2}"/>
                </a:ext>
              </a:extLst>
            </p:cNvPr>
            <p:cNvSpPr/>
            <p:nvPr/>
          </p:nvSpPr>
          <p:spPr>
            <a:xfrm>
              <a:off x="0" y="0"/>
              <a:ext cx="2860875" cy="4459797"/>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sp>
        <p:sp>
          <p:nvSpPr>
            <p:cNvPr id="59" name="Rectángulo: esquinas redondeadas 4">
              <a:extLst>
                <a:ext uri="{FF2B5EF4-FFF2-40B4-BE49-F238E27FC236}">
                  <a16:creationId xmlns:a16="http://schemas.microsoft.com/office/drawing/2014/main" id="{1DFA1E50-4C4E-438E-B232-56E34F3352C0}"/>
                </a:ext>
              </a:extLst>
            </p:cNvPr>
            <p:cNvSpPr txBox="1"/>
            <p:nvPr/>
          </p:nvSpPr>
          <p:spPr>
            <a:xfrm>
              <a:off x="0" y="-1"/>
              <a:ext cx="2860875" cy="13379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400" b="1" kern="1200" dirty="0"/>
                <a:t>CENTRO HABITANTE DE CALLE </a:t>
              </a:r>
            </a:p>
          </p:txBody>
        </p:sp>
      </p:grpSp>
      <p:grpSp>
        <p:nvGrpSpPr>
          <p:cNvPr id="60" name="Grupo 59">
            <a:extLst>
              <a:ext uri="{FF2B5EF4-FFF2-40B4-BE49-F238E27FC236}">
                <a16:creationId xmlns:a16="http://schemas.microsoft.com/office/drawing/2014/main" id="{9CF250DB-4A54-4E2D-8930-070C10D55BB6}"/>
              </a:ext>
            </a:extLst>
          </p:cNvPr>
          <p:cNvGrpSpPr/>
          <p:nvPr/>
        </p:nvGrpSpPr>
        <p:grpSpPr>
          <a:xfrm>
            <a:off x="9373057" y="3670936"/>
            <a:ext cx="2570526" cy="1805702"/>
            <a:chOff x="286087" y="2482522"/>
            <a:chExt cx="2288700" cy="813891"/>
          </a:xfrm>
        </p:grpSpPr>
        <p:sp>
          <p:nvSpPr>
            <p:cNvPr id="61" name="Rectángulo: esquinas redondeadas 60">
              <a:extLst>
                <a:ext uri="{FF2B5EF4-FFF2-40B4-BE49-F238E27FC236}">
                  <a16:creationId xmlns:a16="http://schemas.microsoft.com/office/drawing/2014/main" id="{2E8BB4D3-9643-4B2A-9796-E8BCA6988B40}"/>
                </a:ext>
              </a:extLst>
            </p:cNvPr>
            <p:cNvSpPr/>
            <p:nvPr/>
          </p:nvSpPr>
          <p:spPr>
            <a:xfrm>
              <a:off x="286087" y="2482522"/>
              <a:ext cx="2288700" cy="813891"/>
            </a:xfrm>
            <a:prstGeom prst="roundRect">
              <a:avLst>
                <a:gd name="adj" fmla="val 10000"/>
              </a:avLst>
            </a:prstGeom>
          </p:spPr>
          <p:style>
            <a:lnRef idx="0">
              <a:schemeClr val="lt1">
                <a:hueOff val="0"/>
                <a:satOff val="0"/>
                <a:lumOff val="0"/>
                <a:alphaOff val="0"/>
              </a:schemeClr>
            </a:lnRef>
            <a:fillRef idx="3">
              <a:schemeClr val="accent5">
                <a:hueOff val="-3676672"/>
                <a:satOff val="-5114"/>
                <a:lumOff val="-1961"/>
                <a:alphaOff val="0"/>
              </a:schemeClr>
            </a:fillRef>
            <a:effectRef idx="3">
              <a:schemeClr val="accent5">
                <a:hueOff val="-3676672"/>
                <a:satOff val="-5114"/>
                <a:lumOff val="-1961"/>
                <a:alphaOff val="0"/>
              </a:schemeClr>
            </a:effectRef>
            <a:fontRef idx="minor">
              <a:schemeClr val="lt1"/>
            </a:fontRef>
          </p:style>
        </p:sp>
        <p:sp>
          <p:nvSpPr>
            <p:cNvPr id="62" name="Rectángulo: esquinas redondeadas 8">
              <a:extLst>
                <a:ext uri="{FF2B5EF4-FFF2-40B4-BE49-F238E27FC236}">
                  <a16:creationId xmlns:a16="http://schemas.microsoft.com/office/drawing/2014/main" id="{02929056-CF57-4683-AE75-46C4854FCD68}"/>
                </a:ext>
              </a:extLst>
            </p:cNvPr>
            <p:cNvSpPr txBox="1"/>
            <p:nvPr/>
          </p:nvSpPr>
          <p:spPr>
            <a:xfrm>
              <a:off x="309925" y="2506360"/>
              <a:ext cx="2241024" cy="7662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S" dirty="0"/>
                <a:t>Medico: 1</a:t>
              </a:r>
            </a:p>
            <a:p>
              <a:pPr marL="0" lvl="0" indent="0" algn="ctr" defTabSz="622300">
                <a:lnSpc>
                  <a:spcPct val="90000"/>
                </a:lnSpc>
                <a:spcBef>
                  <a:spcPct val="0"/>
                </a:spcBef>
                <a:spcAft>
                  <a:spcPct val="35000"/>
                </a:spcAft>
                <a:buNone/>
              </a:pPr>
              <a:r>
                <a:rPr lang="es-ES" kern="1200" dirty="0"/>
                <a:t>Jefe de enfermería: 1</a:t>
              </a:r>
            </a:p>
            <a:p>
              <a:pPr marL="0" lvl="0" indent="0" algn="ctr" defTabSz="622300">
                <a:lnSpc>
                  <a:spcPct val="90000"/>
                </a:lnSpc>
                <a:spcBef>
                  <a:spcPct val="0"/>
                </a:spcBef>
                <a:spcAft>
                  <a:spcPct val="35000"/>
                </a:spcAft>
                <a:buNone/>
              </a:pPr>
              <a:r>
                <a:rPr lang="es-ES" dirty="0"/>
                <a:t>Auxiliar de enfermería: 1</a:t>
              </a:r>
              <a:endParaRPr lang="es-ES" kern="1200" dirty="0"/>
            </a:p>
          </p:txBody>
        </p:sp>
      </p:grpSp>
      <p:sp>
        <p:nvSpPr>
          <p:cNvPr id="66" name="Título 1">
            <a:extLst>
              <a:ext uri="{FF2B5EF4-FFF2-40B4-BE49-F238E27FC236}">
                <a16:creationId xmlns:a16="http://schemas.microsoft.com/office/drawing/2014/main" id="{93864F83-69D5-44FD-AEAB-E8F01C06AB6D}"/>
              </a:ext>
            </a:extLst>
          </p:cNvPr>
          <p:cNvSpPr txBox="1">
            <a:spLocks/>
          </p:cNvSpPr>
          <p:nvPr/>
        </p:nvSpPr>
        <p:spPr>
          <a:xfrm>
            <a:off x="3229951" y="339359"/>
            <a:ext cx="6216425" cy="1137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200" b="1" dirty="0">
                <a:solidFill>
                  <a:schemeClr val="tx1">
                    <a:lumMod val="65000"/>
                    <a:lumOff val="35000"/>
                  </a:schemeClr>
                </a:solidFill>
                <a:latin typeface="Bookman Old Style" panose="02050604050505020204" pitchFamily="18" charset="0"/>
              </a:rPr>
              <a:t>VIGILANCIA EPIDEMIOLÓGICA EN ZONAS PORTUARIAS</a:t>
            </a:r>
            <a:endParaRPr lang="es-CO" sz="2200" b="1" dirty="0">
              <a:solidFill>
                <a:schemeClr val="tx1">
                  <a:lumMod val="65000"/>
                  <a:lumOff val="35000"/>
                </a:schemeClr>
              </a:solidFill>
              <a:latin typeface="Bookman Old Style" panose="02050604050505020204" pitchFamily="18" charset="0"/>
            </a:endParaRPr>
          </a:p>
        </p:txBody>
      </p:sp>
      <p:sp>
        <p:nvSpPr>
          <p:cNvPr id="2" name="CuadroTexto 1"/>
          <p:cNvSpPr txBox="1"/>
          <p:nvPr/>
        </p:nvSpPr>
        <p:spPr>
          <a:xfrm>
            <a:off x="3654573" y="1444905"/>
            <a:ext cx="5581871" cy="307777"/>
          </a:xfrm>
          <a:prstGeom prst="rect">
            <a:avLst/>
          </a:prstGeom>
          <a:noFill/>
        </p:spPr>
        <p:txBody>
          <a:bodyPr wrap="square" rtlCol="0">
            <a:spAutoFit/>
          </a:bodyPr>
          <a:lstStyle/>
          <a:p>
            <a:pPr algn="ctr"/>
            <a:r>
              <a:rPr lang="es-CO" sz="1400" dirty="0"/>
              <a:t>Información actualizada desde el 25 de marzo al  10 de Abril del 2020</a:t>
            </a:r>
          </a:p>
        </p:txBody>
      </p:sp>
    </p:spTree>
    <p:extLst>
      <p:ext uri="{BB962C8B-B14F-4D97-AF65-F5344CB8AC3E}">
        <p14:creationId xmlns:p14="http://schemas.microsoft.com/office/powerpoint/2010/main" val="2779691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4A16D53E-1FC4-4CAA-A895-D0E7C5DBF970}"/>
              </a:ext>
            </a:extLst>
          </p:cNvPr>
          <p:cNvGrpSpPr/>
          <p:nvPr/>
        </p:nvGrpSpPr>
        <p:grpSpPr>
          <a:xfrm>
            <a:off x="2938256" y="1468155"/>
            <a:ext cx="3155538" cy="1383600"/>
            <a:chOff x="2938254" y="411533"/>
            <a:chExt cx="3155538" cy="1383600"/>
          </a:xfrm>
        </p:grpSpPr>
        <p:sp>
          <p:nvSpPr>
            <p:cNvPr id="13" name="Rectángulo 12">
              <a:extLst>
                <a:ext uri="{FF2B5EF4-FFF2-40B4-BE49-F238E27FC236}">
                  <a16:creationId xmlns:a16="http://schemas.microsoft.com/office/drawing/2014/main" id="{8DE6E55C-E8D3-4C19-A4F7-DD5B5790AC7E}"/>
                </a:ext>
              </a:extLst>
            </p:cNvPr>
            <p:cNvSpPr/>
            <p:nvPr/>
          </p:nvSpPr>
          <p:spPr>
            <a:xfrm>
              <a:off x="2938254" y="411533"/>
              <a:ext cx="3155538" cy="1383600"/>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4" name="CuadroTexto 13">
              <a:extLst>
                <a:ext uri="{FF2B5EF4-FFF2-40B4-BE49-F238E27FC236}">
                  <a16:creationId xmlns:a16="http://schemas.microsoft.com/office/drawing/2014/main" id="{D8F0D237-5AA3-4A5E-B458-ED4E25BABC1C}"/>
                </a:ext>
              </a:extLst>
            </p:cNvPr>
            <p:cNvSpPr txBox="1"/>
            <p:nvPr/>
          </p:nvSpPr>
          <p:spPr>
            <a:xfrm>
              <a:off x="2938254" y="411533"/>
              <a:ext cx="3155538" cy="13836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37159" tIns="76200" rIns="76200" bIns="76200" numCol="1" spcCol="1270" anchor="ctr" anchorCtr="0">
              <a:noAutofit/>
            </a:bodyPr>
            <a:lstStyle/>
            <a:p>
              <a:pPr marL="0" lvl="0" indent="0" algn="l" defTabSz="889000">
                <a:lnSpc>
                  <a:spcPct val="90000"/>
                </a:lnSpc>
                <a:spcBef>
                  <a:spcPct val="0"/>
                </a:spcBef>
                <a:spcAft>
                  <a:spcPct val="35000"/>
                </a:spcAft>
                <a:buNone/>
              </a:pPr>
              <a:r>
                <a:rPr lang="es-CO" sz="2000" kern="1200" dirty="0"/>
                <a:t>Atención Terminal aéreo</a:t>
              </a:r>
            </a:p>
          </p:txBody>
        </p:sp>
      </p:grpSp>
      <p:sp>
        <p:nvSpPr>
          <p:cNvPr id="10" name="Rectángulo 9">
            <a:extLst>
              <a:ext uri="{FF2B5EF4-FFF2-40B4-BE49-F238E27FC236}">
                <a16:creationId xmlns:a16="http://schemas.microsoft.com/office/drawing/2014/main" id="{B2CA54BD-85FA-4093-BEAE-5A37B484D52D}"/>
              </a:ext>
            </a:extLst>
          </p:cNvPr>
          <p:cNvSpPr/>
          <p:nvPr/>
        </p:nvSpPr>
        <p:spPr>
          <a:xfrm>
            <a:off x="6488680" y="1082737"/>
            <a:ext cx="5247863" cy="1077218"/>
          </a:xfrm>
          <a:prstGeom prst="rect">
            <a:avLst/>
          </a:prstGeom>
        </p:spPr>
        <p:txBody>
          <a:bodyPr wrap="square">
            <a:spAutoFit/>
          </a:bodyPr>
          <a:lstStyle/>
          <a:p>
            <a:r>
              <a:rPr lang="es-CO" sz="1600" b="1" dirty="0"/>
              <a:t>Fortalecimiento a las terminales y Aeropuertos:</a:t>
            </a:r>
          </a:p>
          <a:p>
            <a:pPr marL="285750" indent="-285750">
              <a:buFontTx/>
              <a:buChar char="-"/>
            </a:pPr>
            <a:r>
              <a:rPr lang="es-CO" sz="1600" dirty="0"/>
              <a:t>Dotación y equipamiento para el personal</a:t>
            </a:r>
          </a:p>
          <a:p>
            <a:pPr marL="285750" indent="-285750">
              <a:buFontTx/>
              <a:buChar char="-"/>
            </a:pPr>
            <a:r>
              <a:rPr lang="es-CO" sz="1600" dirty="0"/>
              <a:t>Fortalecimiento de las Rutas de Atención portuarias</a:t>
            </a:r>
          </a:p>
          <a:p>
            <a:r>
              <a:rPr lang="es-CO" sz="1600" dirty="0"/>
              <a:t>-     Fortalecimiento del control en los puentes.</a:t>
            </a:r>
          </a:p>
        </p:txBody>
      </p:sp>
      <p:pic>
        <p:nvPicPr>
          <p:cNvPr id="3" name="Imagen 2">
            <a:extLst>
              <a:ext uri="{FF2B5EF4-FFF2-40B4-BE49-F238E27FC236}">
                <a16:creationId xmlns:a16="http://schemas.microsoft.com/office/drawing/2014/main" id="{E69251A4-A626-4C2E-B0ED-62A06F7CCDAE}"/>
              </a:ext>
            </a:extLst>
          </p:cNvPr>
          <p:cNvPicPr>
            <a:picLocks noChangeAspect="1"/>
          </p:cNvPicPr>
          <p:nvPr/>
        </p:nvPicPr>
        <p:blipFill rotWithShape="1">
          <a:blip r:embed="rId2">
            <a:extLst>
              <a:ext uri="{28A0092B-C50C-407E-A947-70E740481C1C}">
                <a14:useLocalDpi xmlns:a14="http://schemas.microsoft.com/office/drawing/2010/main" val="0"/>
              </a:ext>
            </a:extLst>
          </a:blip>
          <a:srcRect t="30000" b="26111"/>
          <a:stretch/>
        </p:blipFill>
        <p:spPr>
          <a:xfrm>
            <a:off x="290066" y="1290848"/>
            <a:ext cx="3064940" cy="1714098"/>
          </a:xfrm>
          <a:prstGeom prst="rect">
            <a:avLst/>
          </a:prstGeom>
        </p:spPr>
      </p:pic>
      <p:grpSp>
        <p:nvGrpSpPr>
          <p:cNvPr id="16" name="Grupo 15">
            <a:extLst>
              <a:ext uri="{FF2B5EF4-FFF2-40B4-BE49-F238E27FC236}">
                <a16:creationId xmlns:a16="http://schemas.microsoft.com/office/drawing/2014/main" id="{E34926EA-6BC6-4770-8ACB-BDCC9DFE6211}"/>
              </a:ext>
            </a:extLst>
          </p:cNvPr>
          <p:cNvGrpSpPr/>
          <p:nvPr/>
        </p:nvGrpSpPr>
        <p:grpSpPr>
          <a:xfrm>
            <a:off x="2938256" y="3218571"/>
            <a:ext cx="3155538" cy="1383600"/>
            <a:chOff x="2938254" y="411533"/>
            <a:chExt cx="3155538" cy="1383600"/>
          </a:xfrm>
        </p:grpSpPr>
        <p:sp>
          <p:nvSpPr>
            <p:cNvPr id="17" name="Rectángulo 16">
              <a:extLst>
                <a:ext uri="{FF2B5EF4-FFF2-40B4-BE49-F238E27FC236}">
                  <a16:creationId xmlns:a16="http://schemas.microsoft.com/office/drawing/2014/main" id="{D2867F35-9401-4DCA-BE87-097EE0FFA372}"/>
                </a:ext>
              </a:extLst>
            </p:cNvPr>
            <p:cNvSpPr/>
            <p:nvPr/>
          </p:nvSpPr>
          <p:spPr>
            <a:xfrm>
              <a:off x="2938254" y="411533"/>
              <a:ext cx="3155538" cy="1383600"/>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8" name="CuadroTexto 17">
              <a:extLst>
                <a:ext uri="{FF2B5EF4-FFF2-40B4-BE49-F238E27FC236}">
                  <a16:creationId xmlns:a16="http://schemas.microsoft.com/office/drawing/2014/main" id="{33290C11-1883-417D-8B5E-F1C4BEB3F2EB}"/>
                </a:ext>
              </a:extLst>
            </p:cNvPr>
            <p:cNvSpPr txBox="1"/>
            <p:nvPr/>
          </p:nvSpPr>
          <p:spPr>
            <a:xfrm>
              <a:off x="2938254" y="411533"/>
              <a:ext cx="3155538" cy="13836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37159" tIns="76200" rIns="76200" bIns="76200" numCol="1" spcCol="1270" anchor="ctr" anchorCtr="0">
              <a:noAutofit/>
            </a:bodyPr>
            <a:lstStyle/>
            <a:p>
              <a:pPr marL="0" lvl="0" indent="0" algn="l" defTabSz="889000">
                <a:lnSpc>
                  <a:spcPct val="90000"/>
                </a:lnSpc>
                <a:spcBef>
                  <a:spcPct val="0"/>
                </a:spcBef>
                <a:spcAft>
                  <a:spcPct val="35000"/>
                </a:spcAft>
                <a:buNone/>
              </a:pPr>
              <a:r>
                <a:rPr lang="es-CO" sz="2000" kern="1200" dirty="0"/>
                <a:t>Equipo Terminal aéreo</a:t>
              </a:r>
            </a:p>
          </p:txBody>
        </p:sp>
      </p:grpSp>
      <p:grpSp>
        <p:nvGrpSpPr>
          <p:cNvPr id="19" name="Grupo 18">
            <a:extLst>
              <a:ext uri="{FF2B5EF4-FFF2-40B4-BE49-F238E27FC236}">
                <a16:creationId xmlns:a16="http://schemas.microsoft.com/office/drawing/2014/main" id="{9BD0C527-A5B2-4251-AEE9-C4A8C8B8B4E5}"/>
              </a:ext>
            </a:extLst>
          </p:cNvPr>
          <p:cNvGrpSpPr/>
          <p:nvPr/>
        </p:nvGrpSpPr>
        <p:grpSpPr>
          <a:xfrm>
            <a:off x="2938256" y="5082046"/>
            <a:ext cx="3155538" cy="1383600"/>
            <a:chOff x="2938254" y="411533"/>
            <a:chExt cx="3155538" cy="1383600"/>
          </a:xfrm>
        </p:grpSpPr>
        <p:sp>
          <p:nvSpPr>
            <p:cNvPr id="20" name="Rectángulo 19">
              <a:extLst>
                <a:ext uri="{FF2B5EF4-FFF2-40B4-BE49-F238E27FC236}">
                  <a16:creationId xmlns:a16="http://schemas.microsoft.com/office/drawing/2014/main" id="{07EF8A94-8BAA-47F2-A1D6-CC697D283817}"/>
                </a:ext>
              </a:extLst>
            </p:cNvPr>
            <p:cNvSpPr/>
            <p:nvPr/>
          </p:nvSpPr>
          <p:spPr>
            <a:xfrm>
              <a:off x="2938254" y="411533"/>
              <a:ext cx="3155538" cy="1383600"/>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1" name="CuadroTexto 20">
              <a:extLst>
                <a:ext uri="{FF2B5EF4-FFF2-40B4-BE49-F238E27FC236}">
                  <a16:creationId xmlns:a16="http://schemas.microsoft.com/office/drawing/2014/main" id="{E2E161AF-64EC-4545-B897-5C2186784236}"/>
                </a:ext>
              </a:extLst>
            </p:cNvPr>
            <p:cNvSpPr txBox="1"/>
            <p:nvPr/>
          </p:nvSpPr>
          <p:spPr>
            <a:xfrm>
              <a:off x="2938254" y="411533"/>
              <a:ext cx="3155538" cy="13836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37159" tIns="76200" rIns="76200" bIns="76200" numCol="1" spcCol="1270" anchor="ctr" anchorCtr="0">
              <a:noAutofit/>
            </a:bodyPr>
            <a:lstStyle/>
            <a:p>
              <a:pPr marL="0" lvl="0" indent="0" algn="l" defTabSz="889000">
                <a:lnSpc>
                  <a:spcPct val="90000"/>
                </a:lnSpc>
                <a:spcBef>
                  <a:spcPct val="0"/>
                </a:spcBef>
                <a:spcAft>
                  <a:spcPct val="35000"/>
                </a:spcAft>
                <a:buNone/>
              </a:pPr>
              <a:r>
                <a:rPr lang="es-CO" sz="2000" dirty="0"/>
                <a:t>Ingreso de personas por terminal aéreo</a:t>
              </a:r>
              <a:endParaRPr lang="es-CO" sz="2000" kern="1200" dirty="0"/>
            </a:p>
          </p:txBody>
        </p:sp>
      </p:grpSp>
      <p:pic>
        <p:nvPicPr>
          <p:cNvPr id="15" name="Imagen 14">
            <a:extLst>
              <a:ext uri="{FF2B5EF4-FFF2-40B4-BE49-F238E27FC236}">
                <a16:creationId xmlns:a16="http://schemas.microsoft.com/office/drawing/2014/main" id="{F54473FA-0A0F-4C3F-BF69-9F565BD41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79575" y="4277672"/>
            <a:ext cx="1776519" cy="3155538"/>
          </a:xfrm>
          <a:prstGeom prst="rect">
            <a:avLst/>
          </a:prstGeom>
        </p:spPr>
      </p:pic>
      <p:pic>
        <p:nvPicPr>
          <p:cNvPr id="7" name="Imagen 6">
            <a:extLst>
              <a:ext uri="{FF2B5EF4-FFF2-40B4-BE49-F238E27FC236}">
                <a16:creationId xmlns:a16="http://schemas.microsoft.com/office/drawing/2014/main" id="{4B824ADD-4F75-4D7D-AB8C-5CF778850BE0}"/>
              </a:ext>
            </a:extLst>
          </p:cNvPr>
          <p:cNvPicPr>
            <a:picLocks noChangeAspect="1"/>
          </p:cNvPicPr>
          <p:nvPr/>
        </p:nvPicPr>
        <p:blipFill rotWithShape="1">
          <a:blip r:embed="rId4">
            <a:extLst>
              <a:ext uri="{28A0092B-C50C-407E-A947-70E740481C1C}">
                <a14:useLocalDpi xmlns:a14="http://schemas.microsoft.com/office/drawing/2010/main" val="0"/>
              </a:ext>
            </a:extLst>
          </a:blip>
          <a:srcRect l="11021" t="15000" r="22065" b="33889"/>
          <a:stretch/>
        </p:blipFill>
        <p:spPr>
          <a:xfrm rot="16200000">
            <a:off x="952766" y="2481454"/>
            <a:ext cx="1739541" cy="3064940"/>
          </a:xfrm>
          <a:prstGeom prst="rect">
            <a:avLst/>
          </a:prstGeom>
        </p:spPr>
      </p:pic>
      <p:pic>
        <p:nvPicPr>
          <p:cNvPr id="23" name="Imagen 22">
            <a:extLst>
              <a:ext uri="{FF2B5EF4-FFF2-40B4-BE49-F238E27FC236}">
                <a16:creationId xmlns:a16="http://schemas.microsoft.com/office/drawing/2014/main" id="{F88C22EA-FB6A-4537-B272-48BF784325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4071" y="2383062"/>
            <a:ext cx="3429000" cy="2091875"/>
          </a:xfrm>
          <a:prstGeom prst="rect">
            <a:avLst/>
          </a:prstGeom>
        </p:spPr>
      </p:pic>
      <p:pic>
        <p:nvPicPr>
          <p:cNvPr id="25" name="Imagen 24">
            <a:extLst>
              <a:ext uri="{FF2B5EF4-FFF2-40B4-BE49-F238E27FC236}">
                <a16:creationId xmlns:a16="http://schemas.microsoft.com/office/drawing/2014/main" id="{71A4AD67-DA47-4FF6-9ABA-282869B144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4071" y="4544775"/>
            <a:ext cx="3429000" cy="1776521"/>
          </a:xfrm>
          <a:prstGeom prst="rect">
            <a:avLst/>
          </a:prstGeom>
        </p:spPr>
      </p:pic>
      <p:sp>
        <p:nvSpPr>
          <p:cNvPr id="22" name="Título 1">
            <a:extLst>
              <a:ext uri="{FF2B5EF4-FFF2-40B4-BE49-F238E27FC236}">
                <a16:creationId xmlns:a16="http://schemas.microsoft.com/office/drawing/2014/main" id="{93904B9F-5F0E-41E3-A3C5-6321D68EBC0D}"/>
              </a:ext>
            </a:extLst>
          </p:cNvPr>
          <p:cNvSpPr txBox="1">
            <a:spLocks/>
          </p:cNvSpPr>
          <p:nvPr/>
        </p:nvSpPr>
        <p:spPr>
          <a:xfrm>
            <a:off x="2944162" y="67342"/>
            <a:ext cx="6216425" cy="11009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200" b="1" dirty="0">
                <a:solidFill>
                  <a:schemeClr val="tx1">
                    <a:lumMod val="65000"/>
                    <a:lumOff val="35000"/>
                  </a:schemeClr>
                </a:solidFill>
                <a:latin typeface="Bookman Old Style" panose="02050604050505020204" pitchFamily="18" charset="0"/>
              </a:rPr>
              <a:t>EQUIPO PORTUÁRIA </a:t>
            </a:r>
            <a:endParaRPr lang="es-CO" sz="2200" b="1" dirty="0">
              <a:solidFill>
                <a:schemeClr val="tx1">
                  <a:lumMod val="65000"/>
                  <a:lumOff val="35000"/>
                </a:schemeClr>
              </a:solidFill>
              <a:latin typeface="Bookman Old Style" panose="02050604050505020204" pitchFamily="18" charset="0"/>
            </a:endParaRPr>
          </a:p>
        </p:txBody>
      </p:sp>
    </p:spTree>
    <p:extLst>
      <p:ext uri="{BB962C8B-B14F-4D97-AF65-F5344CB8AC3E}">
        <p14:creationId xmlns:p14="http://schemas.microsoft.com/office/powerpoint/2010/main" val="2470285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D5289E20-B943-4C46-B3DD-874B91B36FD6}"/>
              </a:ext>
            </a:extLst>
          </p:cNvPr>
          <p:cNvSpPr txBox="1">
            <a:spLocks/>
          </p:cNvSpPr>
          <p:nvPr/>
        </p:nvSpPr>
        <p:spPr>
          <a:xfrm>
            <a:off x="1653653" y="1527121"/>
            <a:ext cx="2918348" cy="29266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3600" b="1" dirty="0">
                <a:solidFill>
                  <a:schemeClr val="bg1"/>
                </a:solidFill>
                <a:latin typeface="Arial" panose="020B0604020202020204" pitchFamily="34" charset="0"/>
                <a:cs typeface="Arial" panose="020B0604020202020204" pitchFamily="34" charset="0"/>
              </a:rPr>
              <a:t/>
            </a:r>
            <a:br>
              <a:rPr lang="es-CO" sz="3600" b="1" dirty="0">
                <a:solidFill>
                  <a:schemeClr val="bg1"/>
                </a:solidFill>
                <a:latin typeface="Arial" panose="020B0604020202020204" pitchFamily="34" charset="0"/>
                <a:cs typeface="Arial" panose="020B0604020202020204" pitchFamily="34" charset="0"/>
              </a:rPr>
            </a:br>
            <a:r>
              <a:rPr lang="es-CO" sz="2800" b="1" dirty="0">
                <a:solidFill>
                  <a:schemeClr val="bg1"/>
                </a:solidFill>
                <a:latin typeface="Arial" panose="020B0604020202020204" pitchFamily="34" charset="0"/>
                <a:cs typeface="Arial" panose="020B0604020202020204" pitchFamily="34" charset="0"/>
              </a:rPr>
              <a:t/>
            </a:r>
            <a:br>
              <a:rPr lang="es-CO" sz="2800" b="1" dirty="0">
                <a:solidFill>
                  <a:schemeClr val="bg1"/>
                </a:solidFill>
                <a:latin typeface="Arial" panose="020B0604020202020204" pitchFamily="34" charset="0"/>
                <a:cs typeface="Arial" panose="020B0604020202020204" pitchFamily="34" charset="0"/>
              </a:rPr>
            </a:br>
            <a:endParaRPr lang="es-CO" sz="2800" b="1" dirty="0">
              <a:solidFill>
                <a:schemeClr val="bg1"/>
              </a:solidFill>
              <a:latin typeface="Arial" panose="020B0604020202020204" pitchFamily="34" charset="0"/>
              <a:cs typeface="Arial" panose="020B0604020202020204" pitchFamily="34" charset="0"/>
            </a:endParaRPr>
          </a:p>
        </p:txBody>
      </p:sp>
      <p:pic>
        <p:nvPicPr>
          <p:cNvPr id="2050" name="Picture 2" descr="Centro penitenciario y Carcelario de Cúcuta – Contraluz.CO">
            <a:extLst>
              <a:ext uri="{FF2B5EF4-FFF2-40B4-BE49-F238E27FC236}">
                <a16:creationId xmlns:a16="http://schemas.microsoft.com/office/drawing/2014/main" id="{C257E693-2B42-4976-8BF1-D4108F82D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850" y="2798542"/>
            <a:ext cx="2789801" cy="1617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949028D1-9FCC-43A0-9E0E-DFF0198134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3966" y="3074191"/>
            <a:ext cx="3619766" cy="1783967"/>
          </a:xfrm>
          <a:prstGeom prst="rect">
            <a:avLst/>
          </a:prstGeom>
          <a:ln>
            <a:noFill/>
          </a:ln>
          <a:effectLst>
            <a:outerShdw blurRad="292100" dist="139700" dir="2700000" algn="tl" rotWithShape="0">
              <a:srgbClr val="333333">
                <a:alpha val="65000"/>
              </a:srgbClr>
            </a:outerShdw>
          </a:effectLst>
        </p:spPr>
      </p:pic>
      <p:sp>
        <p:nvSpPr>
          <p:cNvPr id="16" name="CuadroTexto 15">
            <a:extLst>
              <a:ext uri="{FF2B5EF4-FFF2-40B4-BE49-F238E27FC236}">
                <a16:creationId xmlns:a16="http://schemas.microsoft.com/office/drawing/2014/main" id="{67D9C361-44B1-4D5B-96FA-E5CEEE3F99C8}"/>
              </a:ext>
            </a:extLst>
          </p:cNvPr>
          <p:cNvSpPr txBox="1"/>
          <p:nvPr/>
        </p:nvSpPr>
        <p:spPr>
          <a:xfrm>
            <a:off x="443033" y="1296993"/>
            <a:ext cx="2918347" cy="523220"/>
          </a:xfrm>
          <a:prstGeom prst="rect">
            <a:avLst/>
          </a:prstGeom>
          <a:noFill/>
        </p:spPr>
        <p:txBody>
          <a:bodyPr wrap="square" rtlCol="0">
            <a:spAutoFit/>
          </a:bodyPr>
          <a:lstStyle/>
          <a:p>
            <a:pPr algn="ctr"/>
            <a:r>
              <a:rPr lang="es-CO" sz="1400" b="1" dirty="0">
                <a:latin typeface="Bookman Old Style" panose="02050604050505020204" pitchFamily="18" charset="0"/>
              </a:rPr>
              <a:t>ATENCIÓN A CENTRO PENITENCIARIO</a:t>
            </a:r>
          </a:p>
        </p:txBody>
      </p:sp>
      <p:pic>
        <p:nvPicPr>
          <p:cNvPr id="14" name="Imagen 13">
            <a:extLst>
              <a:ext uri="{FF2B5EF4-FFF2-40B4-BE49-F238E27FC236}">
                <a16:creationId xmlns:a16="http://schemas.microsoft.com/office/drawing/2014/main" id="{AF322A40-2B89-4960-9170-3F58551E0A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6601" y="3096482"/>
            <a:ext cx="3102674" cy="1266150"/>
          </a:xfrm>
          <a:prstGeom prst="rect">
            <a:avLst/>
          </a:prstGeom>
        </p:spPr>
      </p:pic>
      <p:sp>
        <p:nvSpPr>
          <p:cNvPr id="17" name="Título 1">
            <a:extLst>
              <a:ext uri="{FF2B5EF4-FFF2-40B4-BE49-F238E27FC236}">
                <a16:creationId xmlns:a16="http://schemas.microsoft.com/office/drawing/2014/main" id="{936D0F1B-0F4E-4443-A87C-44430ADCFD6C}"/>
              </a:ext>
            </a:extLst>
          </p:cNvPr>
          <p:cNvSpPr txBox="1">
            <a:spLocks/>
          </p:cNvSpPr>
          <p:nvPr/>
        </p:nvSpPr>
        <p:spPr>
          <a:xfrm>
            <a:off x="2957690" y="38185"/>
            <a:ext cx="6216425" cy="11009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200" b="1" dirty="0">
                <a:solidFill>
                  <a:schemeClr val="tx1">
                    <a:lumMod val="65000"/>
                    <a:lumOff val="35000"/>
                  </a:schemeClr>
                </a:solidFill>
                <a:latin typeface="Bookman Old Style" panose="02050604050505020204" pitchFamily="18" charset="0"/>
              </a:rPr>
              <a:t>ESTRATEGIAS  PREVENTIVAS</a:t>
            </a:r>
          </a:p>
          <a:p>
            <a:pPr algn="ctr"/>
            <a:r>
              <a:rPr lang="pt-BR" sz="2200" b="1" dirty="0">
                <a:solidFill>
                  <a:schemeClr val="tx1">
                    <a:lumMod val="65000"/>
                    <a:lumOff val="35000"/>
                  </a:schemeClr>
                </a:solidFill>
                <a:latin typeface="Bookman Old Style" panose="02050604050505020204" pitchFamily="18" charset="0"/>
              </a:rPr>
              <a:t>COVID-19</a:t>
            </a:r>
          </a:p>
        </p:txBody>
      </p:sp>
      <p:sp>
        <p:nvSpPr>
          <p:cNvPr id="18" name="CuadroTexto 17">
            <a:extLst>
              <a:ext uri="{FF2B5EF4-FFF2-40B4-BE49-F238E27FC236}">
                <a16:creationId xmlns:a16="http://schemas.microsoft.com/office/drawing/2014/main" id="{795A5069-6BCC-4FEA-A5D1-B95BE16B081E}"/>
              </a:ext>
            </a:extLst>
          </p:cNvPr>
          <p:cNvSpPr txBox="1"/>
          <p:nvPr/>
        </p:nvSpPr>
        <p:spPr>
          <a:xfrm>
            <a:off x="3803608" y="1139117"/>
            <a:ext cx="3483286" cy="738664"/>
          </a:xfrm>
          <a:prstGeom prst="rect">
            <a:avLst/>
          </a:prstGeom>
          <a:noFill/>
        </p:spPr>
        <p:txBody>
          <a:bodyPr wrap="square" rtlCol="0">
            <a:spAutoFit/>
          </a:bodyPr>
          <a:lstStyle/>
          <a:p>
            <a:pPr algn="ctr"/>
            <a:r>
              <a:rPr lang="es-CO" sz="1400" b="1" dirty="0">
                <a:latin typeface="Bookman Old Style" panose="02050604050505020204" pitchFamily="18" charset="0"/>
              </a:rPr>
              <a:t>ESTRATEGIA LINEAS AMIGAS DE SALUD PUBLICA PARA LA COMUNIDAD CUCUTEÑA</a:t>
            </a:r>
          </a:p>
        </p:txBody>
      </p:sp>
      <p:sp>
        <p:nvSpPr>
          <p:cNvPr id="2" name="Rectángulo 1">
            <a:extLst>
              <a:ext uri="{FF2B5EF4-FFF2-40B4-BE49-F238E27FC236}">
                <a16:creationId xmlns:a16="http://schemas.microsoft.com/office/drawing/2014/main" id="{31BC9357-9E10-4F94-9779-0B2C4A016F01}"/>
              </a:ext>
            </a:extLst>
          </p:cNvPr>
          <p:cNvSpPr/>
          <p:nvPr/>
        </p:nvSpPr>
        <p:spPr>
          <a:xfrm>
            <a:off x="3803608" y="1873862"/>
            <a:ext cx="3546563" cy="1200329"/>
          </a:xfrm>
          <a:prstGeom prst="rect">
            <a:avLst/>
          </a:prstGeom>
        </p:spPr>
        <p:txBody>
          <a:bodyPr wrap="square">
            <a:spAutoFit/>
          </a:bodyPr>
          <a:lstStyle/>
          <a:p>
            <a:pPr algn="just"/>
            <a:r>
              <a:rPr lang="es-CO" sz="1200" dirty="0"/>
              <a:t>Desde la Secretaria de Salud a través del Plan de Intervenciones Colectivas, se quiere implementar la orientación en Salud Mental basado en el Protocolo de Tele orientación para el Cuidado de la Salud Mental: la Pandemia por COVID-19 a través de cinco (5) canales telefónicos</a:t>
            </a:r>
          </a:p>
        </p:txBody>
      </p:sp>
      <p:sp>
        <p:nvSpPr>
          <p:cNvPr id="19" name="Rectángulo 18">
            <a:extLst>
              <a:ext uri="{FF2B5EF4-FFF2-40B4-BE49-F238E27FC236}">
                <a16:creationId xmlns:a16="http://schemas.microsoft.com/office/drawing/2014/main" id="{C222CFCA-1683-4372-8B8C-268B38F7E2D2}"/>
              </a:ext>
            </a:extLst>
          </p:cNvPr>
          <p:cNvSpPr/>
          <p:nvPr/>
        </p:nvSpPr>
        <p:spPr>
          <a:xfrm>
            <a:off x="421500" y="1946607"/>
            <a:ext cx="2939880" cy="646331"/>
          </a:xfrm>
          <a:prstGeom prst="rect">
            <a:avLst/>
          </a:prstGeom>
        </p:spPr>
        <p:txBody>
          <a:bodyPr wrap="square">
            <a:spAutoFit/>
          </a:bodyPr>
          <a:lstStyle/>
          <a:p>
            <a:pPr algn="just"/>
            <a:r>
              <a:rPr lang="es-CO" sz="1200" dirty="0"/>
              <a:t>Se atendieron todos los pabellones: Norte, sur, área femenina y departamento administrativo </a:t>
            </a:r>
          </a:p>
        </p:txBody>
      </p:sp>
      <p:sp>
        <p:nvSpPr>
          <p:cNvPr id="20" name="CuadroTexto 19">
            <a:extLst>
              <a:ext uri="{FF2B5EF4-FFF2-40B4-BE49-F238E27FC236}">
                <a16:creationId xmlns:a16="http://schemas.microsoft.com/office/drawing/2014/main" id="{C2FEBD3E-DE45-4B7B-875A-53E6D5BD25A3}"/>
              </a:ext>
            </a:extLst>
          </p:cNvPr>
          <p:cNvSpPr txBox="1"/>
          <p:nvPr/>
        </p:nvSpPr>
        <p:spPr>
          <a:xfrm>
            <a:off x="8123416" y="1008549"/>
            <a:ext cx="3295152" cy="523220"/>
          </a:xfrm>
          <a:prstGeom prst="rect">
            <a:avLst/>
          </a:prstGeom>
          <a:noFill/>
        </p:spPr>
        <p:txBody>
          <a:bodyPr wrap="square" rtlCol="0">
            <a:spAutoFit/>
          </a:bodyPr>
          <a:lstStyle/>
          <a:p>
            <a:pPr algn="ctr"/>
            <a:r>
              <a:rPr lang="es-CO" sz="1400" b="1" dirty="0">
                <a:latin typeface="Bookman Old Style" panose="02050604050505020204" pitchFamily="18" charset="0"/>
              </a:rPr>
              <a:t>ESTRATEGIA DE CENTRO DE ESCUCHA</a:t>
            </a:r>
          </a:p>
        </p:txBody>
      </p:sp>
      <p:sp>
        <p:nvSpPr>
          <p:cNvPr id="9" name="Rectángulo 8">
            <a:extLst>
              <a:ext uri="{FF2B5EF4-FFF2-40B4-BE49-F238E27FC236}">
                <a16:creationId xmlns:a16="http://schemas.microsoft.com/office/drawing/2014/main" id="{F728F2B1-8010-4E49-8341-C9ED7D4BB1A3}"/>
              </a:ext>
            </a:extLst>
          </p:cNvPr>
          <p:cNvSpPr/>
          <p:nvPr/>
        </p:nvSpPr>
        <p:spPr>
          <a:xfrm>
            <a:off x="3676104" y="5115163"/>
            <a:ext cx="1569038" cy="127727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CO" sz="1100" dirty="0"/>
              <a:t>Tres (3) para la información de salud mental la cual será atendida por 12 profesionales del área de psicología, durante 24 horas</a:t>
            </a:r>
          </a:p>
        </p:txBody>
      </p:sp>
      <p:sp>
        <p:nvSpPr>
          <p:cNvPr id="12" name="Rectángulo 11">
            <a:extLst>
              <a:ext uri="{FF2B5EF4-FFF2-40B4-BE49-F238E27FC236}">
                <a16:creationId xmlns:a16="http://schemas.microsoft.com/office/drawing/2014/main" id="{954985B1-9501-4520-9A26-A8377FAB3E5D}"/>
              </a:ext>
            </a:extLst>
          </p:cNvPr>
          <p:cNvSpPr/>
          <p:nvPr/>
        </p:nvSpPr>
        <p:spPr>
          <a:xfrm>
            <a:off x="5393749" y="5082509"/>
            <a:ext cx="2092617" cy="161582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CO" sz="1100" dirty="0"/>
              <a:t>Dos (2) canales de comunicación para atender los asuntos relacionados como el Programa Ampliado de Inmunización PAI, Salud sexual, derechos sexuales y Reproductivos y con Crónicas, aquí se dispondrá de 8 enfermeras, durante las 24 horas del día y de lunes a domingo.</a:t>
            </a:r>
          </a:p>
        </p:txBody>
      </p:sp>
      <p:sp>
        <p:nvSpPr>
          <p:cNvPr id="21" name="Flecha: a la derecha 20">
            <a:extLst>
              <a:ext uri="{FF2B5EF4-FFF2-40B4-BE49-F238E27FC236}">
                <a16:creationId xmlns:a16="http://schemas.microsoft.com/office/drawing/2014/main" id="{97021B6B-D0F0-4663-955A-CEF07E957AB9}"/>
              </a:ext>
            </a:extLst>
          </p:cNvPr>
          <p:cNvSpPr/>
          <p:nvPr/>
        </p:nvSpPr>
        <p:spPr>
          <a:xfrm rot="5400000">
            <a:off x="4192075" y="4400434"/>
            <a:ext cx="561120" cy="5952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Flecha: a la derecha 22">
            <a:extLst>
              <a:ext uri="{FF2B5EF4-FFF2-40B4-BE49-F238E27FC236}">
                <a16:creationId xmlns:a16="http://schemas.microsoft.com/office/drawing/2014/main" id="{5334446A-D3C7-4C23-A2B3-5A8424F7CCF4}"/>
              </a:ext>
            </a:extLst>
          </p:cNvPr>
          <p:cNvSpPr/>
          <p:nvPr/>
        </p:nvSpPr>
        <p:spPr>
          <a:xfrm rot="5400000">
            <a:off x="6082967" y="4412907"/>
            <a:ext cx="561120" cy="5952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21">
            <a:extLst>
              <a:ext uri="{FF2B5EF4-FFF2-40B4-BE49-F238E27FC236}">
                <a16:creationId xmlns:a16="http://schemas.microsoft.com/office/drawing/2014/main" id="{FC229E39-95AB-49E8-ADB7-BF9EFDCC601D}"/>
              </a:ext>
            </a:extLst>
          </p:cNvPr>
          <p:cNvSpPr/>
          <p:nvPr/>
        </p:nvSpPr>
        <p:spPr>
          <a:xfrm>
            <a:off x="7855176" y="1611778"/>
            <a:ext cx="3983419" cy="1200329"/>
          </a:xfrm>
          <a:prstGeom prst="rect">
            <a:avLst/>
          </a:prstGeom>
        </p:spPr>
        <p:txBody>
          <a:bodyPr wrap="square">
            <a:spAutoFit/>
          </a:bodyPr>
          <a:lstStyle/>
          <a:p>
            <a:pPr algn="just"/>
            <a:r>
              <a:rPr lang="es-CO" sz="1200" dirty="0"/>
              <a:t>La estrategia centros de escucha se quiere proyectar para fomentar la movilización y apoyo institucional y comunitaria, para que las personas en riesgo o excluidas por consumo de drogas, accedan a servicios y oportunidades para mejorar su calidad de vida. Esta estrategia es preventiva, va en torno a reducir riesgos y daños asociados al uso de drogas.</a:t>
            </a:r>
          </a:p>
        </p:txBody>
      </p:sp>
      <p:sp>
        <p:nvSpPr>
          <p:cNvPr id="24" name="Rectángulo 23">
            <a:extLst>
              <a:ext uri="{FF2B5EF4-FFF2-40B4-BE49-F238E27FC236}">
                <a16:creationId xmlns:a16="http://schemas.microsoft.com/office/drawing/2014/main" id="{80964340-DBFE-4517-BA9D-D1CE7D0184AA}"/>
              </a:ext>
            </a:extLst>
          </p:cNvPr>
          <p:cNvSpPr/>
          <p:nvPr/>
        </p:nvSpPr>
        <p:spPr>
          <a:xfrm>
            <a:off x="8021883" y="4918065"/>
            <a:ext cx="3650114" cy="461665"/>
          </a:xfrm>
          <a:prstGeom prst="rect">
            <a:avLst/>
          </a:prstGeom>
        </p:spPr>
        <p:txBody>
          <a:bodyPr wrap="square">
            <a:spAutoFit/>
          </a:bodyPr>
          <a:lstStyle/>
          <a:p>
            <a:pPr algn="just"/>
            <a:r>
              <a:rPr lang="es-CO" sz="1200" dirty="0"/>
              <a:t>Se quiere implementar esta estrategia en grupos poblacionales vulnerables</a:t>
            </a:r>
          </a:p>
        </p:txBody>
      </p:sp>
      <p:sp>
        <p:nvSpPr>
          <p:cNvPr id="25" name="Rectángulo 24">
            <a:extLst>
              <a:ext uri="{FF2B5EF4-FFF2-40B4-BE49-F238E27FC236}">
                <a16:creationId xmlns:a16="http://schemas.microsoft.com/office/drawing/2014/main" id="{12A72835-E1EE-494E-B70B-3EC5E6A291F3}"/>
              </a:ext>
            </a:extLst>
          </p:cNvPr>
          <p:cNvSpPr/>
          <p:nvPr/>
        </p:nvSpPr>
        <p:spPr>
          <a:xfrm>
            <a:off x="7789273" y="5513931"/>
            <a:ext cx="2092617" cy="40011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100" dirty="0"/>
              <a:t>Población habitante y en situación de calle</a:t>
            </a:r>
          </a:p>
        </p:txBody>
      </p:sp>
      <p:sp>
        <p:nvSpPr>
          <p:cNvPr id="27" name="Rectángulo 26">
            <a:extLst>
              <a:ext uri="{FF2B5EF4-FFF2-40B4-BE49-F238E27FC236}">
                <a16:creationId xmlns:a16="http://schemas.microsoft.com/office/drawing/2014/main" id="{87976ECE-DC89-4442-8DD6-580C02F142A8}"/>
              </a:ext>
            </a:extLst>
          </p:cNvPr>
          <p:cNvSpPr/>
          <p:nvPr/>
        </p:nvSpPr>
        <p:spPr>
          <a:xfrm>
            <a:off x="10017578" y="5745530"/>
            <a:ext cx="2092617" cy="34253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O" sz="1100" dirty="0"/>
              <a:t>Personas privadas de la libertad</a:t>
            </a:r>
          </a:p>
        </p:txBody>
      </p:sp>
      <p:sp>
        <p:nvSpPr>
          <p:cNvPr id="28" name="Rectángulo 27">
            <a:extLst>
              <a:ext uri="{FF2B5EF4-FFF2-40B4-BE49-F238E27FC236}">
                <a16:creationId xmlns:a16="http://schemas.microsoft.com/office/drawing/2014/main" id="{C7C58A51-B39B-406A-A7AC-6C1A6C54D237}"/>
              </a:ext>
            </a:extLst>
          </p:cNvPr>
          <p:cNvSpPr/>
          <p:nvPr/>
        </p:nvSpPr>
        <p:spPr>
          <a:xfrm>
            <a:off x="7804132" y="6010988"/>
            <a:ext cx="2092617" cy="34253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O" sz="1100" dirty="0"/>
              <a:t>Comunidad indígena Yukpa</a:t>
            </a:r>
          </a:p>
        </p:txBody>
      </p:sp>
      <p:cxnSp>
        <p:nvCxnSpPr>
          <p:cNvPr id="29" name="Conector recto 28">
            <a:extLst>
              <a:ext uri="{FF2B5EF4-FFF2-40B4-BE49-F238E27FC236}">
                <a16:creationId xmlns:a16="http://schemas.microsoft.com/office/drawing/2014/main" id="{20912989-5D09-4640-989E-565E8758607C}"/>
              </a:ext>
            </a:extLst>
          </p:cNvPr>
          <p:cNvCxnSpPr/>
          <p:nvPr/>
        </p:nvCxnSpPr>
        <p:spPr>
          <a:xfrm>
            <a:off x="3478994" y="1089775"/>
            <a:ext cx="0" cy="573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BFEA11D8-90FD-47B3-ADBA-AEA3248B7455}"/>
              </a:ext>
            </a:extLst>
          </p:cNvPr>
          <p:cNvCxnSpPr/>
          <p:nvPr/>
        </p:nvCxnSpPr>
        <p:spPr>
          <a:xfrm>
            <a:off x="7610669" y="1139117"/>
            <a:ext cx="0" cy="5730040"/>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5027F142-A292-4B29-BD4E-1D282FF78AF6}"/>
              </a:ext>
            </a:extLst>
          </p:cNvPr>
          <p:cNvSpPr/>
          <p:nvPr/>
        </p:nvSpPr>
        <p:spPr>
          <a:xfrm>
            <a:off x="319068" y="4729101"/>
            <a:ext cx="2997363" cy="1569660"/>
          </a:xfrm>
          <a:prstGeom prst="rect">
            <a:avLst/>
          </a:prstGeom>
        </p:spPr>
        <p:txBody>
          <a:bodyPr wrap="square">
            <a:spAutoFit/>
          </a:bodyPr>
          <a:lstStyle/>
          <a:p>
            <a:r>
              <a:rPr lang="es-CO" sz="1200" dirty="0"/>
              <a:t>Las actividades realizadas al interior de la cárcel Modelo de Cúcuta, si bien se indicó que se beneficiaron todas las personas que allí tienen presencia, tanto funcionarios como privados de libertad, la precisión de la información corresponde a las desinfecciones hechas en las áreas del centro penitenciario. </a:t>
            </a:r>
          </a:p>
        </p:txBody>
      </p:sp>
    </p:spTree>
    <p:extLst>
      <p:ext uri="{BB962C8B-B14F-4D97-AF65-F5344CB8AC3E}">
        <p14:creationId xmlns:p14="http://schemas.microsoft.com/office/powerpoint/2010/main" val="1997554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ítulo 1"/>
          <p:cNvSpPr txBox="1">
            <a:spLocks/>
          </p:cNvSpPr>
          <p:nvPr/>
        </p:nvSpPr>
        <p:spPr>
          <a:xfrm>
            <a:off x="1769660" y="511646"/>
            <a:ext cx="7954940" cy="51861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O" sz="2800" b="1" dirty="0">
              <a:solidFill>
                <a:schemeClr val="tx2"/>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B551B683-B356-48DE-9F59-CF1C757CC2D1}"/>
              </a:ext>
            </a:extLst>
          </p:cNvPr>
          <p:cNvSpPr txBox="1"/>
          <p:nvPr/>
        </p:nvSpPr>
        <p:spPr>
          <a:xfrm>
            <a:off x="3190240" y="2001520"/>
            <a:ext cx="3352800" cy="369332"/>
          </a:xfrm>
          <a:prstGeom prst="rect">
            <a:avLst/>
          </a:prstGeom>
          <a:noFill/>
        </p:spPr>
        <p:txBody>
          <a:bodyPr wrap="square" rtlCol="0">
            <a:spAutoFit/>
          </a:bodyPr>
          <a:lstStyle/>
          <a:p>
            <a:endParaRPr lang="es-CO" dirty="0"/>
          </a:p>
        </p:txBody>
      </p:sp>
      <p:pic>
        <p:nvPicPr>
          <p:cNvPr id="7" name="Imagen 6">
            <a:extLst>
              <a:ext uri="{FF2B5EF4-FFF2-40B4-BE49-F238E27FC236}">
                <a16:creationId xmlns:a16="http://schemas.microsoft.com/office/drawing/2014/main" id="{62DFDD7E-E5FC-4466-A96C-D9837C8E8283}"/>
              </a:ext>
            </a:extLst>
          </p:cNvPr>
          <p:cNvPicPr>
            <a:picLocks noChangeAspect="1"/>
          </p:cNvPicPr>
          <p:nvPr/>
        </p:nvPicPr>
        <p:blipFill>
          <a:blip r:embed="rId2"/>
          <a:stretch>
            <a:fillRect/>
          </a:stretch>
        </p:blipFill>
        <p:spPr>
          <a:xfrm>
            <a:off x="791383" y="1342642"/>
            <a:ext cx="4569889" cy="3061973"/>
          </a:xfrm>
          <a:prstGeom prst="rect">
            <a:avLst/>
          </a:prstGeom>
        </p:spPr>
      </p:pic>
      <p:graphicFrame>
        <p:nvGraphicFramePr>
          <p:cNvPr id="5" name="Diagrama 4"/>
          <p:cNvGraphicFramePr/>
          <p:nvPr>
            <p:extLst>
              <p:ext uri="{D42A27DB-BD31-4B8C-83A1-F6EECF244321}">
                <p14:modId xmlns:p14="http://schemas.microsoft.com/office/powerpoint/2010/main" val="2204533108"/>
              </p:ext>
            </p:extLst>
          </p:nvPr>
        </p:nvGraphicFramePr>
        <p:xfrm>
          <a:off x="5509900" y="1342643"/>
          <a:ext cx="6386925" cy="3163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p:cNvGraphicFramePr/>
          <p:nvPr>
            <p:extLst>
              <p:ext uri="{D42A27DB-BD31-4B8C-83A1-F6EECF244321}">
                <p14:modId xmlns:p14="http://schemas.microsoft.com/office/powerpoint/2010/main" val="4198637743"/>
              </p:ext>
            </p:extLst>
          </p:nvPr>
        </p:nvGraphicFramePr>
        <p:xfrm>
          <a:off x="791383" y="4404616"/>
          <a:ext cx="11289000" cy="24533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ítulo 1">
            <a:extLst>
              <a:ext uri="{FF2B5EF4-FFF2-40B4-BE49-F238E27FC236}">
                <a16:creationId xmlns:a16="http://schemas.microsoft.com/office/drawing/2014/main" id="{D4A803E5-6DED-4329-BAFA-F64594323211}"/>
              </a:ext>
            </a:extLst>
          </p:cNvPr>
          <p:cNvSpPr txBox="1">
            <a:spLocks/>
          </p:cNvSpPr>
          <p:nvPr/>
        </p:nvSpPr>
        <p:spPr>
          <a:xfrm>
            <a:off x="3327670" y="201987"/>
            <a:ext cx="6216425" cy="1137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Atención del caso de Coronavirus en </a:t>
            </a:r>
          </a:p>
          <a:p>
            <a:pPr algn="ctr"/>
            <a:r>
              <a:rPr lang="es-CO" sz="2200" b="1" dirty="0">
                <a:solidFill>
                  <a:schemeClr val="tx1">
                    <a:lumMod val="65000"/>
                    <a:lumOff val="35000"/>
                  </a:schemeClr>
                </a:solidFill>
                <a:latin typeface="Bookman Old Style" panose="02050604050505020204" pitchFamily="18" charset="0"/>
              </a:rPr>
              <a:t>Pueblo indígena Yukpa</a:t>
            </a:r>
          </a:p>
        </p:txBody>
      </p:sp>
    </p:spTree>
    <p:extLst>
      <p:ext uri="{BB962C8B-B14F-4D97-AF65-F5344CB8AC3E}">
        <p14:creationId xmlns:p14="http://schemas.microsoft.com/office/powerpoint/2010/main" val="686643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D80BBF-497A-45FB-B1B1-895CEACE7ACC}"/>
              </a:ext>
            </a:extLst>
          </p:cNvPr>
          <p:cNvSpPr txBox="1">
            <a:spLocks/>
          </p:cNvSpPr>
          <p:nvPr/>
        </p:nvSpPr>
        <p:spPr>
          <a:xfrm>
            <a:off x="3390560" y="702111"/>
            <a:ext cx="6216425" cy="1137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BRIGADA DE SALUD COVID 19 COMUNIDAD INDIGENA YUKPA</a:t>
            </a:r>
          </a:p>
        </p:txBody>
      </p:sp>
      <p:sp>
        <p:nvSpPr>
          <p:cNvPr id="7" name="Rectángulo 6">
            <a:extLst>
              <a:ext uri="{FF2B5EF4-FFF2-40B4-BE49-F238E27FC236}">
                <a16:creationId xmlns:a16="http://schemas.microsoft.com/office/drawing/2014/main" id="{8BAA1270-3C62-4130-AEF2-69D7FA87139F}"/>
              </a:ext>
            </a:extLst>
          </p:cNvPr>
          <p:cNvSpPr/>
          <p:nvPr/>
        </p:nvSpPr>
        <p:spPr>
          <a:xfrm>
            <a:off x="3450772" y="4706194"/>
            <a:ext cx="6096000" cy="92333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es-CO" dirty="0"/>
              <a:t>A la familia Contreras, del caso positivo, por parte de Vigilancia en Salud Publica, se estará realizando acompañamiento 24 horas hasta que se recupere.</a:t>
            </a:r>
          </a:p>
        </p:txBody>
      </p:sp>
      <p:graphicFrame>
        <p:nvGraphicFramePr>
          <p:cNvPr id="11" name="Diagrama 10">
            <a:extLst>
              <a:ext uri="{FF2B5EF4-FFF2-40B4-BE49-F238E27FC236}">
                <a16:creationId xmlns:a16="http://schemas.microsoft.com/office/drawing/2014/main" id="{D4AB7468-48F0-4568-A168-0984EEACD57F}"/>
              </a:ext>
            </a:extLst>
          </p:cNvPr>
          <p:cNvGraphicFramePr/>
          <p:nvPr>
            <p:extLst>
              <p:ext uri="{D42A27DB-BD31-4B8C-83A1-F6EECF244321}">
                <p14:modId xmlns:p14="http://schemas.microsoft.com/office/powerpoint/2010/main" val="4060188424"/>
              </p:ext>
            </p:extLst>
          </p:nvPr>
        </p:nvGraphicFramePr>
        <p:xfrm>
          <a:off x="573901" y="1759112"/>
          <a:ext cx="11618099" cy="3028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8561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9853FBF-4E34-4598-9086-3678B6A63239}"/>
              </a:ext>
            </a:extLst>
          </p:cNvPr>
          <p:cNvPicPr>
            <a:picLocks noChangeAspect="1"/>
          </p:cNvPicPr>
          <p:nvPr/>
        </p:nvPicPr>
        <p:blipFill>
          <a:blip r:embed="rId2"/>
          <a:stretch>
            <a:fillRect/>
          </a:stretch>
        </p:blipFill>
        <p:spPr>
          <a:xfrm>
            <a:off x="634411" y="1447093"/>
            <a:ext cx="3704722" cy="2684491"/>
          </a:xfrm>
          <a:prstGeom prst="rect">
            <a:avLst/>
          </a:prstGeom>
        </p:spPr>
      </p:pic>
      <p:pic>
        <p:nvPicPr>
          <p:cNvPr id="4" name="Imagen 3">
            <a:extLst>
              <a:ext uri="{FF2B5EF4-FFF2-40B4-BE49-F238E27FC236}">
                <a16:creationId xmlns:a16="http://schemas.microsoft.com/office/drawing/2014/main" id="{EDD53ADF-BF82-4EFA-B899-829B7CD58985}"/>
              </a:ext>
            </a:extLst>
          </p:cNvPr>
          <p:cNvPicPr>
            <a:picLocks noChangeAspect="1"/>
          </p:cNvPicPr>
          <p:nvPr/>
        </p:nvPicPr>
        <p:blipFill>
          <a:blip r:embed="rId3"/>
          <a:stretch>
            <a:fillRect/>
          </a:stretch>
        </p:blipFill>
        <p:spPr>
          <a:xfrm>
            <a:off x="634411" y="4318275"/>
            <a:ext cx="3704723" cy="2271265"/>
          </a:xfrm>
          <a:prstGeom prst="rect">
            <a:avLst/>
          </a:prstGeom>
        </p:spPr>
      </p:pic>
      <p:graphicFrame>
        <p:nvGraphicFramePr>
          <p:cNvPr id="7" name="Tabla 7">
            <a:extLst>
              <a:ext uri="{FF2B5EF4-FFF2-40B4-BE49-F238E27FC236}">
                <a16:creationId xmlns:a16="http://schemas.microsoft.com/office/drawing/2014/main" id="{87774544-0C01-4EAC-8B50-66D7E6F1D95E}"/>
              </a:ext>
            </a:extLst>
          </p:cNvPr>
          <p:cNvGraphicFramePr>
            <a:graphicFrameLocks noGrp="1"/>
          </p:cNvGraphicFramePr>
          <p:nvPr>
            <p:extLst>
              <p:ext uri="{D42A27DB-BD31-4B8C-83A1-F6EECF244321}">
                <p14:modId xmlns:p14="http://schemas.microsoft.com/office/powerpoint/2010/main" val="2811937618"/>
              </p:ext>
            </p:extLst>
          </p:nvPr>
        </p:nvGraphicFramePr>
        <p:xfrm>
          <a:off x="4645453" y="1733550"/>
          <a:ext cx="7223153" cy="2343607"/>
        </p:xfrm>
        <a:graphic>
          <a:graphicData uri="http://schemas.openxmlformats.org/drawingml/2006/table">
            <a:tbl>
              <a:tblPr firstRow="1" bandRow="1">
                <a:tableStyleId>{69012ECD-51FC-41F1-AA8D-1B2483CD663E}</a:tableStyleId>
              </a:tblPr>
              <a:tblGrid>
                <a:gridCol w="1433375">
                  <a:extLst>
                    <a:ext uri="{9D8B030D-6E8A-4147-A177-3AD203B41FA5}">
                      <a16:colId xmlns:a16="http://schemas.microsoft.com/office/drawing/2014/main" val="2620923695"/>
                    </a:ext>
                  </a:extLst>
                </a:gridCol>
                <a:gridCol w="1017431">
                  <a:extLst>
                    <a:ext uri="{9D8B030D-6E8A-4147-A177-3AD203B41FA5}">
                      <a16:colId xmlns:a16="http://schemas.microsoft.com/office/drawing/2014/main" val="3386175706"/>
                    </a:ext>
                  </a:extLst>
                </a:gridCol>
                <a:gridCol w="940158">
                  <a:extLst>
                    <a:ext uri="{9D8B030D-6E8A-4147-A177-3AD203B41FA5}">
                      <a16:colId xmlns:a16="http://schemas.microsoft.com/office/drawing/2014/main" val="4037378297"/>
                    </a:ext>
                  </a:extLst>
                </a:gridCol>
                <a:gridCol w="1326524">
                  <a:extLst>
                    <a:ext uri="{9D8B030D-6E8A-4147-A177-3AD203B41FA5}">
                      <a16:colId xmlns:a16="http://schemas.microsoft.com/office/drawing/2014/main" val="2192716444"/>
                    </a:ext>
                  </a:extLst>
                </a:gridCol>
                <a:gridCol w="862884">
                  <a:extLst>
                    <a:ext uri="{9D8B030D-6E8A-4147-A177-3AD203B41FA5}">
                      <a16:colId xmlns:a16="http://schemas.microsoft.com/office/drawing/2014/main" val="887934121"/>
                    </a:ext>
                  </a:extLst>
                </a:gridCol>
                <a:gridCol w="927279">
                  <a:extLst>
                    <a:ext uri="{9D8B030D-6E8A-4147-A177-3AD203B41FA5}">
                      <a16:colId xmlns:a16="http://schemas.microsoft.com/office/drawing/2014/main" val="2647392208"/>
                    </a:ext>
                  </a:extLst>
                </a:gridCol>
                <a:gridCol w="715502">
                  <a:extLst>
                    <a:ext uri="{9D8B030D-6E8A-4147-A177-3AD203B41FA5}">
                      <a16:colId xmlns:a16="http://schemas.microsoft.com/office/drawing/2014/main" val="4151616807"/>
                    </a:ext>
                  </a:extLst>
                </a:gridCol>
              </a:tblGrid>
              <a:tr h="748712">
                <a:tc>
                  <a:txBody>
                    <a:bodyPr/>
                    <a:lstStyle/>
                    <a:p>
                      <a:pPr algn="ctr"/>
                      <a:r>
                        <a:rPr lang="es-CO" sz="1400" dirty="0"/>
                        <a:t>ASENTAMIENTO</a:t>
                      </a:r>
                    </a:p>
                  </a:txBody>
                  <a:tcPr/>
                </a:tc>
                <a:tc>
                  <a:txBody>
                    <a:bodyPr/>
                    <a:lstStyle/>
                    <a:p>
                      <a:pPr algn="ctr"/>
                      <a:r>
                        <a:rPr lang="es-CO" sz="1400" dirty="0"/>
                        <a:t>HOMBRES</a:t>
                      </a:r>
                    </a:p>
                  </a:txBody>
                  <a:tcPr/>
                </a:tc>
                <a:tc>
                  <a:txBody>
                    <a:bodyPr/>
                    <a:lstStyle/>
                    <a:p>
                      <a:pPr algn="ctr"/>
                      <a:r>
                        <a:rPr lang="es-CO" sz="1400" dirty="0"/>
                        <a:t>MUJERES</a:t>
                      </a:r>
                    </a:p>
                  </a:txBody>
                  <a:tcPr/>
                </a:tc>
                <a:tc>
                  <a:txBody>
                    <a:bodyPr/>
                    <a:lstStyle/>
                    <a:p>
                      <a:pPr algn="ctr"/>
                      <a:r>
                        <a:rPr lang="es-CO" sz="1400" dirty="0"/>
                        <a:t>MUJERES EN ESTADO DE EMBARAZO</a:t>
                      </a:r>
                    </a:p>
                  </a:txBody>
                  <a:tcPr/>
                </a:tc>
                <a:tc>
                  <a:txBody>
                    <a:bodyPr/>
                    <a:lstStyle/>
                    <a:p>
                      <a:pPr algn="ctr"/>
                      <a:r>
                        <a:rPr lang="es-CO" sz="1400" dirty="0"/>
                        <a:t>NIÑOS </a:t>
                      </a:r>
                    </a:p>
                  </a:txBody>
                  <a:tcPr/>
                </a:tc>
                <a:tc>
                  <a:txBody>
                    <a:bodyPr/>
                    <a:lstStyle/>
                    <a:p>
                      <a:pPr algn="ctr"/>
                      <a:r>
                        <a:rPr lang="es-CO" sz="1400" dirty="0"/>
                        <a:t>NIÑAS</a:t>
                      </a:r>
                    </a:p>
                  </a:txBody>
                  <a:tcPr/>
                </a:tc>
                <a:tc>
                  <a:txBody>
                    <a:bodyPr/>
                    <a:lstStyle/>
                    <a:p>
                      <a:pPr algn="ctr"/>
                      <a:r>
                        <a:rPr lang="es-CO" sz="1400" dirty="0"/>
                        <a:t>TOTAL</a:t>
                      </a:r>
                    </a:p>
                  </a:txBody>
                  <a:tcPr/>
                </a:tc>
                <a:extLst>
                  <a:ext uri="{0D108BD9-81ED-4DB2-BD59-A6C34878D82A}">
                    <a16:rowId xmlns:a16="http://schemas.microsoft.com/office/drawing/2014/main" val="342113002"/>
                  </a:ext>
                </a:extLst>
              </a:tr>
              <a:tr h="502055">
                <a:tc>
                  <a:txBody>
                    <a:bodyPr/>
                    <a:lstStyle/>
                    <a:p>
                      <a:pPr algn="ctr"/>
                      <a:r>
                        <a:rPr lang="es-CO" sz="1600" dirty="0"/>
                        <a:t>1</a:t>
                      </a:r>
                    </a:p>
                  </a:txBody>
                  <a:tcPr/>
                </a:tc>
                <a:tc>
                  <a:txBody>
                    <a:bodyPr/>
                    <a:lstStyle/>
                    <a:p>
                      <a:pPr algn="ctr"/>
                      <a:r>
                        <a:rPr lang="es-CO" sz="1600" dirty="0"/>
                        <a:t>27</a:t>
                      </a:r>
                    </a:p>
                  </a:txBody>
                  <a:tcPr/>
                </a:tc>
                <a:tc>
                  <a:txBody>
                    <a:bodyPr/>
                    <a:lstStyle/>
                    <a:p>
                      <a:pPr algn="ctr"/>
                      <a:r>
                        <a:rPr lang="es-CO" sz="1600" dirty="0"/>
                        <a:t>33</a:t>
                      </a:r>
                    </a:p>
                  </a:txBody>
                  <a:tcPr/>
                </a:tc>
                <a:tc>
                  <a:txBody>
                    <a:bodyPr/>
                    <a:lstStyle/>
                    <a:p>
                      <a:pPr algn="ctr"/>
                      <a:r>
                        <a:rPr lang="es-CO" sz="1600" dirty="0"/>
                        <a:t>5</a:t>
                      </a:r>
                    </a:p>
                  </a:txBody>
                  <a:tcPr/>
                </a:tc>
                <a:tc>
                  <a:txBody>
                    <a:bodyPr/>
                    <a:lstStyle/>
                    <a:p>
                      <a:pPr algn="ctr"/>
                      <a:r>
                        <a:rPr lang="es-CO" sz="1600" dirty="0"/>
                        <a:t>35</a:t>
                      </a:r>
                    </a:p>
                  </a:txBody>
                  <a:tcPr/>
                </a:tc>
                <a:tc>
                  <a:txBody>
                    <a:bodyPr/>
                    <a:lstStyle/>
                    <a:p>
                      <a:pPr algn="ctr"/>
                      <a:r>
                        <a:rPr lang="es-CO" sz="1600" dirty="0"/>
                        <a:t>32</a:t>
                      </a:r>
                    </a:p>
                  </a:txBody>
                  <a:tcPr/>
                </a:tc>
                <a:tc>
                  <a:txBody>
                    <a:bodyPr/>
                    <a:lstStyle/>
                    <a:p>
                      <a:pPr algn="ctr"/>
                      <a:r>
                        <a:rPr lang="es-CO" sz="1600" dirty="0"/>
                        <a:t>132</a:t>
                      </a:r>
                    </a:p>
                  </a:txBody>
                  <a:tcPr/>
                </a:tc>
                <a:extLst>
                  <a:ext uri="{0D108BD9-81ED-4DB2-BD59-A6C34878D82A}">
                    <a16:rowId xmlns:a16="http://schemas.microsoft.com/office/drawing/2014/main" val="4231548920"/>
                  </a:ext>
                </a:extLst>
              </a:tr>
              <a:tr h="590785">
                <a:tc>
                  <a:txBody>
                    <a:bodyPr/>
                    <a:lstStyle/>
                    <a:p>
                      <a:pPr algn="ctr"/>
                      <a:r>
                        <a:rPr lang="es-CO" sz="1600" dirty="0"/>
                        <a:t>2</a:t>
                      </a:r>
                    </a:p>
                  </a:txBody>
                  <a:tcPr/>
                </a:tc>
                <a:tc>
                  <a:txBody>
                    <a:bodyPr/>
                    <a:lstStyle/>
                    <a:p>
                      <a:pPr algn="ctr"/>
                      <a:r>
                        <a:rPr lang="es-CO" sz="1600" dirty="0"/>
                        <a:t>35</a:t>
                      </a:r>
                    </a:p>
                  </a:txBody>
                  <a:tcPr/>
                </a:tc>
                <a:tc>
                  <a:txBody>
                    <a:bodyPr/>
                    <a:lstStyle/>
                    <a:p>
                      <a:pPr algn="ctr"/>
                      <a:r>
                        <a:rPr lang="es-CO" sz="1600" dirty="0"/>
                        <a:t>28</a:t>
                      </a:r>
                    </a:p>
                  </a:txBody>
                  <a:tcPr/>
                </a:tc>
                <a:tc>
                  <a:txBody>
                    <a:bodyPr/>
                    <a:lstStyle/>
                    <a:p>
                      <a:pPr algn="ctr"/>
                      <a:r>
                        <a:rPr lang="es-CO" sz="1600" dirty="0"/>
                        <a:t>5</a:t>
                      </a:r>
                    </a:p>
                  </a:txBody>
                  <a:tcPr/>
                </a:tc>
                <a:tc>
                  <a:txBody>
                    <a:bodyPr/>
                    <a:lstStyle/>
                    <a:p>
                      <a:pPr algn="ctr"/>
                      <a:r>
                        <a:rPr lang="es-CO" sz="1600" dirty="0"/>
                        <a:t>75</a:t>
                      </a:r>
                    </a:p>
                  </a:txBody>
                  <a:tcPr/>
                </a:tc>
                <a:tc>
                  <a:txBody>
                    <a:bodyPr/>
                    <a:lstStyle/>
                    <a:p>
                      <a:pPr algn="ctr"/>
                      <a:endParaRPr lang="es-CO" sz="1600" dirty="0"/>
                    </a:p>
                  </a:txBody>
                  <a:tcPr/>
                </a:tc>
                <a:tc>
                  <a:txBody>
                    <a:bodyPr/>
                    <a:lstStyle/>
                    <a:p>
                      <a:pPr algn="ctr"/>
                      <a:r>
                        <a:rPr lang="es-CO" sz="1600" dirty="0"/>
                        <a:t>143</a:t>
                      </a:r>
                    </a:p>
                    <a:p>
                      <a:pPr algn="ctr"/>
                      <a:endParaRPr lang="es-CO" sz="1600" dirty="0"/>
                    </a:p>
                  </a:txBody>
                  <a:tcPr/>
                </a:tc>
                <a:extLst>
                  <a:ext uri="{0D108BD9-81ED-4DB2-BD59-A6C34878D82A}">
                    <a16:rowId xmlns:a16="http://schemas.microsoft.com/office/drawing/2014/main" val="4195378000"/>
                  </a:ext>
                </a:extLst>
              </a:tr>
              <a:tr h="502055">
                <a:tc gridSpan="6">
                  <a:txBody>
                    <a:bodyPr/>
                    <a:lstStyle/>
                    <a:p>
                      <a:pPr algn="ctr">
                        <a:lnSpc>
                          <a:spcPct val="150000"/>
                        </a:lnSpc>
                      </a:pPr>
                      <a:r>
                        <a:rPr lang="es-CO" sz="1600" dirty="0"/>
                        <a:t>Total de indígenas</a:t>
                      </a:r>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a:txBody>
                    <a:bodyPr/>
                    <a:lstStyle/>
                    <a:p>
                      <a:r>
                        <a:rPr lang="es-CO" sz="1600" dirty="0"/>
                        <a:t>275</a:t>
                      </a:r>
                    </a:p>
                  </a:txBody>
                  <a:tcPr/>
                </a:tc>
                <a:extLst>
                  <a:ext uri="{0D108BD9-81ED-4DB2-BD59-A6C34878D82A}">
                    <a16:rowId xmlns:a16="http://schemas.microsoft.com/office/drawing/2014/main" val="644665359"/>
                  </a:ext>
                </a:extLst>
              </a:tr>
            </a:tbl>
          </a:graphicData>
        </a:graphic>
      </p:graphicFrame>
      <p:sp>
        <p:nvSpPr>
          <p:cNvPr id="9" name="Rectángulo 8">
            <a:extLst>
              <a:ext uri="{FF2B5EF4-FFF2-40B4-BE49-F238E27FC236}">
                <a16:creationId xmlns:a16="http://schemas.microsoft.com/office/drawing/2014/main" id="{66A993BB-2759-4A8C-AA52-514401ED8993}"/>
              </a:ext>
            </a:extLst>
          </p:cNvPr>
          <p:cNvSpPr/>
          <p:nvPr/>
        </p:nvSpPr>
        <p:spPr>
          <a:xfrm>
            <a:off x="4645453" y="1169646"/>
            <a:ext cx="4175567" cy="400110"/>
          </a:xfrm>
          <a:prstGeom prst="rect">
            <a:avLst/>
          </a:prstGeom>
        </p:spPr>
        <p:txBody>
          <a:bodyPr wrap="none">
            <a:spAutoFit/>
          </a:bodyPr>
          <a:lstStyle/>
          <a:p>
            <a:r>
              <a:rPr lang="es-CO" sz="2000" b="1" dirty="0"/>
              <a:t>30 DE MARZO AL 8 DE ABRIL DE 2020 </a:t>
            </a:r>
          </a:p>
        </p:txBody>
      </p:sp>
      <p:sp>
        <p:nvSpPr>
          <p:cNvPr id="12" name="Rectángulo 11">
            <a:extLst>
              <a:ext uri="{FF2B5EF4-FFF2-40B4-BE49-F238E27FC236}">
                <a16:creationId xmlns:a16="http://schemas.microsoft.com/office/drawing/2014/main" id="{AEF18696-5F0E-4634-8821-2A7C87F1B40E}"/>
              </a:ext>
            </a:extLst>
          </p:cNvPr>
          <p:cNvSpPr/>
          <p:nvPr/>
        </p:nvSpPr>
        <p:spPr>
          <a:xfrm>
            <a:off x="4645453" y="4393194"/>
            <a:ext cx="3018604" cy="1754326"/>
          </a:xfrm>
          <a:prstGeom prst="rect">
            <a:avLst/>
          </a:prstGeom>
        </p:spPr>
        <p:txBody>
          <a:bodyPr wrap="square">
            <a:spAutoFit/>
          </a:bodyPr>
          <a:lstStyle/>
          <a:p>
            <a:r>
              <a:rPr lang="es-CO" dirty="0"/>
              <a:t>TRABAJO EN CONJUNTO CONSECRETARIA DE SALUD MUNICIPAL:</a:t>
            </a:r>
          </a:p>
          <a:p>
            <a:pPr marL="285750" indent="-285750">
              <a:buFont typeface="Arial" panose="020B0604020202020204" pitchFamily="34" charset="0"/>
              <a:buChar char="•"/>
            </a:pPr>
            <a:r>
              <a:rPr lang="es-CO" dirty="0"/>
              <a:t>SAMARITANPURS-OIM</a:t>
            </a:r>
          </a:p>
          <a:p>
            <a:pPr marL="285750" indent="-285750">
              <a:buFont typeface="Arial" panose="020B0604020202020204" pitchFamily="34" charset="0"/>
              <a:buChar char="•"/>
            </a:pPr>
            <a:r>
              <a:rPr lang="es-CO" dirty="0"/>
              <a:t>ESE IMSALUD</a:t>
            </a:r>
          </a:p>
          <a:p>
            <a:pPr marL="285750" indent="-285750">
              <a:buFont typeface="Arial" panose="020B0604020202020204" pitchFamily="34" charset="0"/>
              <a:buChar char="•"/>
            </a:pPr>
            <a:r>
              <a:rPr lang="es-CO" dirty="0"/>
              <a:t>CIADE IPS</a:t>
            </a:r>
          </a:p>
        </p:txBody>
      </p:sp>
      <p:sp>
        <p:nvSpPr>
          <p:cNvPr id="15" name="Rectángulo 14">
            <a:extLst>
              <a:ext uri="{FF2B5EF4-FFF2-40B4-BE49-F238E27FC236}">
                <a16:creationId xmlns:a16="http://schemas.microsoft.com/office/drawing/2014/main" id="{491A99DB-E85D-4B1C-B4DB-72F3A5F3EEAB}"/>
              </a:ext>
            </a:extLst>
          </p:cNvPr>
          <p:cNvSpPr/>
          <p:nvPr/>
        </p:nvSpPr>
        <p:spPr>
          <a:xfrm>
            <a:off x="7364813" y="4131584"/>
            <a:ext cx="4810015" cy="2277547"/>
          </a:xfrm>
          <a:prstGeom prst="rect">
            <a:avLst/>
          </a:prstGeom>
        </p:spPr>
        <p:txBody>
          <a:bodyPr wrap="square">
            <a:spAutoFit/>
          </a:bodyPr>
          <a:lstStyle/>
          <a:p>
            <a:pPr>
              <a:spcAft>
                <a:spcPts val="600"/>
              </a:spcAft>
            </a:pPr>
            <a:r>
              <a:rPr lang="es-CO" sz="1600" dirty="0">
                <a:latin typeface="Calibri" panose="020F0502020204030204" pitchFamily="34" charset="0"/>
                <a:ea typeface="Calibri" panose="020F0502020204030204" pitchFamily="34" charset="0"/>
                <a:cs typeface="Calibri" panose="020F0502020204030204" pitchFamily="34" charset="0"/>
              </a:rPr>
              <a:t>Acciones:</a:t>
            </a:r>
          </a:p>
          <a:p>
            <a:pPr marL="285750" indent="-285750">
              <a:spcAft>
                <a:spcPts val="600"/>
              </a:spcAft>
              <a:buFont typeface="Arial" panose="020B0604020202020204" pitchFamily="34" charset="0"/>
              <a:buChar char="•"/>
            </a:pPr>
            <a:r>
              <a:rPr lang="es-CO" sz="1600" dirty="0">
                <a:latin typeface="Calibri" panose="020F0502020204030204" pitchFamily="34" charset="0"/>
                <a:ea typeface="Calibri" panose="020F0502020204030204" pitchFamily="34" charset="0"/>
                <a:cs typeface="Calibri" panose="020F0502020204030204" pitchFamily="34" charset="0"/>
              </a:rPr>
              <a:t>Seguimiento de caso confirmado positivo</a:t>
            </a:r>
          </a:p>
          <a:p>
            <a:pPr marL="285750" indent="-285750">
              <a:spcAft>
                <a:spcPts val="600"/>
              </a:spcAft>
              <a:buFont typeface="Arial" panose="020B0604020202020204" pitchFamily="34" charset="0"/>
              <a:buChar char="•"/>
            </a:pPr>
            <a:r>
              <a:rPr lang="es-CO" sz="1600" dirty="0">
                <a:latin typeface="Calibri" panose="020F0502020204030204" pitchFamily="34" charset="0"/>
                <a:ea typeface="Calibri" panose="020F0502020204030204" pitchFamily="34" charset="0"/>
                <a:cs typeface="Calibri" panose="020F0502020204030204" pitchFamily="34" charset="0"/>
              </a:rPr>
              <a:t>Tamizajes a la comunidad</a:t>
            </a:r>
          </a:p>
          <a:p>
            <a:pPr marL="285750" indent="-285750">
              <a:spcAft>
                <a:spcPts val="600"/>
              </a:spcAft>
              <a:buFont typeface="Arial" panose="020B0604020202020204" pitchFamily="34" charset="0"/>
              <a:buChar char="•"/>
            </a:pPr>
            <a:r>
              <a:rPr lang="es-CO" sz="1600" dirty="0">
                <a:effectLst/>
                <a:latin typeface="Calibri" panose="020F0502020204030204" pitchFamily="34" charset="0"/>
                <a:ea typeface="Calibri" panose="020F0502020204030204" pitchFamily="34" charset="0"/>
                <a:cs typeface="Calibri" panose="020F0502020204030204" pitchFamily="34" charset="0"/>
              </a:rPr>
              <a:t>Atención medica</a:t>
            </a:r>
          </a:p>
          <a:p>
            <a:pPr marL="285750" indent="-285750">
              <a:spcAft>
                <a:spcPts val="600"/>
              </a:spcAft>
              <a:buFont typeface="Arial" panose="020B0604020202020204" pitchFamily="34" charset="0"/>
              <a:buChar char="•"/>
            </a:pPr>
            <a:r>
              <a:rPr lang="es-CO" sz="1600" dirty="0">
                <a:latin typeface="Calibri" panose="020F0502020204030204" pitchFamily="34" charset="0"/>
                <a:ea typeface="Calibri" panose="020F0502020204030204" pitchFamily="34" charset="0"/>
                <a:cs typeface="Calibri" panose="020F0502020204030204" pitchFamily="34" charset="0"/>
              </a:rPr>
              <a:t>Esquema de vacunación a 47 niños y 5 gestantes</a:t>
            </a:r>
          </a:p>
          <a:p>
            <a:pPr marL="285750" indent="-285750">
              <a:spcAft>
                <a:spcPts val="600"/>
              </a:spcAft>
              <a:buFont typeface="Arial" panose="020B0604020202020204" pitchFamily="34" charset="0"/>
              <a:buChar char="•"/>
            </a:pPr>
            <a:r>
              <a:rPr lang="es-CO" sz="1600" dirty="0">
                <a:effectLst/>
                <a:latin typeface="Calibri" panose="020F0502020204030204" pitchFamily="34" charset="0"/>
                <a:ea typeface="Calibri" panose="020F0502020204030204" pitchFamily="34" charset="0"/>
                <a:cs typeface="Calibri" panose="020F0502020204030204" pitchFamily="34" charset="0"/>
              </a:rPr>
              <a:t>Apoyo psicológico</a:t>
            </a:r>
          </a:p>
          <a:p>
            <a:pPr marL="285750" indent="-285750">
              <a:spcAft>
                <a:spcPts val="600"/>
              </a:spcAft>
              <a:buFont typeface="Arial" panose="020B0604020202020204" pitchFamily="34" charset="0"/>
              <a:buChar char="•"/>
            </a:pPr>
            <a:r>
              <a:rPr lang="es-CO" sz="1600" dirty="0">
                <a:latin typeface="Calibri" panose="020F0502020204030204" pitchFamily="34" charset="0"/>
                <a:ea typeface="Calibri" panose="020F0502020204030204" pitchFamily="34" charset="0"/>
                <a:cs typeface="Calibri" panose="020F0502020204030204" pitchFamily="34" charset="0"/>
              </a:rPr>
              <a:t>Educación, capacitación, muestras de laboratorio</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ítulo 1">
            <a:extLst>
              <a:ext uri="{FF2B5EF4-FFF2-40B4-BE49-F238E27FC236}">
                <a16:creationId xmlns:a16="http://schemas.microsoft.com/office/drawing/2014/main" id="{BD451C88-F0F1-4BE9-B58A-1FE192B6DDC7}"/>
              </a:ext>
            </a:extLst>
          </p:cNvPr>
          <p:cNvSpPr txBox="1">
            <a:spLocks/>
          </p:cNvSpPr>
          <p:nvPr/>
        </p:nvSpPr>
        <p:spPr>
          <a:xfrm>
            <a:off x="3625023" y="-22712"/>
            <a:ext cx="6216425" cy="1137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BRIGADA DE SALUD COVID 19 COMUNIDAD INDIGENA YUKPA</a:t>
            </a:r>
          </a:p>
        </p:txBody>
      </p:sp>
    </p:spTree>
    <p:extLst>
      <p:ext uri="{BB962C8B-B14F-4D97-AF65-F5344CB8AC3E}">
        <p14:creationId xmlns:p14="http://schemas.microsoft.com/office/powerpoint/2010/main" val="1388936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39F8920B-B37A-429D-9F62-0D2EF88DE4E9}"/>
              </a:ext>
            </a:extLst>
          </p:cNvPr>
          <p:cNvSpPr/>
          <p:nvPr/>
        </p:nvSpPr>
        <p:spPr>
          <a:xfrm>
            <a:off x="3666098" y="4079975"/>
            <a:ext cx="3446585" cy="369332"/>
          </a:xfrm>
          <a:prstGeom prst="rect">
            <a:avLst/>
          </a:prstGeom>
        </p:spPr>
        <p:txBody>
          <a:bodyPr wrap="none">
            <a:spAutoFit/>
          </a:bodyPr>
          <a:lstStyle/>
          <a:p>
            <a:r>
              <a:rPr lang="es-CO" b="1" dirty="0"/>
              <a:t>PERIFONEO POR TODA LA CIUDAD</a:t>
            </a:r>
          </a:p>
        </p:txBody>
      </p:sp>
      <p:sp>
        <p:nvSpPr>
          <p:cNvPr id="9" name="Título 1">
            <a:extLst>
              <a:ext uri="{FF2B5EF4-FFF2-40B4-BE49-F238E27FC236}">
                <a16:creationId xmlns:a16="http://schemas.microsoft.com/office/drawing/2014/main" id="{56EB15D0-9F5D-4D76-B059-96775F3FD7D5}"/>
              </a:ext>
            </a:extLst>
          </p:cNvPr>
          <p:cNvSpPr txBox="1">
            <a:spLocks/>
          </p:cNvSpPr>
          <p:nvPr/>
        </p:nvSpPr>
        <p:spPr>
          <a:xfrm>
            <a:off x="2491689" y="182520"/>
            <a:ext cx="6216425" cy="1137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APOYOS</a:t>
            </a:r>
          </a:p>
        </p:txBody>
      </p:sp>
      <p:pic>
        <p:nvPicPr>
          <p:cNvPr id="3" name="Imagen 2">
            <a:extLst>
              <a:ext uri="{FF2B5EF4-FFF2-40B4-BE49-F238E27FC236}">
                <a16:creationId xmlns:a16="http://schemas.microsoft.com/office/drawing/2014/main" id="{21D04289-7CA6-4E84-B304-4A5FB9C142E2}"/>
              </a:ext>
            </a:extLst>
          </p:cNvPr>
          <p:cNvPicPr>
            <a:picLocks noChangeAspect="1"/>
          </p:cNvPicPr>
          <p:nvPr/>
        </p:nvPicPr>
        <p:blipFill rotWithShape="1">
          <a:blip r:embed="rId2">
            <a:extLst>
              <a:ext uri="{28A0092B-C50C-407E-A947-70E740481C1C}">
                <a14:useLocalDpi xmlns:a14="http://schemas.microsoft.com/office/drawing/2010/main" val="0"/>
              </a:ext>
            </a:extLst>
          </a:blip>
          <a:srcRect t="28096" b="11789"/>
          <a:stretch/>
        </p:blipFill>
        <p:spPr>
          <a:xfrm>
            <a:off x="281700" y="1440540"/>
            <a:ext cx="4921485" cy="2419832"/>
          </a:xfrm>
          <a:prstGeom prst="rect">
            <a:avLst/>
          </a:prstGeom>
        </p:spPr>
      </p:pic>
      <p:pic>
        <p:nvPicPr>
          <p:cNvPr id="6" name="Imagen 5">
            <a:extLst>
              <a:ext uri="{FF2B5EF4-FFF2-40B4-BE49-F238E27FC236}">
                <a16:creationId xmlns:a16="http://schemas.microsoft.com/office/drawing/2014/main" id="{7A07411E-2001-4710-BD1F-6567BE883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624" y="1440540"/>
            <a:ext cx="4921485" cy="2419831"/>
          </a:xfrm>
          <a:prstGeom prst="rect">
            <a:avLst/>
          </a:prstGeom>
        </p:spPr>
      </p:pic>
      <p:sp>
        <p:nvSpPr>
          <p:cNvPr id="7" name="Rectángulo 6">
            <a:extLst>
              <a:ext uri="{FF2B5EF4-FFF2-40B4-BE49-F238E27FC236}">
                <a16:creationId xmlns:a16="http://schemas.microsoft.com/office/drawing/2014/main" id="{F5F03313-517D-427C-8F68-83342E806608}"/>
              </a:ext>
            </a:extLst>
          </p:cNvPr>
          <p:cNvSpPr/>
          <p:nvPr/>
        </p:nvSpPr>
        <p:spPr>
          <a:xfrm>
            <a:off x="2742442" y="4459926"/>
            <a:ext cx="6096000" cy="2339102"/>
          </a:xfrm>
          <a:prstGeom prst="rect">
            <a:avLst/>
          </a:prstGeom>
        </p:spPr>
        <p:txBody>
          <a:bodyPr>
            <a:spAutoFit/>
          </a:bodyPr>
          <a:lstStyle/>
          <a:p>
            <a:pPr algn="just"/>
            <a:r>
              <a:rPr lang="es-CO" sz="1600" dirty="0"/>
              <a:t>“Un mensaje respetuoso para toda la comunidad de Cúcuta: ciudadano, quédese en casa, la salud de la comunidad y de su familia está en sus manos.</a:t>
            </a:r>
          </a:p>
          <a:p>
            <a:pPr algn="just"/>
            <a:r>
              <a:rPr lang="es-CO" sz="1600" dirty="0"/>
              <a:t>Mantenga distancia de dos metros con los demás, tápese la boca al toser o estornudar, lávese las manos cada dos o tres horas y manténgase hidratado.  Seamos responsables con estas pequeñas acciones y estamos seguros que le ganaremos la batalla al coronavirus”. Cúcuta 2050, estrategia de todos. (Voz señor Alcalde Jairo Yáñez)</a:t>
            </a:r>
          </a:p>
          <a:p>
            <a:endParaRPr lang="es-CO" sz="1600" dirty="0"/>
          </a:p>
        </p:txBody>
      </p:sp>
    </p:spTree>
    <p:extLst>
      <p:ext uri="{BB962C8B-B14F-4D97-AF65-F5344CB8AC3E}">
        <p14:creationId xmlns:p14="http://schemas.microsoft.com/office/powerpoint/2010/main" val="2683107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18547E6-26E1-42A9-842D-1B0DEACD1859}"/>
              </a:ext>
            </a:extLst>
          </p:cNvPr>
          <p:cNvSpPr txBox="1">
            <a:spLocks/>
          </p:cNvSpPr>
          <p:nvPr/>
        </p:nvSpPr>
        <p:spPr>
          <a:xfrm>
            <a:off x="3198291" y="84172"/>
            <a:ext cx="5518326" cy="955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CONTEXTO NACIONAL</a:t>
            </a:r>
          </a:p>
        </p:txBody>
      </p:sp>
      <p:sp>
        <p:nvSpPr>
          <p:cNvPr id="6" name="CuadroTexto 5">
            <a:extLst>
              <a:ext uri="{FF2B5EF4-FFF2-40B4-BE49-F238E27FC236}">
                <a16:creationId xmlns:a16="http://schemas.microsoft.com/office/drawing/2014/main" id="{A8EE8358-3FD1-41D8-B111-E3421955DE3D}"/>
              </a:ext>
            </a:extLst>
          </p:cNvPr>
          <p:cNvSpPr txBox="1"/>
          <p:nvPr/>
        </p:nvSpPr>
        <p:spPr>
          <a:xfrm>
            <a:off x="6382049" y="1483828"/>
            <a:ext cx="2021620" cy="70525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150000"/>
              </a:lnSpc>
            </a:pPr>
            <a:r>
              <a:rPr lang="es-CO" sz="1400" b="1" dirty="0"/>
              <a:t>CASOS CONFIRMADOS</a:t>
            </a:r>
          </a:p>
          <a:p>
            <a:pPr algn="ctr">
              <a:lnSpc>
                <a:spcPct val="150000"/>
              </a:lnSpc>
            </a:pPr>
            <a:endParaRPr lang="es-CO" sz="1400" b="1" dirty="0"/>
          </a:p>
        </p:txBody>
      </p:sp>
      <p:sp>
        <p:nvSpPr>
          <p:cNvPr id="7" name="CuadroTexto 6">
            <a:extLst>
              <a:ext uri="{FF2B5EF4-FFF2-40B4-BE49-F238E27FC236}">
                <a16:creationId xmlns:a16="http://schemas.microsoft.com/office/drawing/2014/main" id="{3A5214D3-F851-49B2-BCED-55EE0E25A054}"/>
              </a:ext>
            </a:extLst>
          </p:cNvPr>
          <p:cNvSpPr txBox="1"/>
          <p:nvPr/>
        </p:nvSpPr>
        <p:spPr>
          <a:xfrm>
            <a:off x="8373981" y="1479975"/>
            <a:ext cx="1570709" cy="63094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150000"/>
              </a:lnSpc>
            </a:pPr>
            <a:r>
              <a:rPr lang="es-CO" sz="1400" b="1" dirty="0"/>
              <a:t>MUERTES</a:t>
            </a:r>
          </a:p>
          <a:p>
            <a:pPr algn="ctr"/>
            <a:endParaRPr lang="es-CO" sz="1400" b="1" dirty="0"/>
          </a:p>
        </p:txBody>
      </p:sp>
      <p:sp>
        <p:nvSpPr>
          <p:cNvPr id="8" name="CuadroTexto 7">
            <a:extLst>
              <a:ext uri="{FF2B5EF4-FFF2-40B4-BE49-F238E27FC236}">
                <a16:creationId xmlns:a16="http://schemas.microsoft.com/office/drawing/2014/main" id="{31421F9D-8A7D-4FC9-8D3D-2B1632B49872}"/>
              </a:ext>
            </a:extLst>
          </p:cNvPr>
          <p:cNvSpPr txBox="1"/>
          <p:nvPr/>
        </p:nvSpPr>
        <p:spPr>
          <a:xfrm>
            <a:off x="9889758" y="1479975"/>
            <a:ext cx="1422738" cy="63094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150000"/>
              </a:lnSpc>
            </a:pPr>
            <a:r>
              <a:rPr lang="es-CO" sz="1400" b="1" dirty="0"/>
              <a:t>RECUPERADOS</a:t>
            </a:r>
          </a:p>
          <a:p>
            <a:pPr algn="ctr"/>
            <a:endParaRPr lang="es-CO" sz="1400" b="1" dirty="0"/>
          </a:p>
        </p:txBody>
      </p:sp>
      <p:sp>
        <p:nvSpPr>
          <p:cNvPr id="9" name="CuadroTexto 8">
            <a:extLst>
              <a:ext uri="{FF2B5EF4-FFF2-40B4-BE49-F238E27FC236}">
                <a16:creationId xmlns:a16="http://schemas.microsoft.com/office/drawing/2014/main" id="{3B91F5BF-E8FB-49BE-8C4C-B52A4C385B61}"/>
              </a:ext>
            </a:extLst>
          </p:cNvPr>
          <p:cNvSpPr txBox="1"/>
          <p:nvPr/>
        </p:nvSpPr>
        <p:spPr>
          <a:xfrm>
            <a:off x="6391565" y="1996095"/>
            <a:ext cx="2021620" cy="4924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2600" b="1" dirty="0" smtClean="0"/>
              <a:t>5949</a:t>
            </a:r>
            <a:endParaRPr lang="es-CO" sz="2600" b="1" dirty="0"/>
          </a:p>
        </p:txBody>
      </p:sp>
      <p:sp>
        <p:nvSpPr>
          <p:cNvPr id="10" name="CuadroTexto 9">
            <a:extLst>
              <a:ext uri="{FF2B5EF4-FFF2-40B4-BE49-F238E27FC236}">
                <a16:creationId xmlns:a16="http://schemas.microsoft.com/office/drawing/2014/main" id="{8956DE9B-0B78-467D-9159-0246CACB2DD9}"/>
              </a:ext>
            </a:extLst>
          </p:cNvPr>
          <p:cNvSpPr txBox="1"/>
          <p:nvPr/>
        </p:nvSpPr>
        <p:spPr>
          <a:xfrm>
            <a:off x="8373981" y="1996096"/>
            <a:ext cx="1511341" cy="4924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2600" b="1" dirty="0" smtClean="0"/>
              <a:t>269</a:t>
            </a:r>
            <a:endParaRPr lang="es-CO" sz="2600" b="1" dirty="0"/>
          </a:p>
        </p:txBody>
      </p:sp>
      <p:sp>
        <p:nvSpPr>
          <p:cNvPr id="11" name="CuadroTexto 10">
            <a:extLst>
              <a:ext uri="{FF2B5EF4-FFF2-40B4-BE49-F238E27FC236}">
                <a16:creationId xmlns:a16="http://schemas.microsoft.com/office/drawing/2014/main" id="{ED6766EC-F2B6-41E0-99BB-AD09EF601CE5}"/>
              </a:ext>
            </a:extLst>
          </p:cNvPr>
          <p:cNvSpPr txBox="1"/>
          <p:nvPr/>
        </p:nvSpPr>
        <p:spPr>
          <a:xfrm>
            <a:off x="9885322" y="1996096"/>
            <a:ext cx="1422738" cy="4924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2600" b="1" dirty="0" smtClean="0"/>
              <a:t>1268</a:t>
            </a:r>
            <a:endParaRPr lang="es-CO" sz="2600" b="1" dirty="0"/>
          </a:p>
        </p:txBody>
      </p:sp>
      <p:sp>
        <p:nvSpPr>
          <p:cNvPr id="12" name="CuadroTexto 11">
            <a:extLst>
              <a:ext uri="{FF2B5EF4-FFF2-40B4-BE49-F238E27FC236}">
                <a16:creationId xmlns:a16="http://schemas.microsoft.com/office/drawing/2014/main" id="{9F8CC47F-D278-4B0B-8887-28030DF4CBA7}"/>
              </a:ext>
            </a:extLst>
          </p:cNvPr>
          <p:cNvSpPr txBox="1"/>
          <p:nvPr/>
        </p:nvSpPr>
        <p:spPr>
          <a:xfrm>
            <a:off x="6377710" y="920565"/>
            <a:ext cx="4981290" cy="915892"/>
          </a:xfrm>
          <a:prstGeom prst="rect">
            <a:avLst/>
          </a:prstGeom>
          <a:noFill/>
        </p:spPr>
        <p:txBody>
          <a:bodyPr wrap="square" rtlCol="0">
            <a:spAutoFit/>
          </a:bodyPr>
          <a:lstStyle/>
          <a:p>
            <a:pPr algn="ctr"/>
            <a:r>
              <a:rPr lang="es-CO" sz="1600" b="1" dirty="0"/>
              <a:t>Reporte diario Ministerio de Salud y Protección Social a corte del </a:t>
            </a:r>
            <a:r>
              <a:rPr lang="es-CO" sz="1600" b="1" dirty="0" smtClean="0"/>
              <a:t>28/04/2020</a:t>
            </a:r>
            <a:endParaRPr lang="es-CO" sz="1600" b="1" dirty="0"/>
          </a:p>
          <a:p>
            <a:pPr algn="just">
              <a:lnSpc>
                <a:spcPct val="150000"/>
              </a:lnSpc>
            </a:pPr>
            <a:endParaRPr lang="es-CO" sz="1600" b="1" dirty="0"/>
          </a:p>
        </p:txBody>
      </p:sp>
      <p:sp>
        <p:nvSpPr>
          <p:cNvPr id="13" name="CuadroTexto 12">
            <a:extLst>
              <a:ext uri="{FF2B5EF4-FFF2-40B4-BE49-F238E27FC236}">
                <a16:creationId xmlns:a16="http://schemas.microsoft.com/office/drawing/2014/main" id="{C2B59337-D9FF-4687-8926-BEEFD36FB6D5}"/>
              </a:ext>
            </a:extLst>
          </p:cNvPr>
          <p:cNvSpPr txBox="1"/>
          <p:nvPr/>
        </p:nvSpPr>
        <p:spPr>
          <a:xfrm>
            <a:off x="5190325" y="6217204"/>
            <a:ext cx="4888179" cy="246221"/>
          </a:xfrm>
          <a:prstGeom prst="rect">
            <a:avLst/>
          </a:prstGeom>
          <a:noFill/>
        </p:spPr>
        <p:txBody>
          <a:bodyPr wrap="square" rtlCol="0">
            <a:spAutoFit/>
          </a:bodyPr>
          <a:lstStyle/>
          <a:p>
            <a:pPr algn="ctr"/>
            <a:r>
              <a:rPr lang="es-CO" sz="1000" dirty="0"/>
              <a:t>Elaboración: Subsecretaria Planeación de Salud de Cúcuta</a:t>
            </a:r>
          </a:p>
        </p:txBody>
      </p:sp>
      <p:sp>
        <p:nvSpPr>
          <p:cNvPr id="15" name="CuadroTexto 14">
            <a:extLst>
              <a:ext uri="{FF2B5EF4-FFF2-40B4-BE49-F238E27FC236}">
                <a16:creationId xmlns:a16="http://schemas.microsoft.com/office/drawing/2014/main" id="{1636BEC7-F4D4-496A-AA00-C1B8AF782C6E}"/>
              </a:ext>
            </a:extLst>
          </p:cNvPr>
          <p:cNvSpPr txBox="1"/>
          <p:nvPr/>
        </p:nvSpPr>
        <p:spPr>
          <a:xfrm>
            <a:off x="405603" y="6406355"/>
            <a:ext cx="4888179" cy="246221"/>
          </a:xfrm>
          <a:prstGeom prst="rect">
            <a:avLst/>
          </a:prstGeom>
          <a:noFill/>
        </p:spPr>
        <p:txBody>
          <a:bodyPr wrap="square" rtlCol="0">
            <a:spAutoFit/>
          </a:bodyPr>
          <a:lstStyle/>
          <a:p>
            <a:r>
              <a:rPr lang="es-CO" sz="1000" dirty="0"/>
              <a:t>Fuente: Ministerio de Salud y Protección Social</a:t>
            </a:r>
          </a:p>
        </p:txBody>
      </p:sp>
      <p:pic>
        <p:nvPicPr>
          <p:cNvPr id="3" name="Picture 2" descr="repor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261" y="1455741"/>
            <a:ext cx="3393995" cy="49506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Gráfico 15">
            <a:extLst>
              <a:ext uri="{FF2B5EF4-FFF2-40B4-BE49-F238E27FC236}">
                <a16:creationId xmlns:a16="http://schemas.microsoft.com/office/drawing/2014/main" id="{9FF7F04B-83AA-48C7-84D5-68D69DC8FCD8}"/>
              </a:ext>
            </a:extLst>
          </p:cNvPr>
          <p:cNvGraphicFramePr/>
          <p:nvPr>
            <p:extLst>
              <p:ext uri="{D42A27DB-BD31-4B8C-83A1-F6EECF244321}">
                <p14:modId xmlns:p14="http://schemas.microsoft.com/office/powerpoint/2010/main" val="2443231778"/>
              </p:ext>
            </p:extLst>
          </p:nvPr>
        </p:nvGraphicFramePr>
        <p:xfrm>
          <a:off x="4843588" y="2698097"/>
          <a:ext cx="6825897" cy="35191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1541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A5E6EB8-65D3-4052-A2F5-30D85D926A8B}"/>
              </a:ext>
            </a:extLst>
          </p:cNvPr>
          <p:cNvSpPr txBox="1">
            <a:spLocks/>
          </p:cNvSpPr>
          <p:nvPr/>
        </p:nvSpPr>
        <p:spPr>
          <a:xfrm>
            <a:off x="3336837" y="0"/>
            <a:ext cx="5518326" cy="955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CONTEXTO DEPARTAMENTAL</a:t>
            </a:r>
          </a:p>
        </p:txBody>
      </p:sp>
      <p:sp>
        <p:nvSpPr>
          <p:cNvPr id="5" name="CuadroTexto 4">
            <a:extLst>
              <a:ext uri="{FF2B5EF4-FFF2-40B4-BE49-F238E27FC236}">
                <a16:creationId xmlns:a16="http://schemas.microsoft.com/office/drawing/2014/main" id="{871D037B-3A0F-43A8-9437-20EEC6C7B8FD}"/>
              </a:ext>
            </a:extLst>
          </p:cNvPr>
          <p:cNvSpPr txBox="1"/>
          <p:nvPr/>
        </p:nvSpPr>
        <p:spPr>
          <a:xfrm>
            <a:off x="5012440" y="1295034"/>
            <a:ext cx="202162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CO" sz="1400" b="1" dirty="0"/>
              <a:t>CASOS CONFIRMADOS</a:t>
            </a:r>
          </a:p>
          <a:p>
            <a:pPr algn="ctr"/>
            <a:r>
              <a:rPr lang="es-CO" sz="1400" b="1" dirty="0"/>
              <a:t>EN EL DEPARTAMENTO</a:t>
            </a:r>
          </a:p>
        </p:txBody>
      </p:sp>
      <p:sp>
        <p:nvSpPr>
          <p:cNvPr id="6" name="CuadroTexto 5">
            <a:extLst>
              <a:ext uri="{FF2B5EF4-FFF2-40B4-BE49-F238E27FC236}">
                <a16:creationId xmlns:a16="http://schemas.microsoft.com/office/drawing/2014/main" id="{B9512726-CECA-418E-88DB-1DD7B4C2A105}"/>
              </a:ext>
            </a:extLst>
          </p:cNvPr>
          <p:cNvSpPr txBox="1"/>
          <p:nvPr/>
        </p:nvSpPr>
        <p:spPr>
          <a:xfrm>
            <a:off x="7008711" y="1295035"/>
            <a:ext cx="1511341" cy="63094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150000"/>
              </a:lnSpc>
            </a:pPr>
            <a:r>
              <a:rPr lang="es-CO" sz="1400" b="1" dirty="0"/>
              <a:t>MUERTES</a:t>
            </a:r>
          </a:p>
          <a:p>
            <a:pPr algn="ctr"/>
            <a:endParaRPr lang="es-CO" sz="1400" b="1" dirty="0"/>
          </a:p>
        </p:txBody>
      </p:sp>
      <p:sp>
        <p:nvSpPr>
          <p:cNvPr id="8" name="CuadroTexto 7">
            <a:extLst>
              <a:ext uri="{FF2B5EF4-FFF2-40B4-BE49-F238E27FC236}">
                <a16:creationId xmlns:a16="http://schemas.microsoft.com/office/drawing/2014/main" id="{8F4AB947-40C6-4E87-BA8B-F24314DBC4B1}"/>
              </a:ext>
            </a:extLst>
          </p:cNvPr>
          <p:cNvSpPr txBox="1"/>
          <p:nvPr/>
        </p:nvSpPr>
        <p:spPr>
          <a:xfrm>
            <a:off x="5012440" y="1811155"/>
            <a:ext cx="2021620" cy="4924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2600" b="1" dirty="0" smtClean="0"/>
              <a:t>69</a:t>
            </a:r>
            <a:endParaRPr lang="es-CO" sz="2600" b="1" dirty="0"/>
          </a:p>
        </p:txBody>
      </p:sp>
      <p:sp>
        <p:nvSpPr>
          <p:cNvPr id="9" name="CuadroTexto 8">
            <a:extLst>
              <a:ext uri="{FF2B5EF4-FFF2-40B4-BE49-F238E27FC236}">
                <a16:creationId xmlns:a16="http://schemas.microsoft.com/office/drawing/2014/main" id="{5E7CEF98-FD18-4689-B923-8596C52E711A}"/>
              </a:ext>
            </a:extLst>
          </p:cNvPr>
          <p:cNvSpPr txBox="1"/>
          <p:nvPr/>
        </p:nvSpPr>
        <p:spPr>
          <a:xfrm>
            <a:off x="7008711" y="1811156"/>
            <a:ext cx="1511341" cy="4924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2600" b="1" dirty="0"/>
              <a:t>5</a:t>
            </a:r>
          </a:p>
        </p:txBody>
      </p:sp>
      <p:graphicFrame>
        <p:nvGraphicFramePr>
          <p:cNvPr id="13" name="Gráfico 12">
            <a:extLst>
              <a:ext uri="{FF2B5EF4-FFF2-40B4-BE49-F238E27FC236}">
                <a16:creationId xmlns:a16="http://schemas.microsoft.com/office/drawing/2014/main" id="{E8DCD6C2-3CD3-4FEB-B32B-367079F2F23F}"/>
              </a:ext>
            </a:extLst>
          </p:cNvPr>
          <p:cNvGraphicFramePr/>
          <p:nvPr>
            <p:extLst>
              <p:ext uri="{D42A27DB-BD31-4B8C-83A1-F6EECF244321}">
                <p14:modId xmlns:p14="http://schemas.microsoft.com/office/powerpoint/2010/main" val="213575269"/>
              </p:ext>
            </p:extLst>
          </p:nvPr>
        </p:nvGraphicFramePr>
        <p:xfrm>
          <a:off x="4512362" y="2715613"/>
          <a:ext cx="5288872" cy="3782539"/>
        </p:xfrm>
        <a:graphic>
          <a:graphicData uri="http://schemas.openxmlformats.org/drawingml/2006/chart">
            <c:chart xmlns:c="http://schemas.openxmlformats.org/drawingml/2006/chart" xmlns:r="http://schemas.openxmlformats.org/officeDocument/2006/relationships" r:id="rId2"/>
          </a:graphicData>
        </a:graphic>
      </p:graphicFrame>
      <p:sp>
        <p:nvSpPr>
          <p:cNvPr id="17" name="CuadroTexto 16">
            <a:extLst>
              <a:ext uri="{FF2B5EF4-FFF2-40B4-BE49-F238E27FC236}">
                <a16:creationId xmlns:a16="http://schemas.microsoft.com/office/drawing/2014/main" id="{4446EB9A-B885-4660-849F-E774BDBEF2B4}"/>
              </a:ext>
            </a:extLst>
          </p:cNvPr>
          <p:cNvSpPr txBox="1"/>
          <p:nvPr/>
        </p:nvSpPr>
        <p:spPr>
          <a:xfrm>
            <a:off x="1287888" y="801523"/>
            <a:ext cx="10650828" cy="369332"/>
          </a:xfrm>
          <a:prstGeom prst="rect">
            <a:avLst/>
          </a:prstGeom>
          <a:noFill/>
        </p:spPr>
        <p:txBody>
          <a:bodyPr wrap="square" rtlCol="0">
            <a:spAutoFit/>
          </a:bodyPr>
          <a:lstStyle/>
          <a:p>
            <a:pPr algn="ctr"/>
            <a:r>
              <a:rPr lang="es-CO" b="1" dirty="0"/>
              <a:t>Casos positivos en Norte de Santander a corte al </a:t>
            </a:r>
            <a:r>
              <a:rPr lang="es-CO" b="1" dirty="0" smtClean="0"/>
              <a:t>28 </a:t>
            </a:r>
            <a:r>
              <a:rPr lang="es-CO" b="1" dirty="0"/>
              <a:t>de Abril del 2020</a:t>
            </a:r>
          </a:p>
        </p:txBody>
      </p:sp>
      <p:sp>
        <p:nvSpPr>
          <p:cNvPr id="18" name="CuadroTexto 17">
            <a:extLst>
              <a:ext uri="{FF2B5EF4-FFF2-40B4-BE49-F238E27FC236}">
                <a16:creationId xmlns:a16="http://schemas.microsoft.com/office/drawing/2014/main" id="{95C402C1-17E1-413B-9AB3-BB3F1D89671A}"/>
              </a:ext>
            </a:extLst>
          </p:cNvPr>
          <p:cNvSpPr txBox="1"/>
          <p:nvPr/>
        </p:nvSpPr>
        <p:spPr>
          <a:xfrm>
            <a:off x="4654166" y="2427897"/>
            <a:ext cx="5147067" cy="369332"/>
          </a:xfrm>
          <a:prstGeom prst="rect">
            <a:avLst/>
          </a:prstGeom>
          <a:noFill/>
        </p:spPr>
        <p:txBody>
          <a:bodyPr wrap="square" rtlCol="0">
            <a:spAutoFit/>
          </a:bodyPr>
          <a:lstStyle/>
          <a:p>
            <a:r>
              <a:rPr lang="es-CO" dirty="0"/>
              <a:t>Procedencia de las personas con casos confirmados </a:t>
            </a:r>
          </a:p>
        </p:txBody>
      </p:sp>
      <p:sp>
        <p:nvSpPr>
          <p:cNvPr id="11" name="CuadroTexto 10">
            <a:extLst>
              <a:ext uri="{FF2B5EF4-FFF2-40B4-BE49-F238E27FC236}">
                <a16:creationId xmlns:a16="http://schemas.microsoft.com/office/drawing/2014/main" id="{A0F0CED1-3AEF-47A2-BD1B-F80AD738CF47}"/>
              </a:ext>
            </a:extLst>
          </p:cNvPr>
          <p:cNvSpPr txBox="1"/>
          <p:nvPr/>
        </p:nvSpPr>
        <p:spPr>
          <a:xfrm>
            <a:off x="5462411" y="6278497"/>
            <a:ext cx="4888179" cy="261610"/>
          </a:xfrm>
          <a:prstGeom prst="rect">
            <a:avLst/>
          </a:prstGeom>
          <a:noFill/>
        </p:spPr>
        <p:txBody>
          <a:bodyPr wrap="square" rtlCol="0">
            <a:spAutoFit/>
          </a:bodyPr>
          <a:lstStyle/>
          <a:p>
            <a:pPr algn="ctr"/>
            <a:r>
              <a:rPr lang="es-CO" sz="1100" dirty="0"/>
              <a:t>Elaboración: Subsecretaria Planeación de Salud de Cúcuta</a:t>
            </a:r>
          </a:p>
        </p:txBody>
      </p:sp>
      <p:sp>
        <p:nvSpPr>
          <p:cNvPr id="14" name="CuadroTexto 13">
            <a:extLst>
              <a:ext uri="{FF2B5EF4-FFF2-40B4-BE49-F238E27FC236}">
                <a16:creationId xmlns:a16="http://schemas.microsoft.com/office/drawing/2014/main" id="{AA998E4A-9EBF-4B95-9B6A-C3348D1730FE}"/>
              </a:ext>
            </a:extLst>
          </p:cNvPr>
          <p:cNvSpPr txBox="1"/>
          <p:nvPr/>
        </p:nvSpPr>
        <p:spPr>
          <a:xfrm>
            <a:off x="8520052" y="1289473"/>
            <a:ext cx="1422738" cy="63094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150000"/>
              </a:lnSpc>
            </a:pPr>
            <a:r>
              <a:rPr lang="es-CO" sz="1400" b="1" dirty="0"/>
              <a:t>RECUPERADOS</a:t>
            </a:r>
          </a:p>
          <a:p>
            <a:pPr algn="ctr"/>
            <a:endParaRPr lang="es-CO" sz="1400" b="1" dirty="0"/>
          </a:p>
        </p:txBody>
      </p:sp>
      <p:sp>
        <p:nvSpPr>
          <p:cNvPr id="15" name="CuadroTexto 14">
            <a:extLst>
              <a:ext uri="{FF2B5EF4-FFF2-40B4-BE49-F238E27FC236}">
                <a16:creationId xmlns:a16="http://schemas.microsoft.com/office/drawing/2014/main" id="{14D0EA55-C93D-438F-B0AE-3502C66AE03A}"/>
              </a:ext>
            </a:extLst>
          </p:cNvPr>
          <p:cNvSpPr txBox="1"/>
          <p:nvPr/>
        </p:nvSpPr>
        <p:spPr>
          <a:xfrm>
            <a:off x="8515616" y="1808227"/>
            <a:ext cx="1422738" cy="4924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2600" b="1" dirty="0"/>
              <a:t>17</a:t>
            </a:r>
          </a:p>
        </p:txBody>
      </p:sp>
      <p:sp>
        <p:nvSpPr>
          <p:cNvPr id="16" name="CuadroTexto 15">
            <a:extLst>
              <a:ext uri="{FF2B5EF4-FFF2-40B4-BE49-F238E27FC236}">
                <a16:creationId xmlns:a16="http://schemas.microsoft.com/office/drawing/2014/main" id="{A728E558-C01F-4EBF-9661-AABA4C3C5E08}"/>
              </a:ext>
            </a:extLst>
          </p:cNvPr>
          <p:cNvSpPr txBox="1"/>
          <p:nvPr/>
        </p:nvSpPr>
        <p:spPr>
          <a:xfrm>
            <a:off x="808280" y="6199364"/>
            <a:ext cx="4888179" cy="246221"/>
          </a:xfrm>
          <a:prstGeom prst="rect">
            <a:avLst/>
          </a:prstGeom>
          <a:noFill/>
        </p:spPr>
        <p:txBody>
          <a:bodyPr wrap="square" rtlCol="0">
            <a:spAutoFit/>
          </a:bodyPr>
          <a:lstStyle/>
          <a:p>
            <a:r>
              <a:rPr lang="es-CO" sz="1000" dirty="0"/>
              <a:t>Fuente: Instituto Departamental de Salud / Norte de Santander</a:t>
            </a:r>
          </a:p>
        </p:txBody>
      </p:sp>
      <p:pic>
        <p:nvPicPr>
          <p:cNvPr id="20" name="Imagen 19" descr="C:\Users\Usuario\Downloads\WhatsApp Image 2020-04-29 at 2.57.37 AM.jpeg"/>
          <p:cNvPicPr/>
          <p:nvPr/>
        </p:nvPicPr>
        <p:blipFill rotWithShape="1">
          <a:blip r:embed="rId3">
            <a:extLst>
              <a:ext uri="{28A0092B-C50C-407E-A947-70E740481C1C}">
                <a14:useLocalDpi xmlns:a14="http://schemas.microsoft.com/office/drawing/2010/main" val="0"/>
              </a:ext>
            </a:extLst>
          </a:blip>
          <a:srcRect l="1461" t="21167" r="41118" b="10464"/>
          <a:stretch/>
        </p:blipFill>
        <p:spPr bwMode="auto">
          <a:xfrm>
            <a:off x="368982" y="1274588"/>
            <a:ext cx="3594024" cy="4709100"/>
          </a:xfrm>
          <a:prstGeom prst="rect">
            <a:avLst/>
          </a:prstGeom>
          <a:noFill/>
          <a:ln>
            <a:noFill/>
          </a:ln>
          <a:extLst>
            <a:ext uri="{53640926-AAD7-44D8-BBD7-CCE9431645EC}">
              <a14:shadowObscured xmlns:a14="http://schemas.microsoft.com/office/drawing/2010/main"/>
            </a:ext>
          </a:extLst>
        </p:spPr>
      </p:pic>
      <p:graphicFrame>
        <p:nvGraphicFramePr>
          <p:cNvPr id="21" name="Gráfico 20"/>
          <p:cNvGraphicFramePr>
            <a:graphicFrameLocks/>
          </p:cNvGraphicFramePr>
          <p:nvPr>
            <p:extLst>
              <p:ext uri="{D42A27DB-BD31-4B8C-83A1-F6EECF244321}">
                <p14:modId xmlns:p14="http://schemas.microsoft.com/office/powerpoint/2010/main" val="73327468"/>
              </p:ext>
            </p:extLst>
          </p:nvPr>
        </p:nvGraphicFramePr>
        <p:xfrm>
          <a:off x="4576247" y="3084945"/>
          <a:ext cx="4824293" cy="30724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Gráfico 23"/>
          <p:cNvGraphicFramePr>
            <a:graphicFrameLocks/>
          </p:cNvGraphicFramePr>
          <p:nvPr>
            <p:extLst>
              <p:ext uri="{D42A27DB-BD31-4B8C-83A1-F6EECF244321}">
                <p14:modId xmlns:p14="http://schemas.microsoft.com/office/powerpoint/2010/main" val="3024194217"/>
              </p:ext>
            </p:extLst>
          </p:nvPr>
        </p:nvGraphicFramePr>
        <p:xfrm>
          <a:off x="8515616" y="2897881"/>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25284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F2468775-617E-4E68-B370-9F58378FE058}"/>
              </a:ext>
            </a:extLst>
          </p:cNvPr>
          <p:cNvGraphicFramePr>
            <a:graphicFrameLocks noGrp="1"/>
          </p:cNvGraphicFramePr>
          <p:nvPr>
            <p:ph idx="1"/>
          </p:nvPr>
        </p:nvGraphicFramePr>
        <p:xfrm>
          <a:off x="1915298" y="955179"/>
          <a:ext cx="8303740" cy="4741286"/>
        </p:xfrm>
        <a:graphic>
          <a:graphicData uri="http://schemas.openxmlformats.org/drawingml/2006/chart">
            <c:chart xmlns:c="http://schemas.openxmlformats.org/drawingml/2006/chart" xmlns:r="http://schemas.openxmlformats.org/officeDocument/2006/relationships" r:id="rId2"/>
          </a:graphicData>
        </a:graphic>
      </p:graphicFrame>
      <p:sp>
        <p:nvSpPr>
          <p:cNvPr id="7" name="Título 1">
            <a:extLst>
              <a:ext uri="{FF2B5EF4-FFF2-40B4-BE49-F238E27FC236}">
                <a16:creationId xmlns:a16="http://schemas.microsoft.com/office/drawing/2014/main" id="{C0D38032-66A8-4AFE-979B-85F531FA8B46}"/>
              </a:ext>
            </a:extLst>
          </p:cNvPr>
          <p:cNvSpPr txBox="1">
            <a:spLocks/>
          </p:cNvSpPr>
          <p:nvPr/>
        </p:nvSpPr>
        <p:spPr>
          <a:xfrm>
            <a:off x="3497475" y="123806"/>
            <a:ext cx="5518326" cy="955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CONTEXTO DEPARTAMENTAL</a:t>
            </a:r>
          </a:p>
        </p:txBody>
      </p:sp>
      <p:sp>
        <p:nvSpPr>
          <p:cNvPr id="12" name="CuadroTexto 11">
            <a:extLst>
              <a:ext uri="{FF2B5EF4-FFF2-40B4-BE49-F238E27FC236}">
                <a16:creationId xmlns:a16="http://schemas.microsoft.com/office/drawing/2014/main" id="{3CCB6488-F26C-4E3B-973E-FD94CEDD4AFF}"/>
              </a:ext>
            </a:extLst>
          </p:cNvPr>
          <p:cNvSpPr txBox="1"/>
          <p:nvPr/>
        </p:nvSpPr>
        <p:spPr>
          <a:xfrm>
            <a:off x="5147374" y="6050248"/>
            <a:ext cx="1897251"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CO" sz="1600" dirty="0"/>
              <a:t>13 casos importados</a:t>
            </a:r>
          </a:p>
        </p:txBody>
      </p:sp>
      <p:sp>
        <p:nvSpPr>
          <p:cNvPr id="13" name="CuadroTexto 12">
            <a:extLst>
              <a:ext uri="{FF2B5EF4-FFF2-40B4-BE49-F238E27FC236}">
                <a16:creationId xmlns:a16="http://schemas.microsoft.com/office/drawing/2014/main" id="{301F0841-DA63-4247-9054-D2A8F7FEE3E1}"/>
              </a:ext>
            </a:extLst>
          </p:cNvPr>
          <p:cNvSpPr txBox="1"/>
          <p:nvPr/>
        </p:nvSpPr>
        <p:spPr>
          <a:xfrm>
            <a:off x="3497475" y="5696465"/>
            <a:ext cx="4888179" cy="261610"/>
          </a:xfrm>
          <a:prstGeom prst="rect">
            <a:avLst/>
          </a:prstGeom>
          <a:noFill/>
        </p:spPr>
        <p:txBody>
          <a:bodyPr wrap="square" rtlCol="0">
            <a:spAutoFit/>
          </a:bodyPr>
          <a:lstStyle/>
          <a:p>
            <a:pPr algn="ctr"/>
            <a:r>
              <a:rPr lang="es-CO" sz="1100" dirty="0"/>
              <a:t>Elaboración: Subsecretaria Planeación de Salud de Cúcuta</a:t>
            </a:r>
          </a:p>
        </p:txBody>
      </p:sp>
      <p:sp>
        <p:nvSpPr>
          <p:cNvPr id="8" name="CuadroTexto 7">
            <a:extLst>
              <a:ext uri="{FF2B5EF4-FFF2-40B4-BE49-F238E27FC236}">
                <a16:creationId xmlns:a16="http://schemas.microsoft.com/office/drawing/2014/main" id="{51AF6549-0F07-4E9C-909D-28C813477AF1}"/>
              </a:ext>
            </a:extLst>
          </p:cNvPr>
          <p:cNvSpPr txBox="1"/>
          <p:nvPr/>
        </p:nvSpPr>
        <p:spPr>
          <a:xfrm>
            <a:off x="3119437" y="805133"/>
            <a:ext cx="5972263" cy="307777"/>
          </a:xfrm>
          <a:prstGeom prst="rect">
            <a:avLst/>
          </a:prstGeom>
          <a:noFill/>
        </p:spPr>
        <p:txBody>
          <a:bodyPr wrap="square" rtlCol="0">
            <a:spAutoFit/>
          </a:bodyPr>
          <a:lstStyle/>
          <a:p>
            <a:pPr algn="ctr"/>
            <a:r>
              <a:rPr lang="es-CO" sz="1400" b="1" dirty="0"/>
              <a:t>A corte al 28  de abril del 2020</a:t>
            </a:r>
          </a:p>
        </p:txBody>
      </p:sp>
    </p:spTree>
    <p:extLst>
      <p:ext uri="{BB962C8B-B14F-4D97-AF65-F5344CB8AC3E}">
        <p14:creationId xmlns:p14="http://schemas.microsoft.com/office/powerpoint/2010/main" val="330822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F365DA2-4282-4456-9120-5C06844AD08A}"/>
              </a:ext>
            </a:extLst>
          </p:cNvPr>
          <p:cNvSpPr txBox="1">
            <a:spLocks/>
          </p:cNvSpPr>
          <p:nvPr/>
        </p:nvSpPr>
        <p:spPr>
          <a:xfrm>
            <a:off x="3336837" y="452719"/>
            <a:ext cx="5518326" cy="5232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CONTEXTO MUNICIPAL</a:t>
            </a:r>
          </a:p>
        </p:txBody>
      </p:sp>
      <p:sp>
        <p:nvSpPr>
          <p:cNvPr id="7" name="CuadroTexto 6">
            <a:extLst>
              <a:ext uri="{FF2B5EF4-FFF2-40B4-BE49-F238E27FC236}">
                <a16:creationId xmlns:a16="http://schemas.microsoft.com/office/drawing/2014/main" id="{794972B2-66B6-4C01-8CF2-F397F781DA87}"/>
              </a:ext>
            </a:extLst>
          </p:cNvPr>
          <p:cNvSpPr txBox="1"/>
          <p:nvPr/>
        </p:nvSpPr>
        <p:spPr>
          <a:xfrm>
            <a:off x="3119437" y="805133"/>
            <a:ext cx="5972263" cy="307777"/>
          </a:xfrm>
          <a:prstGeom prst="rect">
            <a:avLst/>
          </a:prstGeom>
          <a:noFill/>
        </p:spPr>
        <p:txBody>
          <a:bodyPr wrap="square" rtlCol="0">
            <a:spAutoFit/>
          </a:bodyPr>
          <a:lstStyle/>
          <a:p>
            <a:pPr algn="ctr"/>
            <a:r>
              <a:rPr lang="es-CO" sz="1400" b="1" dirty="0"/>
              <a:t>Casos positivos en Cúcuta a corte al </a:t>
            </a:r>
            <a:r>
              <a:rPr lang="es-CO" sz="1400" b="1" dirty="0" smtClean="0"/>
              <a:t>28 </a:t>
            </a:r>
            <a:r>
              <a:rPr lang="es-CO" sz="1400" b="1" dirty="0"/>
              <a:t>de abril del 2020</a:t>
            </a:r>
          </a:p>
        </p:txBody>
      </p:sp>
      <p:sp>
        <p:nvSpPr>
          <p:cNvPr id="11" name="CuadroTexto 10">
            <a:extLst>
              <a:ext uri="{FF2B5EF4-FFF2-40B4-BE49-F238E27FC236}">
                <a16:creationId xmlns:a16="http://schemas.microsoft.com/office/drawing/2014/main" id="{E4A3F4C2-BC57-4053-AA56-E515A1314938}"/>
              </a:ext>
            </a:extLst>
          </p:cNvPr>
          <p:cNvSpPr txBox="1"/>
          <p:nvPr/>
        </p:nvSpPr>
        <p:spPr>
          <a:xfrm>
            <a:off x="6638743" y="1596187"/>
            <a:ext cx="202162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CO" sz="1400" b="1" dirty="0"/>
              <a:t>CASOS CONFIRMADOS</a:t>
            </a:r>
          </a:p>
          <a:p>
            <a:pPr algn="ctr"/>
            <a:r>
              <a:rPr lang="es-CO" sz="1400" b="1" dirty="0"/>
              <a:t>EN EL MUNICIPIO </a:t>
            </a:r>
          </a:p>
        </p:txBody>
      </p:sp>
      <p:sp>
        <p:nvSpPr>
          <p:cNvPr id="12" name="CuadroTexto 11">
            <a:extLst>
              <a:ext uri="{FF2B5EF4-FFF2-40B4-BE49-F238E27FC236}">
                <a16:creationId xmlns:a16="http://schemas.microsoft.com/office/drawing/2014/main" id="{BFDC870A-5447-48EE-ADD1-87298A91BE1A}"/>
              </a:ext>
            </a:extLst>
          </p:cNvPr>
          <p:cNvSpPr txBox="1"/>
          <p:nvPr/>
        </p:nvSpPr>
        <p:spPr>
          <a:xfrm>
            <a:off x="8650999" y="1596186"/>
            <a:ext cx="1511341" cy="63094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150000"/>
              </a:lnSpc>
            </a:pPr>
            <a:r>
              <a:rPr lang="es-CO" sz="1400" b="1" dirty="0"/>
              <a:t>MUERTES</a:t>
            </a:r>
          </a:p>
          <a:p>
            <a:pPr algn="ctr"/>
            <a:endParaRPr lang="es-CO" sz="1400" b="1" dirty="0"/>
          </a:p>
        </p:txBody>
      </p:sp>
      <p:sp>
        <p:nvSpPr>
          <p:cNvPr id="13" name="CuadroTexto 12">
            <a:extLst>
              <a:ext uri="{FF2B5EF4-FFF2-40B4-BE49-F238E27FC236}">
                <a16:creationId xmlns:a16="http://schemas.microsoft.com/office/drawing/2014/main" id="{C76149A4-08AF-42F6-AE1F-8019BECC6F68}"/>
              </a:ext>
            </a:extLst>
          </p:cNvPr>
          <p:cNvSpPr txBox="1"/>
          <p:nvPr/>
        </p:nvSpPr>
        <p:spPr>
          <a:xfrm>
            <a:off x="8645373" y="2135494"/>
            <a:ext cx="1511341" cy="4924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2600" b="1" dirty="0"/>
              <a:t>3</a:t>
            </a:r>
          </a:p>
        </p:txBody>
      </p:sp>
      <p:sp>
        <p:nvSpPr>
          <p:cNvPr id="14" name="CuadroTexto 13">
            <a:extLst>
              <a:ext uri="{FF2B5EF4-FFF2-40B4-BE49-F238E27FC236}">
                <a16:creationId xmlns:a16="http://schemas.microsoft.com/office/drawing/2014/main" id="{41AA2A91-686D-4894-9B1F-4496C590AEAB}"/>
              </a:ext>
            </a:extLst>
          </p:cNvPr>
          <p:cNvSpPr txBox="1"/>
          <p:nvPr/>
        </p:nvSpPr>
        <p:spPr>
          <a:xfrm>
            <a:off x="6633364" y="2127696"/>
            <a:ext cx="2021620" cy="4924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2600" b="1" dirty="0" smtClean="0"/>
              <a:t>58</a:t>
            </a:r>
            <a:endParaRPr lang="es-CO" sz="2600" b="1" dirty="0"/>
          </a:p>
        </p:txBody>
      </p:sp>
      <p:sp>
        <p:nvSpPr>
          <p:cNvPr id="15" name="CuadroTexto 14">
            <a:extLst>
              <a:ext uri="{FF2B5EF4-FFF2-40B4-BE49-F238E27FC236}">
                <a16:creationId xmlns:a16="http://schemas.microsoft.com/office/drawing/2014/main" id="{2CEA659F-8A35-47E9-9FD0-D6E4705D39FC}"/>
              </a:ext>
            </a:extLst>
          </p:cNvPr>
          <p:cNvSpPr txBox="1"/>
          <p:nvPr/>
        </p:nvSpPr>
        <p:spPr>
          <a:xfrm>
            <a:off x="10156714" y="1596185"/>
            <a:ext cx="1422738" cy="63094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150000"/>
              </a:lnSpc>
            </a:pPr>
            <a:r>
              <a:rPr lang="es-CO" sz="1400" b="1" dirty="0"/>
              <a:t>RECUPERADOS</a:t>
            </a:r>
          </a:p>
          <a:p>
            <a:pPr algn="ctr"/>
            <a:endParaRPr lang="es-CO" sz="1400" b="1" dirty="0"/>
          </a:p>
        </p:txBody>
      </p:sp>
      <p:sp>
        <p:nvSpPr>
          <p:cNvPr id="16" name="CuadroTexto 15">
            <a:extLst>
              <a:ext uri="{FF2B5EF4-FFF2-40B4-BE49-F238E27FC236}">
                <a16:creationId xmlns:a16="http://schemas.microsoft.com/office/drawing/2014/main" id="{7B3DDC14-CD24-4582-B5BE-162405481F90}"/>
              </a:ext>
            </a:extLst>
          </p:cNvPr>
          <p:cNvSpPr txBox="1"/>
          <p:nvPr/>
        </p:nvSpPr>
        <p:spPr>
          <a:xfrm>
            <a:off x="10152278" y="2128191"/>
            <a:ext cx="1422738" cy="4924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2600" b="1" dirty="0" smtClean="0"/>
              <a:t>30</a:t>
            </a:r>
            <a:endParaRPr lang="es-CO" sz="2600" b="1" dirty="0"/>
          </a:p>
        </p:txBody>
      </p:sp>
      <p:sp>
        <p:nvSpPr>
          <p:cNvPr id="19" name="Rectángulo 18">
            <a:extLst>
              <a:ext uri="{FF2B5EF4-FFF2-40B4-BE49-F238E27FC236}">
                <a16:creationId xmlns:a16="http://schemas.microsoft.com/office/drawing/2014/main" id="{E51D24F1-BB05-4226-AF4D-4C3DA0355206}"/>
              </a:ext>
            </a:extLst>
          </p:cNvPr>
          <p:cNvSpPr/>
          <p:nvPr/>
        </p:nvSpPr>
        <p:spPr>
          <a:xfrm>
            <a:off x="2325455" y="6501186"/>
            <a:ext cx="4615672" cy="264368"/>
          </a:xfrm>
          <a:prstGeom prst="rect">
            <a:avLst/>
          </a:prstGeom>
        </p:spPr>
        <p:txBody>
          <a:bodyPr wrap="square">
            <a:spAutoFit/>
          </a:bodyPr>
          <a:lstStyle/>
          <a:p>
            <a:pPr algn="just">
              <a:lnSpc>
                <a:spcPct val="107000"/>
              </a:lnSpc>
              <a:spcAft>
                <a:spcPts val="800"/>
              </a:spcAft>
            </a:pPr>
            <a:r>
              <a:rPr lang="es-CO" sz="1100" dirty="0">
                <a:latin typeface="Arial" panose="020B0604020202020204" pitchFamily="34" charset="0"/>
                <a:ea typeface="Calibri" panose="020F0502020204030204" pitchFamily="34" charset="0"/>
                <a:cs typeface="Times New Roman" panose="02020603050405020304" pitchFamily="18" charset="0"/>
              </a:rPr>
              <a:t>Fuente: Subsecretaría de Planeación de Salud. Elaboración Propia</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0" name="Gráfico 19"/>
          <p:cNvGraphicFramePr>
            <a:graphicFrameLocks/>
          </p:cNvGraphicFramePr>
          <p:nvPr>
            <p:extLst>
              <p:ext uri="{D42A27DB-BD31-4B8C-83A1-F6EECF244321}">
                <p14:modId xmlns:p14="http://schemas.microsoft.com/office/powerpoint/2010/main" val="2566315669"/>
              </p:ext>
            </p:extLst>
          </p:nvPr>
        </p:nvGraphicFramePr>
        <p:xfrm>
          <a:off x="75143" y="1857797"/>
          <a:ext cx="6088588" cy="3818378"/>
        </p:xfrm>
        <a:graphic>
          <a:graphicData uri="http://schemas.openxmlformats.org/drawingml/2006/chart">
            <c:chart xmlns:c="http://schemas.openxmlformats.org/drawingml/2006/chart" xmlns:r="http://schemas.openxmlformats.org/officeDocument/2006/relationships" r:id="rId2"/>
          </a:graphicData>
        </a:graphic>
      </p:graphicFrame>
      <p:pic>
        <p:nvPicPr>
          <p:cNvPr id="21" name="0 Imagen"/>
          <p:cNvPicPr/>
          <p:nvPr/>
        </p:nvPicPr>
        <p:blipFill>
          <a:blip r:embed="rId3">
            <a:extLst>
              <a:ext uri="{28A0092B-C50C-407E-A947-70E740481C1C}">
                <a14:useLocalDpi xmlns:a14="http://schemas.microsoft.com/office/drawing/2010/main" val="0"/>
              </a:ext>
            </a:extLst>
          </a:blip>
          <a:stretch>
            <a:fillRect/>
          </a:stretch>
        </p:blipFill>
        <p:spPr>
          <a:xfrm>
            <a:off x="6814574" y="2769503"/>
            <a:ext cx="5172937" cy="3624489"/>
          </a:xfrm>
          <a:prstGeom prst="rect">
            <a:avLst/>
          </a:prstGeom>
        </p:spPr>
      </p:pic>
    </p:spTree>
    <p:extLst>
      <p:ext uri="{BB962C8B-B14F-4D97-AF65-F5344CB8AC3E}">
        <p14:creationId xmlns:p14="http://schemas.microsoft.com/office/powerpoint/2010/main" val="457477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B41AA4F-9697-4AE0-A92B-84F94563ED94}"/>
              </a:ext>
            </a:extLst>
          </p:cNvPr>
          <p:cNvSpPr txBox="1">
            <a:spLocks/>
          </p:cNvSpPr>
          <p:nvPr/>
        </p:nvSpPr>
        <p:spPr>
          <a:xfrm>
            <a:off x="3336837" y="236819"/>
            <a:ext cx="5518326" cy="5232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CONTEXTO MUNICIPAL</a:t>
            </a:r>
          </a:p>
        </p:txBody>
      </p:sp>
      <p:graphicFrame>
        <p:nvGraphicFramePr>
          <p:cNvPr id="23" name="Gráfico 22">
            <a:extLst>
              <a:ext uri="{FF2B5EF4-FFF2-40B4-BE49-F238E27FC236}">
                <a16:creationId xmlns:a16="http://schemas.microsoft.com/office/drawing/2014/main" id="{90AE2CA8-C3C6-49B5-87DA-EBCDB5A2547D}"/>
              </a:ext>
            </a:extLst>
          </p:cNvPr>
          <p:cNvGraphicFramePr/>
          <p:nvPr>
            <p:extLst/>
          </p:nvPr>
        </p:nvGraphicFramePr>
        <p:xfrm>
          <a:off x="5155871" y="576775"/>
          <a:ext cx="6351501" cy="3730183"/>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ángulo 14">
            <a:extLst>
              <a:ext uri="{FF2B5EF4-FFF2-40B4-BE49-F238E27FC236}">
                <a16:creationId xmlns:a16="http://schemas.microsoft.com/office/drawing/2014/main" id="{85819D79-8F5E-41B2-AE93-3542B277E907}"/>
              </a:ext>
            </a:extLst>
          </p:cNvPr>
          <p:cNvSpPr/>
          <p:nvPr/>
        </p:nvSpPr>
        <p:spPr>
          <a:xfrm>
            <a:off x="1448245" y="1181380"/>
            <a:ext cx="2987100" cy="369332"/>
          </a:xfrm>
          <a:prstGeom prst="rect">
            <a:avLst/>
          </a:prstGeom>
        </p:spPr>
        <p:txBody>
          <a:bodyPr wrap="none">
            <a:spAutoFit/>
          </a:bodyPr>
          <a:lstStyle/>
          <a:p>
            <a:r>
              <a:rPr lang="es-CO" dirty="0"/>
              <a:t>A corte al 28 de abril del 2020</a:t>
            </a:r>
          </a:p>
        </p:txBody>
      </p:sp>
      <p:sp>
        <p:nvSpPr>
          <p:cNvPr id="11" name="Rectángulo 10">
            <a:extLst>
              <a:ext uri="{FF2B5EF4-FFF2-40B4-BE49-F238E27FC236}">
                <a16:creationId xmlns:a16="http://schemas.microsoft.com/office/drawing/2014/main" id="{6F09925E-C67C-479C-880D-79BF5683F593}"/>
              </a:ext>
            </a:extLst>
          </p:cNvPr>
          <p:cNvSpPr/>
          <p:nvPr/>
        </p:nvSpPr>
        <p:spPr>
          <a:xfrm>
            <a:off x="8941468" y="4332886"/>
            <a:ext cx="3071432" cy="445507"/>
          </a:xfrm>
          <a:prstGeom prst="rect">
            <a:avLst/>
          </a:prstGeom>
        </p:spPr>
        <p:txBody>
          <a:bodyPr wrap="square">
            <a:spAutoFit/>
          </a:bodyPr>
          <a:lstStyle/>
          <a:p>
            <a:pPr algn="just">
              <a:lnSpc>
                <a:spcPct val="107000"/>
              </a:lnSpc>
              <a:spcAft>
                <a:spcPts val="800"/>
              </a:spcAft>
            </a:pPr>
            <a:r>
              <a:rPr lang="es-CO" sz="1100" dirty="0">
                <a:latin typeface="Arial" panose="020B0604020202020204" pitchFamily="34" charset="0"/>
                <a:ea typeface="Calibri" panose="020F0502020204030204" pitchFamily="34" charset="0"/>
                <a:cs typeface="Times New Roman" panose="02020603050405020304" pitchFamily="18" charset="0"/>
              </a:rPr>
              <a:t>Fuente: Subsecretaría de Planeación de Salud. Elaboración Propia</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2580451A-541F-4A8B-A6ED-459BBB7D4204}"/>
              </a:ext>
            </a:extLst>
          </p:cNvPr>
          <p:cNvPicPr>
            <a:picLocks noChangeAspect="1"/>
          </p:cNvPicPr>
          <p:nvPr/>
        </p:nvPicPr>
        <p:blipFill rotWithShape="1">
          <a:blip r:embed="rId3"/>
          <a:srcRect l="34527" t="42106" b="3502"/>
          <a:stretch/>
        </p:blipFill>
        <p:spPr>
          <a:xfrm>
            <a:off x="401768" y="1526649"/>
            <a:ext cx="5168448" cy="4846460"/>
          </a:xfrm>
          <a:prstGeom prst="rect">
            <a:avLst/>
          </a:prstGeom>
        </p:spPr>
      </p:pic>
      <p:pic>
        <p:nvPicPr>
          <p:cNvPr id="14" name="Imagen 13">
            <a:extLst>
              <a:ext uri="{FF2B5EF4-FFF2-40B4-BE49-F238E27FC236}">
                <a16:creationId xmlns:a16="http://schemas.microsoft.com/office/drawing/2014/main" id="{3C47AE50-E1C7-4FD5-838F-93717E70E0B6}"/>
              </a:ext>
            </a:extLst>
          </p:cNvPr>
          <p:cNvPicPr>
            <a:picLocks noChangeAspect="1"/>
          </p:cNvPicPr>
          <p:nvPr/>
        </p:nvPicPr>
        <p:blipFill rotWithShape="1">
          <a:blip r:embed="rId4">
            <a:extLst>
              <a:ext uri="{28A0092B-C50C-407E-A947-70E740481C1C}">
                <a14:useLocalDpi xmlns:a14="http://schemas.microsoft.com/office/drawing/2010/main" val="0"/>
              </a:ext>
            </a:extLst>
          </a:blip>
          <a:srcRect l="33220" t="40655" r="56228" b="49529"/>
          <a:stretch/>
        </p:blipFill>
        <p:spPr>
          <a:xfrm>
            <a:off x="354211" y="5066270"/>
            <a:ext cx="1358282" cy="1344098"/>
          </a:xfrm>
          <a:prstGeom prst="rect">
            <a:avLst/>
          </a:prstGeom>
        </p:spPr>
      </p:pic>
      <p:pic>
        <p:nvPicPr>
          <p:cNvPr id="3" name="Imagen 2">
            <a:extLst>
              <a:ext uri="{FF2B5EF4-FFF2-40B4-BE49-F238E27FC236}">
                <a16:creationId xmlns:a16="http://schemas.microsoft.com/office/drawing/2014/main" id="{BF2961FB-B42F-4AD5-B340-3D3B46B9A309}"/>
              </a:ext>
            </a:extLst>
          </p:cNvPr>
          <p:cNvPicPr>
            <a:picLocks noChangeAspect="1"/>
          </p:cNvPicPr>
          <p:nvPr/>
        </p:nvPicPr>
        <p:blipFill>
          <a:blip r:embed="rId5"/>
          <a:stretch>
            <a:fillRect/>
          </a:stretch>
        </p:blipFill>
        <p:spPr>
          <a:xfrm>
            <a:off x="5936017" y="4156959"/>
            <a:ext cx="2919146" cy="2779202"/>
          </a:xfrm>
          <a:prstGeom prst="rect">
            <a:avLst/>
          </a:prstGeom>
        </p:spPr>
      </p:pic>
    </p:spTree>
    <p:extLst>
      <p:ext uri="{BB962C8B-B14F-4D97-AF65-F5344CB8AC3E}">
        <p14:creationId xmlns:p14="http://schemas.microsoft.com/office/powerpoint/2010/main" val="1673768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2" title="Gráfico">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2181864057"/>
              </p:ext>
            </p:extLst>
          </p:nvPr>
        </p:nvGraphicFramePr>
        <p:xfrm>
          <a:off x="0" y="1759094"/>
          <a:ext cx="5715000" cy="4281488"/>
        </p:xfrm>
        <a:graphic>
          <a:graphicData uri="http://schemas.openxmlformats.org/drawingml/2006/chart">
            <c:chart xmlns:c="http://schemas.openxmlformats.org/drawingml/2006/chart" xmlns:r="http://schemas.openxmlformats.org/officeDocument/2006/relationships" r:id="rId2"/>
          </a:graphicData>
        </a:graphic>
      </p:graphicFrame>
      <p:sp>
        <p:nvSpPr>
          <p:cNvPr id="5" name="Título 1">
            <a:extLst>
              <a:ext uri="{FF2B5EF4-FFF2-40B4-BE49-F238E27FC236}">
                <a16:creationId xmlns:a16="http://schemas.microsoft.com/office/drawing/2014/main" id="{8C21030B-8BB0-477B-8FB7-4CD0F12F7DD1}"/>
              </a:ext>
            </a:extLst>
          </p:cNvPr>
          <p:cNvSpPr txBox="1">
            <a:spLocks/>
          </p:cNvSpPr>
          <p:nvPr/>
        </p:nvSpPr>
        <p:spPr>
          <a:xfrm>
            <a:off x="3336837" y="555808"/>
            <a:ext cx="5518326" cy="5232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200" b="1" dirty="0">
                <a:solidFill>
                  <a:schemeClr val="tx1">
                    <a:lumMod val="65000"/>
                    <a:lumOff val="35000"/>
                  </a:schemeClr>
                </a:solidFill>
                <a:latin typeface="Bookman Old Style" panose="02050604050505020204" pitchFamily="18" charset="0"/>
              </a:rPr>
              <a:t>CONTEXTO MUNICIPAL</a:t>
            </a:r>
          </a:p>
        </p:txBody>
      </p:sp>
      <p:sp>
        <p:nvSpPr>
          <p:cNvPr id="7" name="Rectángulo 6">
            <a:extLst>
              <a:ext uri="{FF2B5EF4-FFF2-40B4-BE49-F238E27FC236}">
                <a16:creationId xmlns:a16="http://schemas.microsoft.com/office/drawing/2014/main" id="{784B3C9E-818D-46FC-9B2A-1F0B477EAC4F}"/>
              </a:ext>
            </a:extLst>
          </p:cNvPr>
          <p:cNvSpPr/>
          <p:nvPr/>
        </p:nvSpPr>
        <p:spPr>
          <a:xfrm>
            <a:off x="2293469" y="6427048"/>
            <a:ext cx="6192982" cy="280013"/>
          </a:xfrm>
          <a:prstGeom prst="rect">
            <a:avLst/>
          </a:prstGeom>
        </p:spPr>
        <p:txBody>
          <a:bodyPr wrap="square">
            <a:spAutoFit/>
          </a:bodyPr>
          <a:lstStyle/>
          <a:p>
            <a:pPr algn="just">
              <a:lnSpc>
                <a:spcPct val="107000"/>
              </a:lnSpc>
              <a:spcAft>
                <a:spcPts val="800"/>
              </a:spcAft>
            </a:pPr>
            <a:r>
              <a:rPr lang="es-CO" sz="1200" dirty="0">
                <a:latin typeface="Arial" panose="020B0604020202020204" pitchFamily="34" charset="0"/>
                <a:ea typeface="Calibri" panose="020F0502020204030204" pitchFamily="34" charset="0"/>
                <a:cs typeface="Times New Roman" panose="02020603050405020304" pitchFamily="18" charset="0"/>
              </a:rPr>
              <a:t>Fuente: Subsecretaría de Planeación de Salud. Elaboración Propia</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8F8B14D1-88FF-4E7B-9E76-7E2A1DEF262D}"/>
              </a:ext>
            </a:extLst>
          </p:cNvPr>
          <p:cNvPicPr>
            <a:picLocks noChangeAspect="1"/>
          </p:cNvPicPr>
          <p:nvPr/>
        </p:nvPicPr>
        <p:blipFill>
          <a:blip r:embed="rId3"/>
          <a:stretch>
            <a:fillRect/>
          </a:stretch>
        </p:blipFill>
        <p:spPr>
          <a:xfrm>
            <a:off x="4835657" y="1372628"/>
            <a:ext cx="7301588" cy="4437622"/>
          </a:xfrm>
          <a:prstGeom prst="rect">
            <a:avLst/>
          </a:prstGeom>
        </p:spPr>
      </p:pic>
    </p:spTree>
    <p:extLst>
      <p:ext uri="{BB962C8B-B14F-4D97-AF65-F5344CB8AC3E}">
        <p14:creationId xmlns:p14="http://schemas.microsoft.com/office/powerpoint/2010/main" val="191269557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5007</TotalTime>
  <Words>3636</Words>
  <Application>Microsoft Office PowerPoint</Application>
  <PresentationFormat>Panorámica</PresentationFormat>
  <Paragraphs>463</Paragraphs>
  <Slides>38</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38</vt:i4>
      </vt:variant>
    </vt:vector>
  </HeadingPairs>
  <TitlesOfParts>
    <vt:vector size="47" baseType="lpstr">
      <vt:lpstr>Arial</vt:lpstr>
      <vt:lpstr>Bahnschrift SemiBold SemiConden</vt:lpstr>
      <vt:lpstr>Bookman Old Style</vt:lpstr>
      <vt:lpstr>Calibri</vt:lpstr>
      <vt:lpstr>Calibri (Cuerpo)</vt:lpstr>
      <vt:lpstr>Calibri Light</vt:lpstr>
      <vt:lpstr>Times New Roman</vt:lpstr>
      <vt:lpstr>Wingdings</vt:lpstr>
      <vt:lpstr>Tema de Office</vt:lpstr>
      <vt:lpstr> INFORME COVID-19 No 3  SECRETARIA DE SALUD MUNICIPAL 2020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ENTREGA DE AYUDAS ALIMENTARIAS PARA FAMILIAS CON PACIENTES POSITIVOS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HEYNNER</cp:lastModifiedBy>
  <cp:revision>355</cp:revision>
  <dcterms:created xsi:type="dcterms:W3CDTF">2020-01-17T13:48:01Z</dcterms:created>
  <dcterms:modified xsi:type="dcterms:W3CDTF">2020-04-29T17:13:40Z</dcterms:modified>
</cp:coreProperties>
</file>