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e0FNLIepASWt4Xx620TYBEK/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8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853" y="-200465"/>
            <a:ext cx="12407705" cy="725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7665" y="2895794"/>
            <a:ext cx="3358202" cy="10664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003973" y="5181375"/>
            <a:ext cx="42456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O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Margarita María Díaz Contreras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O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Departamento Administrativo de Planeación Municipal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82962"/>
            <a:ext cx="7910111" cy="631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5169" y="-30184"/>
            <a:ext cx="12382339" cy="12973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5330329" y="1817531"/>
            <a:ext cx="110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964038" y="3603836"/>
            <a:ext cx="149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277082" y="5684831"/>
            <a:ext cx="123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616333" y="5146994"/>
            <a:ext cx="4787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Ubicación: </a:t>
            </a:r>
            <a:r>
              <a:rPr lang="es-C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Vereda Matecaña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 beneficiada: </a:t>
            </a:r>
            <a:r>
              <a:rPr lang="es-C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C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personas actualmente con proyeccion a 4500 habitantes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 estimado:  2 meses (1 mes montaje</a:t>
            </a:r>
            <a:r>
              <a:rPr lang="es-CO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1 mes aprobacion del sistema frente al operador de red)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Presupuesto: </a:t>
            </a:r>
            <a:r>
              <a:rPr lang="es-C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64.008.687 </a:t>
            </a:r>
            <a:r>
              <a:rPr lang="es-C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millones de pesos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Construcción y </a:t>
            </a:r>
            <a:r>
              <a:rPr lang="es-C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puesta en marcha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61450" y="5684825"/>
            <a:ext cx="357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Subdirección de Servicios Públicos Domiciliarios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475794" y="2968368"/>
            <a:ext cx="2550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SOLAR ENERGETICA AUTOSOSTENIBLE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ACUEDUCTO COMUNIDAD MATECAÑA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616325" y="1307225"/>
            <a:ext cx="5079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la implementación de este sistema el acueducto de la comunidad del Matecaña tendrá acceso a energía eléctrica a partir de fuentes no convencionales deenergía, más específicamente de energía solar fotovoltaica,.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458354" y="2653275"/>
            <a:ext cx="4515600" cy="22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s-C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sistema solar instalado generará energía eléctrica para el funcionamiento de la sede administrativa del Acueducto Comunidad de Matecaña por los próximos 25 años, reduciendo a 0 el recibo de energía que se paga, ahorrando a la entidad un valor de $10'368.000 pesos anuales. De igual forma, el acueducto de la comunidad de matecaña será pionero en implementación de sistemas de energías renovables y será ejemplo a seguir en el departamento de Norte de Santander al reducir las emisiones anuales de CO2.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49" y="1540676"/>
            <a:ext cx="5795944" cy="44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167"/>
            <a:ext cx="12382338" cy="1297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7007726" y="5185754"/>
            <a:ext cx="37347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Fuentes: </a:t>
            </a:r>
            <a:r>
              <a:rPr lang="es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 </a:t>
            </a:r>
            <a:r>
              <a:rPr lang="es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Fase: </a:t>
            </a:r>
            <a:r>
              <a:rPr lang="es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Prediseño</a:t>
            </a:r>
            <a:endParaRPr dirty="0"/>
          </a:p>
        </p:txBody>
      </p:sp>
      <p:sp>
        <p:nvSpPr>
          <p:cNvPr id="108" name="Google Shape;108;p3"/>
          <p:cNvSpPr txBox="1"/>
          <p:nvPr/>
        </p:nvSpPr>
        <p:spPr>
          <a:xfrm>
            <a:off x="3512544" y="4453489"/>
            <a:ext cx="20823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 estratégica: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ESTRATÉGICOS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Articulación PDM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7054720" y="4491961"/>
            <a:ext cx="42706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 1. </a:t>
            </a:r>
            <a:r>
              <a:rPr lang="es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Prediseños Montaje Paneles solares Acueducto Matecaña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618927" y="2503840"/>
            <a:ext cx="2154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 CIRCULAR</a:t>
            </a:r>
            <a:endParaRPr dirty="0"/>
          </a:p>
        </p:txBody>
      </p:sp>
      <p:sp>
        <p:nvSpPr>
          <p:cNvPr id="112" name="Google Shape;112;p3"/>
          <p:cNvSpPr txBox="1"/>
          <p:nvPr/>
        </p:nvSpPr>
        <p:spPr>
          <a:xfrm>
            <a:off x="121176" y="5781575"/>
            <a:ext cx="50631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Componente: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Energías Renovables (Economía circular)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94F3964A-7D56-7A42-9571-8CDD3059A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720" y="1891268"/>
            <a:ext cx="3746856" cy="2453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5;p3">
            <a:extLst>
              <a:ext uri="{FF2B5EF4-FFF2-40B4-BE49-F238E27FC236}">
                <a16:creationId xmlns:a16="http://schemas.microsoft.com/office/drawing/2014/main" id="{DFCC8C7A-A232-4542-BFFC-B1D63E3FD3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249" y="1540676"/>
            <a:ext cx="5795944" cy="44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6;p3">
            <a:extLst>
              <a:ext uri="{FF2B5EF4-FFF2-40B4-BE49-F238E27FC236}">
                <a16:creationId xmlns:a16="http://schemas.microsoft.com/office/drawing/2014/main" id="{FAE01F83-34FA-C24C-A00C-0B7198AF5F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67"/>
            <a:ext cx="12382338" cy="12973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7;p3">
            <a:extLst>
              <a:ext uri="{FF2B5EF4-FFF2-40B4-BE49-F238E27FC236}">
                <a16:creationId xmlns:a16="http://schemas.microsoft.com/office/drawing/2014/main" id="{CF153534-D1B7-4B4E-8365-2A257E40E8BC}"/>
              </a:ext>
            </a:extLst>
          </p:cNvPr>
          <p:cNvSpPr txBox="1"/>
          <p:nvPr/>
        </p:nvSpPr>
        <p:spPr>
          <a:xfrm>
            <a:off x="7054720" y="5014633"/>
            <a:ext cx="373471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Fuentes: </a:t>
            </a:r>
            <a:r>
              <a:rPr lang="es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 </a:t>
            </a:r>
            <a:r>
              <a:rPr lang="es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dirty="0"/>
          </a:p>
        </p:txBody>
      </p:sp>
      <p:sp>
        <p:nvSpPr>
          <p:cNvPr id="11" name="Google Shape;108;p3">
            <a:extLst>
              <a:ext uri="{FF2B5EF4-FFF2-40B4-BE49-F238E27FC236}">
                <a16:creationId xmlns:a16="http://schemas.microsoft.com/office/drawing/2014/main" id="{657C1521-6BAC-1043-97A5-4B85F3D23144}"/>
              </a:ext>
            </a:extLst>
          </p:cNvPr>
          <p:cNvSpPr txBox="1"/>
          <p:nvPr/>
        </p:nvSpPr>
        <p:spPr>
          <a:xfrm>
            <a:off x="3512544" y="4453489"/>
            <a:ext cx="20823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 estratégica: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ESTRATEGICOS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9;p3">
            <a:extLst>
              <a:ext uri="{FF2B5EF4-FFF2-40B4-BE49-F238E27FC236}">
                <a16:creationId xmlns:a16="http://schemas.microsoft.com/office/drawing/2014/main" id="{FD7546EC-4976-E042-9171-E2A5B01F182E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Articulación PDM</a:t>
            </a:r>
            <a:endParaRPr/>
          </a:p>
        </p:txBody>
      </p:sp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4B4913F3-34E0-9349-86DE-5CBE1BB42154}"/>
              </a:ext>
            </a:extLst>
          </p:cNvPr>
          <p:cNvSpPr txBox="1"/>
          <p:nvPr/>
        </p:nvSpPr>
        <p:spPr>
          <a:xfrm>
            <a:off x="7054720" y="4491961"/>
            <a:ext cx="42706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 Información técnica línea solar industrial</a:t>
            </a:r>
            <a:endParaRPr dirty="0"/>
          </a:p>
        </p:txBody>
      </p:sp>
      <p:sp>
        <p:nvSpPr>
          <p:cNvPr id="17" name="Google Shape;111;p3">
            <a:extLst>
              <a:ext uri="{FF2B5EF4-FFF2-40B4-BE49-F238E27FC236}">
                <a16:creationId xmlns:a16="http://schemas.microsoft.com/office/drawing/2014/main" id="{54E3E9F6-D62C-D84F-A970-EC3F57E28C97}"/>
              </a:ext>
            </a:extLst>
          </p:cNvPr>
          <p:cNvSpPr txBox="1"/>
          <p:nvPr/>
        </p:nvSpPr>
        <p:spPr>
          <a:xfrm>
            <a:off x="4618927" y="2503840"/>
            <a:ext cx="2154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ECONOMIA </a:t>
            </a: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</a:t>
            </a:r>
            <a:endParaRPr dirty="0"/>
          </a:p>
        </p:txBody>
      </p:sp>
      <p:sp>
        <p:nvSpPr>
          <p:cNvPr id="19" name="Google Shape;112;p3">
            <a:extLst>
              <a:ext uri="{FF2B5EF4-FFF2-40B4-BE49-F238E27FC236}">
                <a16:creationId xmlns:a16="http://schemas.microsoft.com/office/drawing/2014/main" id="{709857F3-0490-4744-AED9-FEAF2030F323}"/>
              </a:ext>
            </a:extLst>
          </p:cNvPr>
          <p:cNvSpPr txBox="1"/>
          <p:nvPr/>
        </p:nvSpPr>
        <p:spPr>
          <a:xfrm>
            <a:off x="121176" y="5781575"/>
            <a:ext cx="23545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Componente: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Energías Renovables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(Economía circular)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1F6F3F3B-38C3-7049-8AF2-8DFC60754378}"/>
              </a:ext>
            </a:extLst>
          </p:cNvPr>
          <p:cNvSpPr txBox="1"/>
          <p:nvPr/>
        </p:nvSpPr>
        <p:spPr>
          <a:xfrm>
            <a:off x="7139049" y="1228440"/>
            <a:ext cx="418629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S" b="1" dirty="0"/>
              <a:t>Característica del Sistema Solar Cantidad</a:t>
            </a:r>
          </a:p>
          <a:p>
            <a:pPr algn="just"/>
            <a:r>
              <a:rPr lang="es-US" b="1" dirty="0"/>
              <a:t>Potencia del Sistema Solar a instalarse 12 </a:t>
            </a:r>
            <a:r>
              <a:rPr lang="es-US" b="1" dirty="0" err="1"/>
              <a:t>Kwp</a:t>
            </a:r>
            <a:r>
              <a:rPr lang="es-US" b="1" dirty="0"/>
              <a:t> – 30 paneles de 400W</a:t>
            </a:r>
          </a:p>
          <a:p>
            <a:pPr algn="just"/>
            <a:endParaRPr lang="es-US" b="1" dirty="0"/>
          </a:p>
          <a:p>
            <a:pPr algn="just"/>
            <a:r>
              <a:rPr lang="es-US" b="1" dirty="0"/>
              <a:t>Producción estimada mensual de energía 1440 </a:t>
            </a:r>
            <a:r>
              <a:rPr lang="es-US" b="1" dirty="0" err="1"/>
              <a:t>Kwh</a:t>
            </a:r>
            <a:endParaRPr lang="es-US" b="1" dirty="0"/>
          </a:p>
          <a:p>
            <a:pPr algn="just"/>
            <a:endParaRPr lang="es-US" b="1" dirty="0"/>
          </a:p>
          <a:p>
            <a:pPr algn="just"/>
            <a:r>
              <a:rPr lang="es-US" b="1" dirty="0"/>
              <a:t>Área en suelo libre de sombra para el sistema 78 m2</a:t>
            </a:r>
          </a:p>
          <a:p>
            <a:pPr algn="just"/>
            <a:endParaRPr lang="es-US" b="1" dirty="0"/>
          </a:p>
          <a:p>
            <a:pPr algn="just"/>
            <a:r>
              <a:rPr lang="es-US" b="1" dirty="0"/>
              <a:t>Ahorro estimado. El ahorro estimado es de 1440 </a:t>
            </a:r>
            <a:r>
              <a:rPr lang="es-US" b="1" dirty="0" err="1"/>
              <a:t>Kwh</a:t>
            </a:r>
            <a:r>
              <a:rPr lang="es-US" b="1" dirty="0"/>
              <a:t> al mes, que equivalen a COP 864.000,00</a:t>
            </a:r>
          </a:p>
        </p:txBody>
      </p:sp>
    </p:spTree>
    <p:extLst>
      <p:ext uri="{BB962C8B-B14F-4D97-AF65-F5344CB8AC3E}">
        <p14:creationId xmlns:p14="http://schemas.microsoft.com/office/powerpoint/2010/main" val="3267593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314</Words>
  <Application>Microsoft Office PowerPoint</Application>
  <PresentationFormat>Panorámica</PresentationFormat>
  <Paragraphs>44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XTO</dc:creator>
  <cp:lastModifiedBy>ROBINSON MELO ROJAS</cp:lastModifiedBy>
  <cp:revision>2</cp:revision>
  <dcterms:modified xsi:type="dcterms:W3CDTF">2021-06-08T05:51:27Z</dcterms:modified>
</cp:coreProperties>
</file>