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4" r:id="rId3"/>
    <p:sldId id="265" r:id="rId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8"/>
    <p:restoredTop sz="96281"/>
  </p:normalViewPr>
  <p:slideViewPr>
    <p:cSldViewPr snapToGrid="0" snapToObjects="1">
      <p:cViewPr varScale="1">
        <p:scale>
          <a:sx n="72" d="100"/>
          <a:sy n="72" d="100"/>
        </p:scale>
        <p:origin x="6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9C0E8-3CA8-2B46-B5E3-503F0ED7E5DF}"/>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612B2E11-95D7-5847-8915-4DF4FD0DD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8510253C-AC85-CD4D-B70A-AB568A2F3981}"/>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5" name="Marcador de pie de página 4">
            <a:extLst>
              <a:ext uri="{FF2B5EF4-FFF2-40B4-BE49-F238E27FC236}">
                <a16:creationId xmlns:a16="http://schemas.microsoft.com/office/drawing/2014/main" id="{02C6F0B5-4350-1944-A5A0-A733927229B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7CA3A9-DA4C-644E-80B3-097EC3D92A3F}"/>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3177305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27A286-796B-1947-9188-426AD5CD76D6}"/>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4DEB56CD-335C-8C4E-82B9-C4C846F1EA16}"/>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D4374CB6-F807-084A-AB62-C3DE5FDCE41B}"/>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5" name="Marcador de pie de página 4">
            <a:extLst>
              <a:ext uri="{FF2B5EF4-FFF2-40B4-BE49-F238E27FC236}">
                <a16:creationId xmlns:a16="http://schemas.microsoft.com/office/drawing/2014/main" id="{5F61B22A-F4E0-C641-A22A-A9D6749A174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6A5D483-48BC-234B-B6EF-D3BECCCC46E6}"/>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373745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54BC148-526E-224A-86F7-A3D1E49441C4}"/>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A0AD43BF-177C-FB46-9107-BC6A612C9AA1}"/>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BD6EF1EB-E61B-9C4A-86D8-C820A2EB235E}"/>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5" name="Marcador de pie de página 4">
            <a:extLst>
              <a:ext uri="{FF2B5EF4-FFF2-40B4-BE49-F238E27FC236}">
                <a16:creationId xmlns:a16="http://schemas.microsoft.com/office/drawing/2014/main" id="{9F6A630F-F4F7-244D-8C6E-67782D9F196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B7F911E-50DD-4841-9811-2085FB4ED0DD}"/>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2149329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9E620-E8F4-364A-A212-5F8B712B0D80}"/>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B4D347EB-1AB9-4B42-B230-A7053D2D5A09}"/>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45EC903E-FDEE-E44D-8177-321C7BEA5FE9}"/>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5" name="Marcador de pie de página 4">
            <a:extLst>
              <a:ext uri="{FF2B5EF4-FFF2-40B4-BE49-F238E27FC236}">
                <a16:creationId xmlns:a16="http://schemas.microsoft.com/office/drawing/2014/main" id="{1E5A6A49-13C7-1449-967F-4F63CFFB75B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68472DD-E759-F041-8863-A6D01C32BCDE}"/>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153831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4936F-7EED-5548-8F3B-AD4960F5DE9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6AC36823-56DC-7342-8BCF-42D07F43B6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502F14E6-2116-084C-9252-CE6153F1BF64}"/>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5" name="Marcador de pie de página 4">
            <a:extLst>
              <a:ext uri="{FF2B5EF4-FFF2-40B4-BE49-F238E27FC236}">
                <a16:creationId xmlns:a16="http://schemas.microsoft.com/office/drawing/2014/main" id="{2085CBCC-34E4-AC44-B5E7-1F9DD6EE655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6E48351-8BD5-DE44-B194-1625FA0A8503}"/>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357824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52B063-2F64-5D4E-B6E8-A5807EEA121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23E8B30A-6890-2F47-AE03-9EE87A5A93E0}"/>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CA3CC793-BA5C-7A48-AD06-A168FDC83D5C}"/>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1D06E4CA-396E-3448-B2B5-2B7428F7AE2B}"/>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6" name="Marcador de pie de página 5">
            <a:extLst>
              <a:ext uri="{FF2B5EF4-FFF2-40B4-BE49-F238E27FC236}">
                <a16:creationId xmlns:a16="http://schemas.microsoft.com/office/drawing/2014/main" id="{113E6D22-38D7-4444-9E6B-D0E42F084DC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DD100A4-91A4-A549-B19B-1309E48F023A}"/>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1339584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C40312-D727-7340-9CFE-7F48BD7BBCA3}"/>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457B58A5-C637-E24B-A447-6BC88EF19A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7807434-A682-274E-BF12-668765FC684C}"/>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1AE33E20-619A-C340-97E4-8710EAF74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32EA5969-4A86-5E4E-9E3F-D4250D6FCC49}"/>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15A5DEAA-DBE8-AF4E-B99E-1839D560842A}"/>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8" name="Marcador de pie de página 7">
            <a:extLst>
              <a:ext uri="{FF2B5EF4-FFF2-40B4-BE49-F238E27FC236}">
                <a16:creationId xmlns:a16="http://schemas.microsoft.com/office/drawing/2014/main" id="{F49A0E78-CF8A-6348-9414-2E066382B6A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8EB4E25B-18A0-1145-A1FA-F01858E0E489}"/>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198676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FC70A-8660-1D4A-9A10-269D08132B25}"/>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8B013074-97A1-DC41-9840-2E941349782B}"/>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4" name="Marcador de pie de página 3">
            <a:extLst>
              <a:ext uri="{FF2B5EF4-FFF2-40B4-BE49-F238E27FC236}">
                <a16:creationId xmlns:a16="http://schemas.microsoft.com/office/drawing/2014/main" id="{1AFB5B28-4098-D74F-95D1-5D3576552C2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809E61C4-708E-7A44-AB95-881AAE8EBA99}"/>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388527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073354E-BC99-9A41-A029-1822E7066F61}"/>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3" name="Marcador de pie de página 2">
            <a:extLst>
              <a:ext uri="{FF2B5EF4-FFF2-40B4-BE49-F238E27FC236}">
                <a16:creationId xmlns:a16="http://schemas.microsoft.com/office/drawing/2014/main" id="{527D4A84-02F9-4A48-8262-B6B6E6FBD90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E8BC793E-2EF8-A64C-9F18-4A115D69C59A}"/>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65977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EE9DB-5616-AA41-A339-A588A5D10BA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E1483200-61E7-2E40-B78D-E23477A5CC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7294C813-B0E9-7842-8F36-412E912B6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61CD1CB-02A7-E140-88B5-E92587D8EB22}"/>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6" name="Marcador de pie de página 5">
            <a:extLst>
              <a:ext uri="{FF2B5EF4-FFF2-40B4-BE49-F238E27FC236}">
                <a16:creationId xmlns:a16="http://schemas.microsoft.com/office/drawing/2014/main" id="{A0E5D175-CAF6-644C-9AB1-37A177654D2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272839B-ABC4-EE4D-8541-19A9038A9EE6}"/>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127463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FB2A4-4D9E-0345-8966-1939C559EE3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8DFFB1C5-7DE9-034A-B916-098DA7CC18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38DF4BC-9881-924F-A0A0-5D221F73C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3D420D9-605F-324D-A592-31D6E9753BA4}"/>
              </a:ext>
            </a:extLst>
          </p:cNvPr>
          <p:cNvSpPr>
            <a:spLocks noGrp="1"/>
          </p:cNvSpPr>
          <p:nvPr>
            <p:ph type="dt" sz="half" idx="10"/>
          </p:nvPr>
        </p:nvSpPr>
        <p:spPr/>
        <p:txBody>
          <a:bodyPr/>
          <a:lstStyle/>
          <a:p>
            <a:fld id="{3FB2C5A9-54EC-CD40-862B-04FCB73CDDD8}" type="datetimeFigureOut">
              <a:rPr lang="es-CO" smtClean="0"/>
              <a:t>8/06/2021</a:t>
            </a:fld>
            <a:endParaRPr lang="es-CO"/>
          </a:p>
        </p:txBody>
      </p:sp>
      <p:sp>
        <p:nvSpPr>
          <p:cNvPr id="6" name="Marcador de pie de página 5">
            <a:extLst>
              <a:ext uri="{FF2B5EF4-FFF2-40B4-BE49-F238E27FC236}">
                <a16:creationId xmlns:a16="http://schemas.microsoft.com/office/drawing/2014/main" id="{E6E6ED77-EA61-D049-A15D-645400A3DC3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03A2AD5-6E99-664E-861F-DF371B21E1D2}"/>
              </a:ext>
            </a:extLst>
          </p:cNvPr>
          <p:cNvSpPr>
            <a:spLocks noGrp="1"/>
          </p:cNvSpPr>
          <p:nvPr>
            <p:ph type="sldNum" sz="quarter" idx="12"/>
          </p:nvPr>
        </p:nvSpPr>
        <p:spPr/>
        <p:txBody>
          <a:bodyPr/>
          <a:lstStyle/>
          <a:p>
            <a:fld id="{350897E5-B55A-C942-B2E9-915FB97C4C34}" type="slidenum">
              <a:rPr lang="es-CO" smtClean="0"/>
              <a:t>‹Nº›</a:t>
            </a:fld>
            <a:endParaRPr lang="es-CO"/>
          </a:p>
        </p:txBody>
      </p:sp>
    </p:spTree>
    <p:extLst>
      <p:ext uri="{BB962C8B-B14F-4D97-AF65-F5344CB8AC3E}">
        <p14:creationId xmlns:p14="http://schemas.microsoft.com/office/powerpoint/2010/main" val="47869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5A5E10-5CE4-EC4C-9F53-A9E87177C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E3407F3E-6744-8640-8EEC-525DF67C6D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A5549B4D-0CAA-9841-9B3C-19F3784236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2C5A9-54EC-CD40-862B-04FCB73CDDD8}" type="datetimeFigureOut">
              <a:rPr lang="es-CO" smtClean="0"/>
              <a:t>8/06/2021</a:t>
            </a:fld>
            <a:endParaRPr lang="es-CO"/>
          </a:p>
        </p:txBody>
      </p:sp>
      <p:sp>
        <p:nvSpPr>
          <p:cNvPr id="5" name="Marcador de pie de página 4">
            <a:extLst>
              <a:ext uri="{FF2B5EF4-FFF2-40B4-BE49-F238E27FC236}">
                <a16:creationId xmlns:a16="http://schemas.microsoft.com/office/drawing/2014/main" id="{7B001BCF-08F4-444B-BDE2-9A69EB5EC7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D6A5B02-E89F-AD40-AB25-85D4F6059A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897E5-B55A-C942-B2E9-915FB97C4C34}" type="slidenum">
              <a:rPr lang="es-CO" smtClean="0"/>
              <a:t>‹Nº›</a:t>
            </a:fld>
            <a:endParaRPr lang="es-CO"/>
          </a:p>
        </p:txBody>
      </p:sp>
    </p:spTree>
    <p:extLst>
      <p:ext uri="{BB962C8B-B14F-4D97-AF65-F5344CB8AC3E}">
        <p14:creationId xmlns:p14="http://schemas.microsoft.com/office/powerpoint/2010/main" val="2480295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7A1AC3B-A1F5-7345-AE87-87FF8BE47FDD}"/>
              </a:ext>
            </a:extLst>
          </p:cNvPr>
          <p:cNvPicPr>
            <a:picLocks noChangeAspect="1"/>
          </p:cNvPicPr>
          <p:nvPr/>
        </p:nvPicPr>
        <p:blipFill>
          <a:blip r:embed="rId2"/>
          <a:stretch>
            <a:fillRect/>
          </a:stretch>
        </p:blipFill>
        <p:spPr>
          <a:xfrm>
            <a:off x="-107853" y="-200465"/>
            <a:ext cx="12407705" cy="7258930"/>
          </a:xfrm>
          <a:prstGeom prst="rect">
            <a:avLst/>
          </a:prstGeom>
        </p:spPr>
      </p:pic>
      <p:sp>
        <p:nvSpPr>
          <p:cNvPr id="4" name="CuadroTexto 3">
            <a:extLst>
              <a:ext uri="{FF2B5EF4-FFF2-40B4-BE49-F238E27FC236}">
                <a16:creationId xmlns:a16="http://schemas.microsoft.com/office/drawing/2014/main" id="{B3A6CFD3-86F4-FE40-8C09-5CFF97E9097B}"/>
              </a:ext>
            </a:extLst>
          </p:cNvPr>
          <p:cNvSpPr txBox="1"/>
          <p:nvPr/>
        </p:nvSpPr>
        <p:spPr>
          <a:xfrm>
            <a:off x="3674204" y="5187169"/>
            <a:ext cx="4905125" cy="830997"/>
          </a:xfrm>
          <a:prstGeom prst="rect">
            <a:avLst/>
          </a:prstGeom>
          <a:noFill/>
        </p:spPr>
        <p:txBody>
          <a:bodyPr wrap="none" rtlCol="0">
            <a:spAutoFit/>
          </a:bodyPr>
          <a:lstStyle/>
          <a:p>
            <a:pPr algn="ctr"/>
            <a:r>
              <a:rPr lang="es-CO" sz="2400" b="1" dirty="0">
                <a:latin typeface="Bebas Neue Book" pitchFamily="2" charset="0"/>
              </a:rPr>
              <a:t>JESSICA RAMÍREZ LÓPEZ</a:t>
            </a:r>
          </a:p>
          <a:p>
            <a:pPr algn="ctr"/>
            <a:r>
              <a:rPr lang="es-CO" sz="2400" b="1" dirty="0">
                <a:latin typeface="Bebas Neue Book" pitchFamily="2" charset="0"/>
              </a:rPr>
              <a:t>Secretaría de Educación Municipal De Cúcuta </a:t>
            </a:r>
          </a:p>
        </p:txBody>
      </p:sp>
      <p:pic>
        <p:nvPicPr>
          <p:cNvPr id="3" name="Imagen 2">
            <a:extLst>
              <a:ext uri="{FF2B5EF4-FFF2-40B4-BE49-F238E27FC236}">
                <a16:creationId xmlns:a16="http://schemas.microsoft.com/office/drawing/2014/main" id="{9F25C3D0-B2A3-CC42-B833-4848ABE20C71}"/>
              </a:ext>
            </a:extLst>
          </p:cNvPr>
          <p:cNvPicPr>
            <a:picLocks noChangeAspect="1"/>
          </p:cNvPicPr>
          <p:nvPr/>
        </p:nvPicPr>
        <p:blipFill>
          <a:blip r:embed="rId3"/>
          <a:stretch>
            <a:fillRect/>
          </a:stretch>
        </p:blipFill>
        <p:spPr>
          <a:xfrm>
            <a:off x="4447665" y="2895794"/>
            <a:ext cx="3358202" cy="1066411"/>
          </a:xfrm>
          <a:prstGeom prst="rect">
            <a:avLst/>
          </a:prstGeom>
        </p:spPr>
      </p:pic>
    </p:spTree>
    <p:extLst>
      <p:ext uri="{BB962C8B-B14F-4D97-AF65-F5344CB8AC3E}">
        <p14:creationId xmlns:p14="http://schemas.microsoft.com/office/powerpoint/2010/main" val="288616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CAFEAE9-AB12-CF4E-8F68-57024DEC57DB}"/>
              </a:ext>
            </a:extLst>
          </p:cNvPr>
          <p:cNvPicPr>
            <a:picLocks noChangeAspect="1"/>
          </p:cNvPicPr>
          <p:nvPr/>
        </p:nvPicPr>
        <p:blipFill>
          <a:blip r:embed="rId2"/>
          <a:stretch>
            <a:fillRect/>
          </a:stretch>
        </p:blipFill>
        <p:spPr>
          <a:xfrm>
            <a:off x="-95169" y="0"/>
            <a:ext cx="12382338" cy="1297379"/>
          </a:xfrm>
          <a:prstGeom prst="rect">
            <a:avLst/>
          </a:prstGeom>
        </p:spPr>
      </p:pic>
      <p:sp>
        <p:nvSpPr>
          <p:cNvPr id="20" name="CuadroTexto 19">
            <a:extLst>
              <a:ext uri="{FF2B5EF4-FFF2-40B4-BE49-F238E27FC236}">
                <a16:creationId xmlns:a16="http://schemas.microsoft.com/office/drawing/2014/main" id="{3218C2C9-E1E6-8D46-8C44-51A6799FD91B}"/>
              </a:ext>
            </a:extLst>
          </p:cNvPr>
          <p:cNvSpPr txBox="1"/>
          <p:nvPr/>
        </p:nvSpPr>
        <p:spPr>
          <a:xfrm>
            <a:off x="6648002" y="1468446"/>
            <a:ext cx="4787506" cy="738664"/>
          </a:xfrm>
          <a:prstGeom prst="rect">
            <a:avLst/>
          </a:prstGeom>
          <a:noFill/>
        </p:spPr>
        <p:txBody>
          <a:bodyPr wrap="square" rtlCol="0">
            <a:spAutoFit/>
          </a:bodyPr>
          <a:lstStyle/>
          <a:p>
            <a:pPr algn="just"/>
            <a:r>
              <a:rPr lang="es-ES" sz="1400" dirty="0"/>
              <a:t>Reducir las brechas digitales que generan desescolarización, deserción escolar y que afectan los procesos de calidad en el municipio de Cúcuta, Norte de Santander.</a:t>
            </a:r>
            <a:endParaRPr lang="es-CO" sz="1400" dirty="0"/>
          </a:p>
        </p:txBody>
      </p:sp>
      <p:pic>
        <p:nvPicPr>
          <p:cNvPr id="3" name="Imagen 2">
            <a:extLst>
              <a:ext uri="{FF2B5EF4-FFF2-40B4-BE49-F238E27FC236}">
                <a16:creationId xmlns:a16="http://schemas.microsoft.com/office/drawing/2014/main" id="{C128E54F-84A1-EC4E-835D-6AE99E8050DE}"/>
              </a:ext>
            </a:extLst>
          </p:cNvPr>
          <p:cNvPicPr>
            <a:picLocks noChangeAspect="1"/>
          </p:cNvPicPr>
          <p:nvPr/>
        </p:nvPicPr>
        <p:blipFill>
          <a:blip r:embed="rId3"/>
          <a:stretch>
            <a:fillRect/>
          </a:stretch>
        </p:blipFill>
        <p:spPr>
          <a:xfrm>
            <a:off x="0" y="782962"/>
            <a:ext cx="7910111" cy="6310313"/>
          </a:xfrm>
          <a:prstGeom prst="rect">
            <a:avLst/>
          </a:prstGeom>
        </p:spPr>
      </p:pic>
      <p:sp>
        <p:nvSpPr>
          <p:cNvPr id="25" name="CuadroTexto 24">
            <a:extLst>
              <a:ext uri="{FF2B5EF4-FFF2-40B4-BE49-F238E27FC236}">
                <a16:creationId xmlns:a16="http://schemas.microsoft.com/office/drawing/2014/main" id="{FEADAD94-6BFF-5841-A8E0-5321420BD1B5}"/>
              </a:ext>
            </a:extLst>
          </p:cNvPr>
          <p:cNvSpPr txBox="1"/>
          <p:nvPr/>
        </p:nvSpPr>
        <p:spPr>
          <a:xfrm>
            <a:off x="1586980" y="2902119"/>
            <a:ext cx="2452757" cy="2308324"/>
          </a:xfrm>
          <a:prstGeom prst="rect">
            <a:avLst/>
          </a:prstGeom>
          <a:noFill/>
        </p:spPr>
        <p:txBody>
          <a:bodyPr wrap="square" rtlCol="0">
            <a:spAutoFit/>
          </a:bodyPr>
          <a:lstStyle/>
          <a:p>
            <a:pPr algn="ctr"/>
            <a:r>
              <a:rPr lang="es-ES" sz="1600" dirty="0"/>
              <a:t>Dotación de equipos tecnológicos para el fortalecimiento de las estrategias digitales de la educación media en los establecimientos educativos del municipio de Cúcuta, Norte de Santander</a:t>
            </a:r>
            <a:endParaRPr lang="es-CO" sz="1600" dirty="0"/>
          </a:p>
        </p:txBody>
      </p:sp>
      <p:sp>
        <p:nvSpPr>
          <p:cNvPr id="27" name="CuadroTexto 26">
            <a:extLst>
              <a:ext uri="{FF2B5EF4-FFF2-40B4-BE49-F238E27FC236}">
                <a16:creationId xmlns:a16="http://schemas.microsoft.com/office/drawing/2014/main" id="{92271231-1233-3948-96A7-94954D3A6910}"/>
              </a:ext>
            </a:extLst>
          </p:cNvPr>
          <p:cNvSpPr txBox="1"/>
          <p:nvPr/>
        </p:nvSpPr>
        <p:spPr>
          <a:xfrm>
            <a:off x="5330329" y="1817531"/>
            <a:ext cx="1103521" cy="307777"/>
          </a:xfrm>
          <a:prstGeom prst="rect">
            <a:avLst/>
          </a:prstGeom>
          <a:noFill/>
        </p:spPr>
        <p:txBody>
          <a:bodyPr wrap="square" rtlCol="0">
            <a:spAutoFit/>
          </a:bodyPr>
          <a:lstStyle/>
          <a:p>
            <a:pPr algn="ctr"/>
            <a:r>
              <a:rPr lang="es-CO" sz="1400" dirty="0">
                <a:solidFill>
                  <a:schemeClr val="bg1"/>
                </a:solidFill>
              </a:rPr>
              <a:t>Objetivo</a:t>
            </a:r>
          </a:p>
        </p:txBody>
      </p:sp>
      <p:sp>
        <p:nvSpPr>
          <p:cNvPr id="28" name="CuadroTexto 27">
            <a:extLst>
              <a:ext uri="{FF2B5EF4-FFF2-40B4-BE49-F238E27FC236}">
                <a16:creationId xmlns:a16="http://schemas.microsoft.com/office/drawing/2014/main" id="{D5907294-5139-D24C-9597-4F06A8D5D714}"/>
              </a:ext>
            </a:extLst>
          </p:cNvPr>
          <p:cNvSpPr txBox="1"/>
          <p:nvPr/>
        </p:nvSpPr>
        <p:spPr>
          <a:xfrm>
            <a:off x="5964038" y="3603836"/>
            <a:ext cx="1494380" cy="307777"/>
          </a:xfrm>
          <a:prstGeom prst="rect">
            <a:avLst/>
          </a:prstGeom>
          <a:noFill/>
        </p:spPr>
        <p:txBody>
          <a:bodyPr wrap="square" rtlCol="0">
            <a:spAutoFit/>
          </a:bodyPr>
          <a:lstStyle/>
          <a:p>
            <a:pPr algn="ctr"/>
            <a:r>
              <a:rPr lang="es-CO" sz="1400" dirty="0">
                <a:solidFill>
                  <a:schemeClr val="bg1"/>
                </a:solidFill>
              </a:rPr>
              <a:t>Justificación</a:t>
            </a:r>
          </a:p>
        </p:txBody>
      </p:sp>
      <p:sp>
        <p:nvSpPr>
          <p:cNvPr id="29" name="CuadroTexto 28">
            <a:extLst>
              <a:ext uri="{FF2B5EF4-FFF2-40B4-BE49-F238E27FC236}">
                <a16:creationId xmlns:a16="http://schemas.microsoft.com/office/drawing/2014/main" id="{5E5DF4D7-A3BB-0E48-AAEE-DF5BB1D64886}"/>
              </a:ext>
            </a:extLst>
          </p:cNvPr>
          <p:cNvSpPr txBox="1"/>
          <p:nvPr/>
        </p:nvSpPr>
        <p:spPr>
          <a:xfrm>
            <a:off x="5277082" y="5684831"/>
            <a:ext cx="1233888" cy="307777"/>
          </a:xfrm>
          <a:prstGeom prst="rect">
            <a:avLst/>
          </a:prstGeom>
          <a:noFill/>
        </p:spPr>
        <p:txBody>
          <a:bodyPr wrap="square" rtlCol="0">
            <a:spAutoFit/>
          </a:bodyPr>
          <a:lstStyle/>
          <a:p>
            <a:pPr algn="ctr"/>
            <a:r>
              <a:rPr lang="es-CO" sz="1400" dirty="0">
                <a:solidFill>
                  <a:schemeClr val="bg1"/>
                </a:solidFill>
              </a:rPr>
              <a:t>Metodología</a:t>
            </a:r>
          </a:p>
        </p:txBody>
      </p:sp>
      <p:sp>
        <p:nvSpPr>
          <p:cNvPr id="30" name="CuadroTexto 29">
            <a:extLst>
              <a:ext uri="{FF2B5EF4-FFF2-40B4-BE49-F238E27FC236}">
                <a16:creationId xmlns:a16="http://schemas.microsoft.com/office/drawing/2014/main" id="{79380F67-29D5-D940-86D8-39A72C3B2E35}"/>
              </a:ext>
            </a:extLst>
          </p:cNvPr>
          <p:cNvSpPr txBox="1"/>
          <p:nvPr/>
        </p:nvSpPr>
        <p:spPr>
          <a:xfrm>
            <a:off x="7469435" y="2521793"/>
            <a:ext cx="4240344" cy="2246769"/>
          </a:xfrm>
          <a:prstGeom prst="rect">
            <a:avLst/>
          </a:prstGeom>
          <a:noFill/>
        </p:spPr>
        <p:txBody>
          <a:bodyPr wrap="square" rtlCol="0">
            <a:spAutoFit/>
          </a:bodyPr>
          <a:lstStyle/>
          <a:p>
            <a:pPr algn="just"/>
            <a:r>
              <a:rPr lang="es-ES" sz="1400" dirty="0"/>
              <a:t>Impulsar el interés de los jóvenes y los adolescentes por las áreas STEM (ciencia, tecnología, ingeniería y matemáticas, por sus siglas en inglés), como una apuesta para la continuidad de su trayectoria educativa en la educación superior. Interés que se ha perdido debido al aumento de la brecha digital, dada por el déficit en dispositivos tecnológicos para abarcar la gran cantidad de estudiantes matriculados en el SIMAT, que en comparación con el año 2020 creció en más de 5.000 estudiantes.</a:t>
            </a:r>
            <a:endParaRPr lang="es-CO" sz="1400" dirty="0"/>
          </a:p>
        </p:txBody>
      </p:sp>
      <p:sp>
        <p:nvSpPr>
          <p:cNvPr id="12" name="CuadroTexto 11">
            <a:extLst>
              <a:ext uri="{FF2B5EF4-FFF2-40B4-BE49-F238E27FC236}">
                <a16:creationId xmlns:a16="http://schemas.microsoft.com/office/drawing/2014/main" id="{74489A39-AD7C-5B4B-BDB9-40CEB74266AB}"/>
              </a:ext>
            </a:extLst>
          </p:cNvPr>
          <p:cNvSpPr txBox="1"/>
          <p:nvPr/>
        </p:nvSpPr>
        <p:spPr>
          <a:xfrm>
            <a:off x="6703087" y="5397929"/>
            <a:ext cx="4787506" cy="954107"/>
          </a:xfrm>
          <a:prstGeom prst="rect">
            <a:avLst/>
          </a:prstGeom>
          <a:noFill/>
        </p:spPr>
        <p:txBody>
          <a:bodyPr wrap="square" rtlCol="0">
            <a:spAutoFit/>
          </a:bodyPr>
          <a:lstStyle/>
          <a:p>
            <a:pPr algn="just"/>
            <a:r>
              <a:rPr lang="es-CO" sz="1400" b="1" dirty="0"/>
              <a:t>Ubicación: </a:t>
            </a:r>
            <a:r>
              <a:rPr lang="es-CO" sz="1400" dirty="0"/>
              <a:t>51 Instituciones educativas a dotar</a:t>
            </a:r>
          </a:p>
          <a:p>
            <a:pPr algn="just"/>
            <a:r>
              <a:rPr lang="es-CO" sz="1400" b="1" dirty="0"/>
              <a:t>Población beneficiada: </a:t>
            </a:r>
            <a:r>
              <a:rPr lang="es-CO" sz="1400" dirty="0"/>
              <a:t>1.785 estudiantes</a:t>
            </a:r>
          </a:p>
          <a:p>
            <a:pPr algn="just"/>
            <a:r>
              <a:rPr lang="es-CO" sz="1400" b="1" dirty="0"/>
              <a:t>Tiempo estimado: </a:t>
            </a:r>
            <a:r>
              <a:rPr lang="es-CO" sz="1400" dirty="0"/>
              <a:t> 5 meses</a:t>
            </a:r>
          </a:p>
          <a:p>
            <a:pPr algn="just"/>
            <a:r>
              <a:rPr lang="es-CO" sz="1400" b="1" dirty="0"/>
              <a:t>Presupuesto: </a:t>
            </a:r>
            <a:r>
              <a:rPr lang="es-CO" sz="1400" dirty="0"/>
              <a:t>$ 2.998.907.100 </a:t>
            </a:r>
          </a:p>
        </p:txBody>
      </p:sp>
      <p:sp>
        <p:nvSpPr>
          <p:cNvPr id="2" name="CuadroTexto 1">
            <a:extLst>
              <a:ext uri="{FF2B5EF4-FFF2-40B4-BE49-F238E27FC236}">
                <a16:creationId xmlns:a16="http://schemas.microsoft.com/office/drawing/2014/main" id="{B990D88B-23CB-5142-8371-C884E74071CF}"/>
              </a:ext>
            </a:extLst>
          </p:cNvPr>
          <p:cNvSpPr txBox="1"/>
          <p:nvPr/>
        </p:nvSpPr>
        <p:spPr>
          <a:xfrm>
            <a:off x="1567137" y="5967193"/>
            <a:ext cx="2472600" cy="369332"/>
          </a:xfrm>
          <a:prstGeom prst="rect">
            <a:avLst/>
          </a:prstGeom>
          <a:noFill/>
        </p:spPr>
        <p:txBody>
          <a:bodyPr wrap="none" rtlCol="0">
            <a:spAutoFit/>
          </a:bodyPr>
          <a:lstStyle/>
          <a:p>
            <a:r>
              <a:rPr lang="es-CO" dirty="0"/>
              <a:t>Secretaría de Educación</a:t>
            </a:r>
          </a:p>
        </p:txBody>
      </p:sp>
    </p:spTree>
    <p:extLst>
      <p:ext uri="{BB962C8B-B14F-4D97-AF65-F5344CB8AC3E}">
        <p14:creationId xmlns:p14="http://schemas.microsoft.com/office/powerpoint/2010/main" val="1647963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21670E5-4305-CC4D-A8E2-029889EA7C2D}"/>
              </a:ext>
            </a:extLst>
          </p:cNvPr>
          <p:cNvPicPr>
            <a:picLocks noChangeAspect="1"/>
          </p:cNvPicPr>
          <p:nvPr/>
        </p:nvPicPr>
        <p:blipFill>
          <a:blip r:embed="rId2"/>
          <a:stretch>
            <a:fillRect/>
          </a:stretch>
        </p:blipFill>
        <p:spPr>
          <a:xfrm>
            <a:off x="208249" y="1540676"/>
            <a:ext cx="5795944" cy="4476075"/>
          </a:xfrm>
          <a:prstGeom prst="rect">
            <a:avLst/>
          </a:prstGeom>
        </p:spPr>
      </p:pic>
      <p:pic>
        <p:nvPicPr>
          <p:cNvPr id="4" name="Imagen 3">
            <a:extLst>
              <a:ext uri="{FF2B5EF4-FFF2-40B4-BE49-F238E27FC236}">
                <a16:creationId xmlns:a16="http://schemas.microsoft.com/office/drawing/2014/main" id="{12E839E4-C388-0543-AC91-6DEC5502C72F}"/>
              </a:ext>
            </a:extLst>
          </p:cNvPr>
          <p:cNvPicPr>
            <a:picLocks noChangeAspect="1"/>
          </p:cNvPicPr>
          <p:nvPr/>
        </p:nvPicPr>
        <p:blipFill>
          <a:blip r:embed="rId3"/>
          <a:stretch>
            <a:fillRect/>
          </a:stretch>
        </p:blipFill>
        <p:spPr>
          <a:xfrm>
            <a:off x="0" y="-3167"/>
            <a:ext cx="12382338" cy="1297379"/>
          </a:xfrm>
          <a:prstGeom prst="rect">
            <a:avLst/>
          </a:prstGeom>
        </p:spPr>
      </p:pic>
      <p:sp>
        <p:nvSpPr>
          <p:cNvPr id="5" name="CuadroTexto 4">
            <a:extLst>
              <a:ext uri="{FF2B5EF4-FFF2-40B4-BE49-F238E27FC236}">
                <a16:creationId xmlns:a16="http://schemas.microsoft.com/office/drawing/2014/main" id="{593EA2D9-E699-3042-A826-3522A3ECCE99}"/>
              </a:ext>
            </a:extLst>
          </p:cNvPr>
          <p:cNvSpPr txBox="1"/>
          <p:nvPr/>
        </p:nvSpPr>
        <p:spPr>
          <a:xfrm>
            <a:off x="6786811" y="5504573"/>
            <a:ext cx="3734718" cy="861774"/>
          </a:xfrm>
          <a:prstGeom prst="rect">
            <a:avLst/>
          </a:prstGeom>
          <a:noFill/>
        </p:spPr>
        <p:txBody>
          <a:bodyPr wrap="square" rtlCol="0">
            <a:spAutoFit/>
          </a:bodyPr>
          <a:lstStyle/>
          <a:p>
            <a:pPr algn="just"/>
            <a:r>
              <a:rPr lang="es-CO" sz="1600" dirty="0"/>
              <a:t>Fuentes: SGR</a:t>
            </a:r>
          </a:p>
          <a:p>
            <a:pPr algn="just"/>
            <a:r>
              <a:rPr lang="es-CO" sz="1600" dirty="0"/>
              <a:t>Sector: Educación.</a:t>
            </a:r>
          </a:p>
          <a:p>
            <a:pPr algn="just"/>
            <a:r>
              <a:rPr lang="es-CO" sz="1600" dirty="0"/>
              <a:t>Fase:  3</a:t>
            </a:r>
          </a:p>
        </p:txBody>
      </p:sp>
      <p:sp>
        <p:nvSpPr>
          <p:cNvPr id="7" name="CuadroTexto 6">
            <a:extLst>
              <a:ext uri="{FF2B5EF4-FFF2-40B4-BE49-F238E27FC236}">
                <a16:creationId xmlns:a16="http://schemas.microsoft.com/office/drawing/2014/main" id="{C42D7902-9D44-9D4B-A562-A20F292EA9FE}"/>
              </a:ext>
            </a:extLst>
          </p:cNvPr>
          <p:cNvSpPr txBox="1"/>
          <p:nvPr/>
        </p:nvSpPr>
        <p:spPr>
          <a:xfrm>
            <a:off x="4618927" y="2921130"/>
            <a:ext cx="2154475" cy="584775"/>
          </a:xfrm>
          <a:prstGeom prst="rect">
            <a:avLst/>
          </a:prstGeom>
          <a:noFill/>
        </p:spPr>
        <p:txBody>
          <a:bodyPr wrap="square" rtlCol="0">
            <a:spAutoFit/>
          </a:bodyPr>
          <a:lstStyle/>
          <a:p>
            <a:pPr algn="just"/>
            <a:r>
              <a:rPr lang="es-CO" sz="1600" b="1" dirty="0"/>
              <a:t>Programa:</a:t>
            </a:r>
          </a:p>
          <a:p>
            <a:pPr algn="just"/>
            <a:r>
              <a:rPr lang="es-CO" sz="1600" dirty="0"/>
              <a:t> Manos a la obra.</a:t>
            </a:r>
          </a:p>
        </p:txBody>
      </p:sp>
      <p:sp>
        <p:nvSpPr>
          <p:cNvPr id="10" name="CuadroTexto 9">
            <a:extLst>
              <a:ext uri="{FF2B5EF4-FFF2-40B4-BE49-F238E27FC236}">
                <a16:creationId xmlns:a16="http://schemas.microsoft.com/office/drawing/2014/main" id="{75043060-AD0F-D147-8BCF-1C53242C3401}"/>
              </a:ext>
            </a:extLst>
          </p:cNvPr>
          <p:cNvSpPr txBox="1"/>
          <p:nvPr/>
        </p:nvSpPr>
        <p:spPr>
          <a:xfrm>
            <a:off x="539825" y="5781572"/>
            <a:ext cx="2082189" cy="584775"/>
          </a:xfrm>
          <a:prstGeom prst="rect">
            <a:avLst/>
          </a:prstGeom>
          <a:noFill/>
        </p:spPr>
        <p:txBody>
          <a:bodyPr wrap="square" rtlCol="0">
            <a:spAutoFit/>
          </a:bodyPr>
          <a:lstStyle/>
          <a:p>
            <a:pPr algn="just"/>
            <a:r>
              <a:rPr lang="es-CO" sz="1600" b="1" dirty="0"/>
              <a:t>Componente:</a:t>
            </a:r>
          </a:p>
          <a:p>
            <a:pPr algn="just"/>
            <a:r>
              <a:rPr lang="es-CO" sz="1600" dirty="0"/>
              <a:t>Todos al colegio.</a:t>
            </a:r>
          </a:p>
        </p:txBody>
      </p:sp>
      <p:sp>
        <p:nvSpPr>
          <p:cNvPr id="11" name="CuadroTexto 10">
            <a:extLst>
              <a:ext uri="{FF2B5EF4-FFF2-40B4-BE49-F238E27FC236}">
                <a16:creationId xmlns:a16="http://schemas.microsoft.com/office/drawing/2014/main" id="{819C003C-B24D-4743-AC53-7E275E1ABED2}"/>
              </a:ext>
            </a:extLst>
          </p:cNvPr>
          <p:cNvSpPr txBox="1"/>
          <p:nvPr/>
        </p:nvSpPr>
        <p:spPr>
          <a:xfrm>
            <a:off x="3409293" y="4673576"/>
            <a:ext cx="2491649" cy="830997"/>
          </a:xfrm>
          <a:prstGeom prst="rect">
            <a:avLst/>
          </a:prstGeom>
          <a:noFill/>
        </p:spPr>
        <p:txBody>
          <a:bodyPr wrap="square" rtlCol="0">
            <a:spAutoFit/>
          </a:bodyPr>
          <a:lstStyle/>
          <a:p>
            <a:pPr algn="just"/>
            <a:r>
              <a:rPr lang="es-CO" sz="1600" b="1" dirty="0"/>
              <a:t>Línea estratégica:</a:t>
            </a:r>
          </a:p>
          <a:p>
            <a:pPr algn="just"/>
            <a:r>
              <a:rPr lang="es-CO" sz="1600" dirty="0"/>
              <a:t>Cúcuta educada, cultural y deportiva.</a:t>
            </a:r>
          </a:p>
        </p:txBody>
      </p:sp>
      <p:sp>
        <p:nvSpPr>
          <p:cNvPr id="12" name="CuadroTexto 11">
            <a:extLst>
              <a:ext uri="{FF2B5EF4-FFF2-40B4-BE49-F238E27FC236}">
                <a16:creationId xmlns:a16="http://schemas.microsoft.com/office/drawing/2014/main" id="{FE6375C6-C5FB-AC4A-94CB-F5400295D70C}"/>
              </a:ext>
            </a:extLst>
          </p:cNvPr>
          <p:cNvSpPr txBox="1"/>
          <p:nvPr/>
        </p:nvSpPr>
        <p:spPr>
          <a:xfrm>
            <a:off x="977458" y="2213244"/>
            <a:ext cx="1498294" cy="707886"/>
          </a:xfrm>
          <a:prstGeom prst="rect">
            <a:avLst/>
          </a:prstGeom>
          <a:noFill/>
        </p:spPr>
        <p:txBody>
          <a:bodyPr wrap="square" rtlCol="0">
            <a:spAutoFit/>
          </a:bodyPr>
          <a:lstStyle/>
          <a:p>
            <a:pPr algn="ctr"/>
            <a:r>
              <a:rPr lang="es-CO" sz="2000" dirty="0"/>
              <a:t>Articulación PDM</a:t>
            </a:r>
          </a:p>
        </p:txBody>
      </p:sp>
      <p:sp>
        <p:nvSpPr>
          <p:cNvPr id="15" name="CuadroTexto 14">
            <a:extLst>
              <a:ext uri="{FF2B5EF4-FFF2-40B4-BE49-F238E27FC236}">
                <a16:creationId xmlns:a16="http://schemas.microsoft.com/office/drawing/2014/main" id="{1AE83C42-5D95-4441-A73E-CC74E1B3791C}"/>
              </a:ext>
            </a:extLst>
          </p:cNvPr>
          <p:cNvSpPr txBox="1"/>
          <p:nvPr/>
        </p:nvSpPr>
        <p:spPr>
          <a:xfrm>
            <a:off x="6702580" y="5022876"/>
            <a:ext cx="4732927" cy="261610"/>
          </a:xfrm>
          <a:prstGeom prst="rect">
            <a:avLst/>
          </a:prstGeom>
          <a:noFill/>
        </p:spPr>
        <p:txBody>
          <a:bodyPr wrap="square" rtlCol="0">
            <a:spAutoFit/>
          </a:bodyPr>
          <a:lstStyle/>
          <a:p>
            <a:r>
              <a:rPr lang="es-CO" sz="1100" b="1" dirty="0"/>
              <a:t>Imagen 1. </a:t>
            </a:r>
            <a:r>
              <a:rPr lang="es-CO" sz="1100" dirty="0"/>
              <a:t>Adecuación de salón de cómputo en educación media.</a:t>
            </a:r>
          </a:p>
        </p:txBody>
      </p:sp>
      <p:pic>
        <p:nvPicPr>
          <p:cNvPr id="17" name="Imagen 16">
            <a:extLst>
              <a:ext uri="{FF2B5EF4-FFF2-40B4-BE49-F238E27FC236}">
                <a16:creationId xmlns:a16="http://schemas.microsoft.com/office/drawing/2014/main" id="{C0C923A6-F710-8843-BD0F-B15B8D3764A7}"/>
              </a:ext>
            </a:extLst>
          </p:cNvPr>
          <p:cNvPicPr>
            <a:picLocks noChangeAspect="1"/>
          </p:cNvPicPr>
          <p:nvPr/>
        </p:nvPicPr>
        <p:blipFill>
          <a:blip r:embed="rId4"/>
          <a:stretch>
            <a:fillRect/>
          </a:stretch>
        </p:blipFill>
        <p:spPr>
          <a:xfrm>
            <a:off x="6786811" y="1441012"/>
            <a:ext cx="5199435" cy="3466290"/>
          </a:xfrm>
          <a:prstGeom prst="rect">
            <a:avLst/>
          </a:prstGeom>
        </p:spPr>
      </p:pic>
    </p:spTree>
    <p:extLst>
      <p:ext uri="{BB962C8B-B14F-4D97-AF65-F5344CB8AC3E}">
        <p14:creationId xmlns:p14="http://schemas.microsoft.com/office/powerpoint/2010/main" val="42687594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227</Words>
  <Application>Microsoft Office PowerPoint</Application>
  <PresentationFormat>Panorámica</PresentationFormat>
  <Paragraphs>24</Paragraphs>
  <Slides>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vt:i4>
      </vt:variant>
    </vt:vector>
  </HeadingPairs>
  <TitlesOfParts>
    <vt:vector size="8" baseType="lpstr">
      <vt:lpstr>Arial</vt:lpstr>
      <vt:lpstr>Bebas Neue Book</vt:lpstr>
      <vt:lpstr>Calibri</vt:lpstr>
      <vt:lpstr>Calibri Light</vt:lpstr>
      <vt:lpstr>Tema de Office</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Andrea Catalina Camargo Pardo</dc:creator>
  <cp:lastModifiedBy>ROBINSON MELO ROJAS</cp:lastModifiedBy>
  <cp:revision>51</cp:revision>
  <dcterms:created xsi:type="dcterms:W3CDTF">2021-04-26T20:59:44Z</dcterms:created>
  <dcterms:modified xsi:type="dcterms:W3CDTF">2021-06-08T06:06:53Z</dcterms:modified>
</cp:coreProperties>
</file>