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66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041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553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531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073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721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934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82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248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87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121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7F128-A370-435B-8477-CACF6090C0FD}" type="datetimeFigureOut">
              <a:rPr lang="es-CO" smtClean="0"/>
              <a:t>01/12/2015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AF20B-8842-4479-9C38-D5AD9998D4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082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Gr&#225;fica%204.xls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Grafica%2001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Gr&#225;fica%201.1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Gr&#225;fica%201.2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Gr&#225;fica%201.3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Gr&#225;fica%201.7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Gr&#225;fica%201.9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80512" cy="6858000"/>
          </a:xfrm>
          <a:prstGeom prst="rect">
            <a:avLst/>
          </a:prstGeom>
          <a:solidFill>
            <a:schemeClr val="accent2">
              <a:alpha val="9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 descr="https://www.sisben.gov.co/portals/0/Images/logo_observatorio_dnp_v2.5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7"/>
            <a:ext cx="3059832" cy="12241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</p:pic>
      <p:sp>
        <p:nvSpPr>
          <p:cNvPr id="4" name="AutoShape 4" descr="data:image/jpeg;base64,/9j/4AAQSkZJRgABAQAAAQABAAD/2wCEAAkGBxITEhUUExQWFhUWFhYUFRYYDRsVGRkcGR0ZFiAfIRYcKCghGiYmJx4ZIzElMS4rLi4uFx8zODMsNzAtMCsBCgoKDg0OGxAQGi8mICY0ODcsLSw3MjI2MDQ3Ly8wNywsLCw0NCwsKzc3LywxLCwvLCwsLCwxLDIsLCwsLCwsLP/AABEIADgAzAMBEQACEQEDEQH/xAAbAAEAAgMBAQAAAAAAAAAAAAAAAwQBAgUGB//EADcQAAEDAQUGBgEDAgcBAAAAAAECAxEABAUSFCETMVJikpMiQVFxgZFhFSOhMkIHFjOi0eHwBv/EABkBAQADAQEAAAAAAAAAAAAAAAABAgMEBf/EADIRAAIBBAEDAQYFBAMBAAAAAAABAgMREmEhEzFBUQQiUnGB8DKRobHRFELB8SMz4QX/2gAMAwEAAhEDEQA/APtbloAMYVH2QSPuquViyjc1zY4V9s1GemMRmxwr7ZpnpjEZscK+2aZ6YxGbHCvtmmemMRmxwr7ZpnpjEZscK+2aZ6YxGbHCvtmmemMRmxwr7ZpnpjEZscK+2aZ6YxGbHCvtmmemMRmxwr7ZpnpjEZscK+2aZ6YxGbHCvtmmemMRmxwr7ZpnpjEZscK+2aZ6YxGbHCvtmmemMRmxwr7ZpnpjEZscK+2aZ6YxGbHCvtmmemMRmxwr7ZpnpjEZscK+2aZ6YxGbHCvtmmemMRmxwr7ZpnpjEZscK+2aZ6YxJWnJEwR7pirJ3Iasb1JAoBQCgI330IGJakpHqpQSPs1Dkoq7ZKTfCKbd+WVRgPtydw2oE+076zVek3ZSX5l3SmubM6ANamYoBQCgFAKAUAoBQCgFAKAUAoBQCgFAKAUAoBQCgFAVb0tyWGluq3JEx6nyHzVKlRU4uT8FoQc5KKPnibxW4DabTjVjMWdlprG4YP8AYNyE+RUd5FeXSzrf8lR8Psv4PQkow9yH1f8AJuu9LOpCBl7TuUHgAXFMGY8aI89+kGtpU6bVrP8AgpByd2mv2uW7jvhdmtCWXFBdneMtLE4RiMCJ1SAdCk7qzo1p0avTm7xfZ/f2hUpxqQzj3Xc9ne1u2LZXhKtUpCQQJKiEjU+9ejVqdOOVjjpwzlYrO3q4hOJ1kolaED91Kpxqw+XpVHWcVeUbdv1LKmm7JkltvUNqcSUk4GS+dd4EiP4qZ1lBtW7K5EaeST9XYis9+trQwtAJDysG/VJAJIPtEVWPtEZKLXks6LTafg2sl7KcX4GVFrEpG1xpAlMgnCTMSCJqYVnN8R49SJU1Fcvn0IF35ibTgQouOrcabSCJlBUCqToAMJNVftF4rFcttL6FlRtLl8Ii/wAwIZYxLSuW3EsuBSgpQJ8yRorTXT1qv9TGFO8k+HZk9FynZeeUdRq8EqdDY1lsOhQOhBMVuqicsV6XMnBqNyra73WlxaEMqc2aUqUQ4lOipOgO/dWc6zUnFRvb5F40k4pt2uG7wFoOzbKkAttPYxocKydPwdI+aKqqvuxduE7/AD/0HBw5fq0RJv4qSzs2lKU7tITtEiNmYMk1H9RdRtG97/oT0bN3fYkbv0FKCUKClP5dSSR4VQTvGhGnl61K9oTS47uxDou758XLlutwbLQIJ2rgbGu4lKlT/t/mtJ1MWl6uxSMMr6K1lvZTi4Qyothamy7jSBKZBOEmYkRNUjWcnxHjtctKmorl8+hu1e6FWhVnAOJKcU+ROkj3AKT81KrxdR0/KIdJqCmdGtjMUAoBQCgFAKA8t/iNOUMbsaZrh/8Ao36Dto6vY7dUpX0+W7BZ1sqwjC2lSh5JOGT8an4rnrPiko9mn9Xi2l+a/Ml3bnf1/wAnnnLQtrGUOePEgqIIO0WohA+j6+lTwrzk/dfPd9kr3+iX2jLiyUXz5XHHi33+52P/ALpIDNk48RI9dQCf5iueq2/Z6Ll+Lg7KH/ZP0PU3/Y1u2fABJKmyRijQKSTrp5TXq+0Qc6eK0cVKSjO5FeFygMlLAOILQ6Ap5SsRQQqMSyYmKrUoWhaHqny34+ZaFX3ryK1osj72YcLRbKrMphtBcSVKJxGZBgDUDfWc4VKinLG142S42WUoQxV783IzcjqX7OtA8EpU8iR4VhBRiHvuMek0fs8lUjKPbyt27k9WLhJPv4/MuXMh9mGCySgLcVtQ6nDhUpSx4ZxTrERWlFTp+5jxd88eXf5lKjjP3r/Qp2e7n20MLDeJTTtoUpvGkEpcUuCCTHmDE1lGlUgoySu03x87l3OEm1fulz8rGTdjywVqbguWpt1TeNJwoSAnU7iYEwJ31PSm1k13knbXYdSK4T7KxPdF0OM2pfmwG8LRkSmVYij101j8GrUaMqdV/Dbj+CtSpGcF6+f5N3bkDtpdW4F4FIbCcL5QFRMghJB+6mXs+dSTle3Hm37BVcYJLuZes7jD20ZZ2iCyhoJStKSjASR/UQI1+IpKMqc8oRurWsrcW+ZClGcbSdne5zXrmcSiyhTRd2e1LiUPBEFfiEKJTMEx8VlKjJRheN7XvZ27/kaqrFuVna9u5si7X0NN4Wj4LVtktbVJUlEK0KyYJk+p30VKpGEbR7Sva/jnyQ6kHJ3fi1zo2pLzxYUWVI2doClBTiD4cCxPhJ8yBG+tpZ1HF42s9ej9DOOMMle91/k1utL7JLWxKk7RxYcDqQMKiVDwkzOsRHzUUupT9zHi754/2KmE/ev9ChZ7qtadm6cBWHi6tATCv3NFJx4sJAEacorKNGsrT83vbzz35v8AdjR1KbvHxa35HrK9A5BQCgFAKAUAoCpethS+0tpW5QifQ+R+KpUpqpBxfktCbhJSR4uwrNmbNlticaCohIAghOplKjAUN5ImRMa7q8uK6UelW5V+NbT/AF0d00qrzh9f/SZqz2RLi1lJUJSW0bLZ4MIglTioB3/AqelQtZuT027Wvez8Nepkoy72SfqbWK7nLZa02h2Ni3GBIBAka4RP9QnUq3HdV4UZVqqqS/Cuy+/tl5VI0qeEe77nrrwsxcRhBA1SdRoYMxpXoVI5Kxxwli7nPF22gaB8xCtSPwANP+6x6VT4jTOHwm5u57Qh84v7iQY3zomYGmlT0p/EM4/CZN3PaRaFRrOk758/r6mnSn8RGcfhNmrA8CTtiQQrQidSAB9ETUqnNP8AEHOL8EKLpdEfvqgJwiAQY1jz9jPnFVVGa/uJdSPwkn6a9r+8en+ff81PSn8RGcfQwLtej/XMkgzr86T/AOinSnb8RPUj8Jlu7nhH75gEaYd/zv8ASpVKa/uIc4+hsm73calF44VY/DHqCB9afVFSllfIZxtaxgXa4RC3ZheMQnd4SkDWfMg/FOlJrljqJdkMg/5vHXeMMDfPxTpz+IZx9DLF3upMl4ka6YYBkR/x9UjSkn+IOcX4If0dwABDpEAaxrIjdG4aTFV6EkrKRPVT7o2/TXgCEvR6HDu1379ZqelO1lIdSPlHXroMRQCgFAKAUAoBQEVos6HBhWlKk+ikhQ+jUSipKzRKbTuim3cVlBkMtzvEoBj2B3VkvZ6Sd8UXdab8s6AFbGZmgFAKAUAoBQCgFAKAUAoBQCgFAKAUAoBQCgIVsSZxKH4CoFVcb+SUzXK86+uow2yctDK86+umG2MtDK86+umG2MtDK86+umG2MtDK86+umG2MtDK86+umG2MtDK86+umG2MtDK86+umG2MtDK86+umG2MtDK86+umG2MtDK86+umG2MtDK86+umG2MtDK86+umG2MtDK86+umG2MtDK86+umG2MtDK86+umG2MtDK86+umG2MtDK86+umG2MtDK86+umG2MtDK86+umG2MtDK86+umG2MtDK86+umG2MtDK86+umG2MtDK86+umG2MtErbcCJJ9zNWSsQ3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6" descr="data:image/jpeg;base64,/9j/4AAQSkZJRgABAQAAAQABAAD/2wCEAAkGBxITEhUUExQWFhUWFhYUFRYYDRsVGRkcGR0ZFiAfIRYcKCghGiYmJx4ZIzElMS4rLi4uFx8zODMsNzAtMCsBCgoKDg0OGxAQGi8mICY0ODcsLSw3MjI2MDQ3Ly8wNywsLCw0NCwsKzc3LywxLCwvLCwsLCwxLDIsLCwsLCwsLP/AABEIADgAzAMBEQACEQEDEQH/xAAbAAEAAgMBAQAAAAAAAAAAAAAAAwQBAgUGB//EADcQAAEDAQUGBgEDAgcBAAAAAAECAxEABAUSFCETMVJikpMiQVFxgZFhFSOhMkIHFjOi0eHwBv/EABkBAQADAQEAAAAAAAAAAAAAAAABAgMEBf/EADIRAAIBBAEDAQYFBAMBAAAAAAABAgMREmEhEzFBUQQiUnGB8DKRobHRFELB8SMz4QX/2gAMAwEAAhEDEQA/APtbloAMYVH2QSPuquViyjc1zY4V9s1GemMRmxwr7ZpnpjEZscK+2aZ6YxGbHCvtmmemMRmxwr7ZpnpjEZscK+2aZ6YxGbHCvtmmemMRmxwr7ZpnpjEZscK+2aZ6YxGbHCvtmmemMRmxwr7ZpnpjEZscK+2aZ6YxGbHCvtmmemMRmxwr7ZpnpjEZscK+2aZ6YxGbHCvtmmemMRmxwr7ZpnpjEZscK+2aZ6YxGbHCvtmmemMRmxwr7ZpnpjEZscK+2aZ6YxGbHCvtmmemMRmxwr7ZpnpjEZscK+2aZ6YxJWnJEwR7pirJ3Iasb1JAoBQCgI330IGJakpHqpQSPs1Dkoq7ZKTfCKbd+WVRgPtydw2oE+076zVek3ZSX5l3SmubM6ANamYoBQCgFAKAUAoBQCgFAKAUAoBQCgFAKAUAoBQCgFAVb0tyWGluq3JEx6nyHzVKlRU4uT8FoQc5KKPnibxW4DabTjVjMWdlprG4YP8AYNyE+RUd5FeXSzrf8lR8Psv4PQkow9yH1f8AJuu9LOpCBl7TuUHgAXFMGY8aI89+kGtpU6bVrP8AgpByd2mv2uW7jvhdmtCWXFBdneMtLE4RiMCJ1SAdCk7qzo1p0avTm7xfZ/f2hUpxqQzj3Xc9ne1u2LZXhKtUpCQQJKiEjU+9ejVqdOOVjjpwzlYrO3q4hOJ1kolaED91Kpxqw+XpVHWcVeUbdv1LKmm7JkltvUNqcSUk4GS+dd4EiP4qZ1lBtW7K5EaeST9XYis9+trQwtAJDysG/VJAJIPtEVWPtEZKLXks6LTafg2sl7KcX4GVFrEpG1xpAlMgnCTMSCJqYVnN8R49SJU1Fcvn0IF35ibTgQouOrcabSCJlBUCqToAMJNVftF4rFcttL6FlRtLl8Ii/wAwIZYxLSuW3EsuBSgpQJ8yRorTXT1qv9TGFO8k+HZk9FynZeeUdRq8EqdDY1lsOhQOhBMVuqicsV6XMnBqNyra73WlxaEMqc2aUqUQ4lOipOgO/dWc6zUnFRvb5F40k4pt2uG7wFoOzbKkAttPYxocKydPwdI+aKqqvuxduE7/AD/0HBw5fq0RJv4qSzs2lKU7tITtEiNmYMk1H9RdRtG97/oT0bN3fYkbv0FKCUKClP5dSSR4VQTvGhGnl61K9oTS47uxDou758XLlutwbLQIJ2rgbGu4lKlT/t/mtJ1MWl6uxSMMr6K1lvZTi4Qyothamy7jSBKZBOEmYkRNUjWcnxHjtctKmorl8+hu1e6FWhVnAOJKcU+ROkj3AKT81KrxdR0/KIdJqCmdGtjMUAoBQCgFAKA8t/iNOUMbsaZrh/8Ao36Dto6vY7dUpX0+W7BZ1sqwjC2lSh5JOGT8an4rnrPiko9mn9Xi2l+a/Ml3bnf1/wAnnnLQtrGUOePEgqIIO0WohA+j6+lTwrzk/dfPd9kr3+iX2jLiyUXz5XHHi33+52P/ALpIDNk48RI9dQCf5iueq2/Z6Ll+Lg7KH/ZP0PU3/Y1u2fABJKmyRijQKSTrp5TXq+0Qc6eK0cVKSjO5FeFygMlLAOILQ6Ap5SsRQQqMSyYmKrUoWhaHqny34+ZaFX3ryK1osj72YcLRbKrMphtBcSVKJxGZBgDUDfWc4VKinLG142S42WUoQxV783IzcjqX7OtA8EpU8iR4VhBRiHvuMek0fs8lUjKPbyt27k9WLhJPv4/MuXMh9mGCySgLcVtQ6nDhUpSx4ZxTrERWlFTp+5jxd88eXf5lKjjP3r/Qp2e7n20MLDeJTTtoUpvGkEpcUuCCTHmDE1lGlUgoySu03x87l3OEm1fulz8rGTdjywVqbguWpt1TeNJwoSAnU7iYEwJ31PSm1k13knbXYdSK4T7KxPdF0OM2pfmwG8LRkSmVYij101j8GrUaMqdV/Dbj+CtSpGcF6+f5N3bkDtpdW4F4FIbCcL5QFRMghJB+6mXs+dSTle3Hm37BVcYJLuZes7jD20ZZ2iCyhoJStKSjASR/UQI1+IpKMqc8oRurWsrcW+ZClGcbSdne5zXrmcSiyhTRd2e1LiUPBEFfiEKJTMEx8VlKjJRheN7XvZ27/kaqrFuVna9u5si7X0NN4Wj4LVtktbVJUlEK0KyYJk+p30VKpGEbR7Sva/jnyQ6kHJ3fi1zo2pLzxYUWVI2doClBTiD4cCxPhJ8yBG+tpZ1HF42s9ej9DOOMMle91/k1utL7JLWxKk7RxYcDqQMKiVDwkzOsRHzUUupT9zHi754/2KmE/ev9ChZ7qtadm6cBWHi6tATCv3NFJx4sJAEacorKNGsrT83vbzz35v8AdjR1KbvHxa35HrK9A5BQCgFAKAUAoCpethS+0tpW5QifQ+R+KpUpqpBxfktCbhJSR4uwrNmbNlticaCohIAghOplKjAUN5ImRMa7q8uK6UelW5V+NbT/AF0d00qrzh9f/SZqz2RLi1lJUJSW0bLZ4MIglTioB3/AqelQtZuT027Wvez8Nepkoy72SfqbWK7nLZa02h2Ni3GBIBAka4RP9QnUq3HdV4UZVqqqS/Cuy+/tl5VI0qeEe77nrrwsxcRhBA1SdRoYMxpXoVI5Kxxwli7nPF22gaB8xCtSPwANP+6x6VT4jTOHwm5u57Qh84v7iQY3zomYGmlT0p/EM4/CZN3PaRaFRrOk758/r6mnSn8RGcfhNmrA8CTtiQQrQidSAB9ETUqnNP8AEHOL8EKLpdEfvqgJwiAQY1jz9jPnFVVGa/uJdSPwkn6a9r+8en+ff81PSn8RGcfQwLtej/XMkgzr86T/AOinSnb8RPUj8Jlu7nhH75gEaYd/zv8ASpVKa/uIc4+hsm73calF44VY/DHqCB9afVFSllfIZxtaxgXa4RC3ZheMQnd4SkDWfMg/FOlJrljqJdkMg/5vHXeMMDfPxTpz+IZx9DLF3upMl4ka6YYBkR/x9UjSkn+IOcX4If0dwABDpEAaxrIjdG4aTFV6EkrKRPVT7o2/TXgCEvR6HDu1379ZqelO1lIdSPlHXroMRQCgFAKAUAoBQEVos6HBhWlKk+ikhQ+jUSipKzRKbTuim3cVlBkMtzvEoBj2B3VkvZ6Sd8UXdab8s6AFbGZmgFAKAUAoBQCgFAKAUAoBQCgFAKAUAoBQCgIVsSZxKH4CoFVcb+SUzXK86+uow2yctDK86+umG2MtDK86+umG2MtDK86+umG2MtDK86+umG2MtDK86+umG2MtDK86+umG2MtDK86+umG2MtDK86+umG2MtDK86+umG2MtDK86+umG2MtDK86+umG2MtDK86+umG2MtDK86+umG2MtDK86+umG2MtDK86+umG2MtDK86+umG2MtDK86+umG2MtDK86+umG2MtDK86+umG2MtDK86+umG2MtDK86+umG2MtDK86+umG2MtDK86+umG2MtErbcCJJ9zNWSsQ3c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" name="AutoShape 8" descr="data:image/jpeg;base64,/9j/4AAQSkZJRgABAQAAAQABAAD/2wCEAAkGBxITEhUUExQWFhUWFhYUFRYYDRsVGRkcGR0ZFiAfIRYcKCghGiYmJx4ZIzElMS4rLi4uFx8zODMsNzAtMCsBCgoKDg0OGxAQGi8mICY0ODcsLSw3MjI2MDQ3Ly8wNywsLCw0NCwsKzc3LywxLCwvLCwsLCwxLDIsLCwsLCwsLP/AABEIADgAzAMBEQACEQEDEQH/xAAbAAEAAgMBAQAAAAAAAAAAAAAAAwQBAgUGB//EADcQAAEDAQUGBgEDAgcBAAAAAAECAxEABAUSFCETMVJikpMiQVFxgZFhFSOhMkIHFjOi0eHwBv/EABkBAQADAQEAAAAAAAAAAAAAAAABAgMEBf/EADIRAAIBBAEDAQYFBAMBAAAAAAABAgMREmEhEzFBUQQiUnGB8DKRobHRFELB8SMz4QX/2gAMAwEAAhEDEQA/APtbloAMYVH2QSPuquViyjc1zY4V9s1GemMRmxwr7ZpnpjEZscK+2aZ6YxGbHCvtmmemMRmxwr7ZpnpjEZscK+2aZ6YxGbHCvtmmemMRmxwr7ZpnpjEZscK+2aZ6YxGbHCvtmmemMRmxwr7ZpnpjEZscK+2aZ6YxGbHCvtmmemMRmxwr7ZpnpjEZscK+2aZ6YxGbHCvtmmemMRmxwr7ZpnpjEZscK+2aZ6YxGbHCvtmmemMRmxwr7ZpnpjEZscK+2aZ6YxGbHCvtmmemMRmxwr7ZpnpjEZscK+2aZ6YxJWnJEwR7pirJ3Iasb1JAoBQCgI330IGJakpHqpQSPs1Dkoq7ZKTfCKbd+WVRgPtydw2oE+076zVek3ZSX5l3SmubM6ANamYoBQCgFAKAUAoBQCgFAKAUAoBQCgFAKAUAoBQCgFAVb0tyWGluq3JEx6nyHzVKlRU4uT8FoQc5KKPnibxW4DabTjVjMWdlprG4YP8AYNyE+RUd5FeXSzrf8lR8Psv4PQkow9yH1f8AJuu9LOpCBl7TuUHgAXFMGY8aI89+kGtpU6bVrP8AgpByd2mv2uW7jvhdmtCWXFBdneMtLE4RiMCJ1SAdCk7qzo1p0avTm7xfZ/f2hUpxqQzj3Xc9ne1u2LZXhKtUpCQQJKiEjU+9ejVqdOOVjjpwzlYrO3q4hOJ1kolaED91Kpxqw+XpVHWcVeUbdv1LKmm7JkltvUNqcSUk4GS+dd4EiP4qZ1lBtW7K5EaeST9XYis9+trQwtAJDysG/VJAJIPtEVWPtEZKLXks6LTafg2sl7KcX4GVFrEpG1xpAlMgnCTMSCJqYVnN8R49SJU1Fcvn0IF35ibTgQouOrcabSCJlBUCqToAMJNVftF4rFcttL6FlRtLl8Ii/wAwIZYxLSuW3EsuBSgpQJ8yRorTXT1qv9TGFO8k+HZk9FynZeeUdRq8EqdDY1lsOhQOhBMVuqicsV6XMnBqNyra73WlxaEMqc2aUqUQ4lOipOgO/dWc6zUnFRvb5F40k4pt2uG7wFoOzbKkAttPYxocKydPwdI+aKqqvuxduE7/AD/0HBw5fq0RJv4qSzs2lKU7tITtEiNmYMk1H9RdRtG97/oT0bN3fYkbv0FKCUKClP5dSSR4VQTvGhGnl61K9oTS47uxDou758XLlutwbLQIJ2rgbGu4lKlT/t/mtJ1MWl6uxSMMr6K1lvZTi4Qyothamy7jSBKZBOEmYkRNUjWcnxHjtctKmorl8+hu1e6FWhVnAOJKcU+ROkj3AKT81KrxdR0/KIdJqCmdGtjMUAoBQCgFAKA8t/iNOUMbsaZrh/8Ao36Dto6vY7dUpX0+W7BZ1sqwjC2lSh5JOGT8an4rnrPiko9mn9Xi2l+a/Ml3bnf1/wAnnnLQtrGUOePEgqIIO0WohA+j6+lTwrzk/dfPd9kr3+iX2jLiyUXz5XHHi33+52P/ALpIDNk48RI9dQCf5iueq2/Z6Ll+Lg7KH/ZP0PU3/Y1u2fABJKmyRijQKSTrp5TXq+0Qc6eK0cVKSjO5FeFygMlLAOILQ6Ap5SsRQQqMSyYmKrUoWhaHqny34+ZaFX3ryK1osj72YcLRbKrMphtBcSVKJxGZBgDUDfWc4VKinLG142S42WUoQxV783IzcjqX7OtA8EpU8iR4VhBRiHvuMek0fs8lUjKPbyt27k9WLhJPv4/MuXMh9mGCySgLcVtQ6nDhUpSx4ZxTrERWlFTp+5jxd88eXf5lKjjP3r/Qp2e7n20MLDeJTTtoUpvGkEpcUuCCTHmDE1lGlUgoySu03x87l3OEm1fulz8rGTdjywVqbguWpt1TeNJwoSAnU7iYEwJ31PSm1k13knbXYdSK4T7KxPdF0OM2pfmwG8LRkSmVYij101j8GrUaMqdV/Dbj+CtSpGcF6+f5N3bkDtpdW4F4FIbCcL5QFRMghJB+6mXs+dSTle3Hm37BVcYJLuZes7jD20ZZ2iCyhoJStKSjASR/UQI1+IpKMqc8oRurWsrcW+ZClGcbSdne5zXrmcSiyhTRd2e1LiUPBEFfiEKJTMEx8VlKjJRheN7XvZ27/kaqrFuVna9u5si7X0NN4Wj4LVtktbVJUlEK0KyYJk+p30VKpGEbR7Sva/jnyQ6kHJ3fi1zo2pLzxYUWVI2doClBTiD4cCxPhJ8yBG+tpZ1HF42s9ej9DOOMMle91/k1utL7JLWxKk7RxYcDqQMKiVDwkzOsRHzUUupT9zHi754/2KmE/ev9ChZ7qtadm6cBWHi6tATCv3NFJx4sJAEacorKNGsrT83vbzz35v8AdjR1KbvHxa35HrK9A5BQCgFAKAUAoCpethS+0tpW5QifQ+R+KpUpqpBxfktCbhJSR4uwrNmbNlticaCohIAghOplKjAUN5ImRMa7q8uK6UelW5V+NbT/AF0d00qrzh9f/SZqz2RLi1lJUJSW0bLZ4MIglTioB3/AqelQtZuT027Wvez8Nepkoy72SfqbWK7nLZa02h2Ni3GBIBAka4RP9QnUq3HdV4UZVqqqS/Cuy+/tl5VI0qeEe77nrrwsxcRhBA1SdRoYMxpXoVI5Kxxwli7nPF22gaB8xCtSPwANP+6x6VT4jTOHwm5u57Qh84v7iQY3zomYGmlT0p/EM4/CZN3PaRaFRrOk758/r6mnSn8RGcfhNmrA8CTtiQQrQidSAB9ETUqnNP8AEHOL8EKLpdEfvqgJwiAQY1jz9jPnFVVGa/uJdSPwkn6a9r+8en+ff81PSn8RGcfQwLtej/XMkgzr86T/AOinSnb8RPUj8Jlu7nhH75gEaYd/zv8ASpVKa/uIc4+hsm73calF44VY/DHqCB9afVFSllfIZxtaxgXa4RC3ZheMQnd4SkDWfMg/FOlJrljqJdkMg/5vHXeMMDfPxTpz+IZx9DLF3upMl4ka6YYBkR/x9UjSkn+IOcX4If0dwABDpEAaxrIjdG4aTFV6EkrKRPVT7o2/TXgCEvR6HDu1379ZqelO1lIdSPlHXroMRQCgFAKAUAoBQEVos6HBhWlKk+ikhQ+jUSipKzRKbTuim3cVlBkMtzvEoBj2B3VkvZ6Sd8UXdab8s6AFbGZmgFAKAUAoBQCgFAKAUAoBQCgFAKAUAoBQCgIVsSZxKH4CoFVcb+SUzXK86+uow2yctDK86+umG2MtDK86+umG2MtDK86+umG2MtDK86+umG2MtDK86+umG2MtDK86+umG2MtDK86+umG2MtDK86+umG2MtDK86+umG2MtDK86+umG2MtDK86+umG2MtDK86+umG2MtDK86+umG2MtDK86+umG2MtDK86+umG2MtDK86+umG2MtDK86+umG2MtDK86+umG2MtDK86+umG2MtDK86+umG2MtDK86+umG2MtDK86+umG2MtDK86+umG2MtErbcCJJ9zNWSsQ3c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01" y="4365105"/>
            <a:ext cx="3255997" cy="12241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https://pbs.twimg.com/profile_images/601838776680316929/eBZPF3k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087" y="4365104"/>
            <a:ext cx="1534915" cy="12241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contralorianeiva.gov.co/portal2/images/Iconos/otros%20sitios/contraloria%20genera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365105"/>
            <a:ext cx="1362472" cy="12241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0" y="908720"/>
            <a:ext cx="9180512" cy="13849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anose="02050604050505020204" pitchFamily="18" charset="0"/>
              </a:rPr>
              <a:t>INFORME DE EMPALME</a:t>
            </a:r>
            <a:r>
              <a:rPr lang="es-CO" sz="4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es-CO" sz="4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es-CO" sz="4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anose="02050604050505020204" pitchFamily="18" charset="0"/>
              </a:rPr>
              <a:t> GESTIÓN DE TALENTO HUMANO</a:t>
            </a:r>
            <a:endParaRPr lang="es-CO" sz="4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43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049"/>
            <a:ext cx="9144000" cy="156966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INFORMACIÓN DETALLADA DE LA GESTIÓN DEL TALENTO HUMANO</a:t>
            </a:r>
            <a:endParaRPr lang="es-ES" sz="4800" b="1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65413"/>
              </p:ext>
            </p:extLst>
          </p:nvPr>
        </p:nvGraphicFramePr>
        <p:xfrm>
          <a:off x="215516" y="1844824"/>
          <a:ext cx="8712968" cy="486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5798"/>
                <a:gridCol w="2117170"/>
              </a:tblGrid>
              <a:tr h="732696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Acto administrativo</a:t>
                      </a:r>
                      <a:r>
                        <a:rPr lang="es-CO" b="1" baseline="0" dirty="0" smtClean="0"/>
                        <a:t>  por medio del cual se fija la estructura de la administración territorial y listado de organismos descentralizados</a:t>
                      </a:r>
                      <a:endParaRPr lang="es-CO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2000" b="1" dirty="0" smtClean="0"/>
                    </a:p>
                    <a:p>
                      <a:pPr algn="ctr"/>
                      <a:r>
                        <a:rPr lang="es-CO" sz="2000" b="1" dirty="0" smtClean="0"/>
                        <a:t>Anexo 1</a:t>
                      </a:r>
                      <a:endParaRPr lang="es-CO" sz="20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Acto  administrativo por medio del cual se fija la planta de personal</a:t>
                      </a:r>
                      <a:endParaRPr lang="es-CO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Anexo 1</a:t>
                      </a:r>
                      <a:endParaRPr lang="es-CO" sz="20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Manuales</a:t>
                      </a:r>
                      <a:r>
                        <a:rPr lang="es-CO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de funciones  y de competencias laborales y de procesos y procedimientos</a:t>
                      </a:r>
                      <a:endParaRPr lang="es-CO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Anexo 2</a:t>
                      </a:r>
                      <a:endParaRPr lang="es-CO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Informe</a:t>
                      </a:r>
                      <a:r>
                        <a:rPr lang="es-CO" b="1" baseline="0" dirty="0" smtClean="0"/>
                        <a:t> anual de evaluación del desempeño</a:t>
                      </a:r>
                      <a:endParaRPr lang="es-CO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Anexo 3</a:t>
                      </a:r>
                      <a:endParaRPr lang="es-CO" sz="20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bg1"/>
                          </a:solidFill>
                        </a:rPr>
                        <a:t>Informe</a:t>
                      </a:r>
                      <a:r>
                        <a:rPr lang="es-CO" b="1" baseline="0" dirty="0" smtClean="0">
                          <a:solidFill>
                            <a:schemeClr val="bg1"/>
                          </a:solidFill>
                        </a:rPr>
                        <a:t> sobre acuerdos de gestión suscritos y evaluados en los casos en los que aplique</a:t>
                      </a:r>
                      <a:endParaRPr lang="es-CO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No aplica</a:t>
                      </a:r>
                      <a:endParaRPr lang="es-CO" sz="20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Informe sobre la implementación</a:t>
                      </a:r>
                      <a:r>
                        <a:rPr lang="es-CO" b="1" baseline="0" dirty="0" smtClean="0"/>
                        <a:t> del plan institucional de formación y capacitación, con presupuesto asignado y ejecutado y numero de beneficiados</a:t>
                      </a:r>
                      <a:endParaRPr lang="es-CO" b="1" dirty="0" smtClean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2000" b="1" dirty="0" smtClean="0"/>
                    </a:p>
                    <a:p>
                      <a:pPr algn="ctr"/>
                      <a:r>
                        <a:rPr lang="es-CO" sz="2000" b="1" dirty="0" smtClean="0"/>
                        <a:t>Anexo 4 CD</a:t>
                      </a:r>
                      <a:endParaRPr lang="es-CO" sz="20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bg1"/>
                          </a:solidFill>
                        </a:rPr>
                        <a:t>Informe</a:t>
                      </a:r>
                      <a:r>
                        <a:rPr lang="es-CO" b="1" baseline="0" dirty="0" smtClean="0">
                          <a:solidFill>
                            <a:schemeClr val="bg1"/>
                          </a:solidFill>
                        </a:rPr>
                        <a:t> sobre la implementación del plan de bienestar social e incentivos, con presupuesto asignado y ejecutado y numero de beneficiados</a:t>
                      </a:r>
                      <a:endParaRPr lang="es-CO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/>
                        <a:t>Anexo 4 CD</a:t>
                      </a:r>
                    </a:p>
                    <a:p>
                      <a:endParaRPr lang="es-CO" sz="2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8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049"/>
            <a:ext cx="9144000" cy="156966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INFORMACIÓN DETALLADA DE LA GESTIÓN DEL TALENTO HUMANO</a:t>
            </a:r>
            <a:endParaRPr lang="es-ES" sz="4800" b="1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19663"/>
              </p:ext>
            </p:extLst>
          </p:nvPr>
        </p:nvGraphicFramePr>
        <p:xfrm>
          <a:off x="323528" y="2204864"/>
          <a:ext cx="8352928" cy="3025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824"/>
                <a:gridCol w="2347104"/>
              </a:tblGrid>
              <a:tr h="873460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Informes de procesos</a:t>
                      </a:r>
                      <a:r>
                        <a:rPr lang="es-CO" b="1" baseline="0" dirty="0" smtClean="0"/>
                        <a:t> disciplinarios en curso y control disciplinario interno</a:t>
                      </a:r>
                      <a:endParaRPr lang="es-CO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Anexo 5</a:t>
                      </a:r>
                      <a:endParaRPr lang="es-CO" sz="20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8708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Informe</a:t>
                      </a:r>
                      <a:r>
                        <a:rPr lang="es-CO" b="1" baseline="0" dirty="0" smtClean="0"/>
                        <a:t>  sobre la implementación de planes de adaptación laboral</a:t>
                      </a:r>
                      <a:endParaRPr lang="es-CO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Anexo</a:t>
                      </a:r>
                      <a:r>
                        <a:rPr lang="es-CO" sz="2000" b="1" baseline="0" dirty="0" smtClean="0"/>
                        <a:t> 4 CD</a:t>
                      </a:r>
                      <a:endParaRPr lang="es-CO" sz="20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8734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Informes sobre la implementación de planes de seguridad y salud en el trabajo</a:t>
                      </a:r>
                      <a:endParaRPr lang="es-CO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/>
                        <a:t>Anexo</a:t>
                      </a:r>
                      <a:r>
                        <a:rPr lang="es-CO" sz="2000" b="1" baseline="0" dirty="0" smtClean="0"/>
                        <a:t> 4 CD</a:t>
                      </a:r>
                      <a:endParaRPr lang="es-CO" sz="2000" b="1" dirty="0" smtClean="0"/>
                    </a:p>
                    <a:p>
                      <a:pPr marL="0" algn="ctr" defTabSz="914400" rtl="0" eaLnBrk="1" latinLnBrk="0" hangingPunct="1"/>
                      <a:endParaRPr lang="es-CO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8708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Documento que contenga los principios éticos de la entidad</a:t>
                      </a:r>
                      <a:endParaRPr lang="es-CO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Anexo 6</a:t>
                      </a:r>
                      <a:endParaRPr lang="es-CO" sz="20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4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248110"/>
              </p:ext>
            </p:extLst>
          </p:nvPr>
        </p:nvGraphicFramePr>
        <p:xfrm>
          <a:off x="503548" y="2996952"/>
          <a:ext cx="8136903" cy="221912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12301"/>
                <a:gridCol w="2712301"/>
                <a:gridCol w="2712301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Pregunta</a:t>
                      </a:r>
                      <a:endParaRPr lang="es-CO" sz="2400" dirty="0"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smtClean="0">
                          <a:latin typeface="Bookman Old Style" panose="02050604050505020204" pitchFamily="18" charset="0"/>
                        </a:rPr>
                        <a:t>Observación</a:t>
                      </a:r>
                      <a:endParaRPr lang="es-CO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2400" dirty="0" smtClean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s-CO" sz="2400" dirty="0" smtClean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s-CO" sz="2400" dirty="0" smtClean="0">
                          <a:latin typeface="Bookman Old Style" panose="02050604050505020204" pitchFamily="18" charset="0"/>
                        </a:rPr>
                        <a:t>ANEXO 7</a:t>
                      </a:r>
                      <a:endParaRPr lang="es-CO" sz="24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¿Cuántos rediseños institucionales se realizaron</a:t>
                      </a:r>
                      <a:r>
                        <a:rPr lang="es-CO" baseline="0" dirty="0" smtClean="0"/>
                        <a:t> en el período de gobierno  (2012 – 2015) en la entidad territorial?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Adjuntar</a:t>
                      </a:r>
                      <a:r>
                        <a:rPr lang="es-CO" baseline="0" dirty="0" smtClean="0"/>
                        <a:t> actos administrativos de los rediseños institucionales</a:t>
                      </a:r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0" y="548680"/>
            <a:ext cx="91440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REDISEÑO INSTITUCIONAL DE LA ENTIDAD TERRITORIAL</a:t>
            </a:r>
            <a:endParaRPr lang="es-CO" sz="54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81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92696"/>
            <a:ext cx="9144000" cy="212365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INFORME DETALLADO SOBRE SITUACIONES DE LA ENTIDAD TERRITORIAL</a:t>
            </a:r>
            <a:endParaRPr lang="es-ES" sz="4400" b="1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2" t="24583" r="26908" b="26041"/>
          <a:stretch/>
        </p:blipFill>
        <p:spPr bwMode="auto">
          <a:xfrm>
            <a:off x="2271330" y="3284984"/>
            <a:ext cx="4742131" cy="265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1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692696"/>
            <a:ext cx="9144000" cy="144655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 estratégico de la información para tener en cuenta: </a:t>
            </a:r>
            <a:endParaRPr lang="es-ES" sz="4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564904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 smtClean="0">
                <a:latin typeface="Bookman Old Style" panose="02050604050505020204" pitchFamily="18" charset="0"/>
              </a:rPr>
              <a:t>Estructura de la planta de la entidad territorial </a:t>
            </a:r>
            <a:r>
              <a:rPr lang="es-CO" sz="1600" b="1" dirty="0" smtClean="0">
                <a:latin typeface="Bookman Old Style" panose="02050604050505020204" pitchFamily="18" charset="0"/>
              </a:rPr>
              <a:t>(Anexo 1)</a:t>
            </a:r>
          </a:p>
          <a:p>
            <a:endParaRPr lang="es-CO" sz="16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 smtClean="0">
                <a:latin typeface="Bookman Old Style" panose="02050604050505020204" pitchFamily="18" charset="0"/>
              </a:rPr>
              <a:t>Número de empleos de libre nombramiento y remoción </a:t>
            </a:r>
            <a:r>
              <a:rPr lang="es-CO" sz="1600" b="1" dirty="0" smtClean="0">
                <a:latin typeface="Bookman Old Style" panose="02050604050505020204" pitchFamily="18" charset="0"/>
              </a:rPr>
              <a:t>(Anexo 8)</a:t>
            </a:r>
          </a:p>
          <a:p>
            <a:endParaRPr lang="es-CO" sz="16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 smtClean="0">
                <a:latin typeface="Bookman Old Style" panose="02050604050505020204" pitchFamily="18" charset="0"/>
              </a:rPr>
              <a:t>Número de empleos de carrera administrativa </a:t>
            </a:r>
            <a:r>
              <a:rPr lang="es-CO" sz="1600" b="1" dirty="0" smtClean="0">
                <a:latin typeface="Bookman Old Style" panose="02050604050505020204" pitchFamily="18" charset="0"/>
              </a:rPr>
              <a:t>(Punto 1)</a:t>
            </a:r>
          </a:p>
          <a:p>
            <a:endParaRPr lang="es-CO" sz="16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 smtClean="0">
                <a:latin typeface="Bookman Old Style" panose="02050604050505020204" pitchFamily="18" charset="0"/>
              </a:rPr>
              <a:t>Número de empleados de libre nombramiento y remoción </a:t>
            </a:r>
            <a:r>
              <a:rPr lang="es-CO" sz="1600" b="1" dirty="0" smtClean="0">
                <a:latin typeface="Bookman Old Style" panose="02050604050505020204" pitchFamily="18" charset="0"/>
              </a:rPr>
              <a:t>(Anexo 8)</a:t>
            </a:r>
            <a:r>
              <a:rPr lang="es-CO" sz="1600" dirty="0" smtClean="0">
                <a:latin typeface="Bookman Old Style" panose="02050604050505020204" pitchFamily="18" charset="0"/>
              </a:rPr>
              <a:t> </a:t>
            </a:r>
          </a:p>
          <a:p>
            <a:endParaRPr lang="es-CO" sz="16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 smtClean="0">
                <a:latin typeface="Bookman Old Style" panose="02050604050505020204" pitchFamily="18" charset="0"/>
              </a:rPr>
              <a:t>Número de gerentes públicos </a:t>
            </a:r>
          </a:p>
          <a:p>
            <a:endParaRPr lang="es-CO" sz="1600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 smtClean="0">
                <a:latin typeface="Bookman Old Style" panose="02050604050505020204" pitchFamily="18" charset="0"/>
              </a:rPr>
              <a:t>Acto administrativo de estructura de la entidad territorial vigente </a:t>
            </a:r>
            <a:r>
              <a:rPr lang="es-CO" sz="1600" b="1" dirty="0" smtClean="0">
                <a:latin typeface="Bookman Old Style" panose="02050604050505020204" pitchFamily="18" charset="0"/>
              </a:rPr>
              <a:t>(Anexo 1</a:t>
            </a:r>
            <a:r>
              <a:rPr lang="es-CO" sz="1600" dirty="0" smtClean="0">
                <a:latin typeface="Bookman Old Style" panose="02050604050505020204" pitchFamily="18" charset="0"/>
              </a:rPr>
              <a:t>)</a:t>
            </a:r>
            <a:endParaRPr lang="es-CO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ALENTOS HUMANOS\Desktop\C_grandes-cosas-bde5e249aaca6bdf73d7328654f8c2c751fd680911f28a8ae067f4a8d9111b9a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5400600" cy="15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justificaturespuesta.com/wp-content/uploads/2014/06/Dar-las-gracia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072" y="1988840"/>
            <a:ext cx="681237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36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95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ITEhUUExQWFhUWFhYUFRYYDRsVGRkcGR0ZFiAfIRYcKCghGiYmJx4ZIzElMS4rLi4uFx8zODMsNzAtMCsBCgoKDg0OGxAQGi8mICY0ODcsLSw3MjI2MDQ3Ly8wNywsLCw0NCwsKzc3LywxLCwvLCwsLCwxLDIsLCwsLCwsLP/AABEIADgAzAMBEQACEQEDEQH/xAAbAAEAAgMBAQAAAAAAAAAAAAAAAwQBAgUGB//EADcQAAEDAQUGBgEDAgcBAAAAAAECAxEABAUSFCETMVJikpMiQVFxgZFhFSOhMkIHFjOi0eHwBv/EABkBAQADAQEAAAAAAAAAAAAAAAABAgMEBf/EADIRAAIBBAEDAQYFBAMBAAAAAAABAgMREmEhEzFBUQQiUnGB8DKRobHRFELB8SMz4QX/2gAMAwEAAhEDEQA/APtbloAMYVH2QSPuquViyjc1zY4V9s1GemMRmxwr7ZpnpjEZscK+2aZ6YxGbHCvtmmemMRmxwr7ZpnpjEZscK+2aZ6YxGbHCvtmmemMRmxwr7ZpnpjEZscK+2aZ6YxGbHCvtmmemMRmxwr7ZpnpjEZscK+2aZ6YxGbHCvtmmemMRmxwr7ZpnpjEZscK+2aZ6YxGbHCvtmmemMRmxwr7ZpnpjEZscK+2aZ6YxGbHCvtmmemMRmxwr7ZpnpjEZscK+2aZ6YxGbHCvtmmemMRmxwr7ZpnpjEZscK+2aZ6YxJWnJEwR7pirJ3Iasb1JAoBQCgI330IGJakpHqpQSPs1Dkoq7ZKTfCKbd+WVRgPtydw2oE+076zVek3ZSX5l3SmubM6ANamYoBQCgFAKAUAoBQCgFAKAUAoBQCgFAKAUAoBQCgFAVb0tyWGluq3JEx6nyHzVKlRU4uT8FoQc5KKPnibxW4DabTjVjMWdlprG4YP8AYNyE+RUd5FeXSzrf8lR8Psv4PQkow9yH1f8AJuu9LOpCBl7TuUHgAXFMGY8aI89+kGtpU6bVrP8AgpByd2mv2uW7jvhdmtCWXFBdneMtLE4RiMCJ1SAdCk7qzo1p0avTm7xfZ/f2hUpxqQzj3Xc9ne1u2LZXhKtUpCQQJKiEjU+9ejVqdOOVjjpwzlYrO3q4hOJ1kolaED91Kpxqw+XpVHWcVeUbdv1LKmm7JkltvUNqcSUk4GS+dd4EiP4qZ1lBtW7K5EaeST9XYis9+trQwtAJDysG/VJAJIPtEVWPtEZKLXks6LTafg2sl7KcX4GVFrEpG1xpAlMgnCTMSCJqYVnN8R49SJU1Fcvn0IF35ibTgQouOrcabSCJlBUCqToAMJNVftF4rFcttL6FlRtLl8Ii/wAwIZYxLSuW3EsuBSgpQJ8yRorTXT1qv9TGFO8k+HZk9FynZeeUdRq8EqdDY1lsOhQOhBMVuqicsV6XMnBqNyra73WlxaEMqc2aUqUQ4lOipOgO/dWc6zUnFRvb5F40k4pt2uG7wFoOzbKkAttPYxocKydPwdI+aKqqvuxduE7/AD/0HBw5fq0RJv4qSzs2lKU7tITtEiNmYMk1H9RdRtG97/oT0bN3fYkbv0FKCUKClP5dSSR4VQTvGhGnl61K9oTS47uxDou758XLlutwbLQIJ2rgbGu4lKlT/t/mtJ1MWl6uxSMMr6K1lvZTi4Qyothamy7jSBKZBOEmYkRNUjWcnxHjtctKmorl8+hu1e6FWhVnAOJKcU+ROkj3AKT81KrxdR0/KIdJqCmdGtjMUAoBQCgFAKA8t/iNOUMbsaZrh/8Ao36Dto6vY7dUpX0+W7BZ1sqwjC2lSh5JOGT8an4rnrPiko9mn9Xi2l+a/Ml3bnf1/wAnnnLQtrGUOePEgqIIO0WohA+j6+lTwrzk/dfPd9kr3+iX2jLiyUXz5XHHi33+52P/ALpIDNk48RI9dQCf5iueq2/Z6Ll+Lg7KH/ZP0PU3/Y1u2fABJKmyRijQKSTrp5TXq+0Qc6eK0cVKSjO5FeFygMlLAOILQ6Ap5SsRQQqMSyYmKrUoWhaHqny34+ZaFX3ryK1osj72YcLRbKrMphtBcSVKJxGZBgDUDfWc4VKinLG142S42WUoQxV783IzcjqX7OtA8EpU8iR4VhBRiHvuMek0fs8lUjKPbyt27k9WLhJPv4/MuXMh9mGCySgLcVtQ6nDhUpSx4ZxTrERWlFTp+5jxd88eXf5lKjjP3r/Qp2e7n20MLDeJTTtoUpvGkEpcUuCCTHmDE1lGlUgoySu03x87l3OEm1fulz8rGTdjywVqbguWpt1TeNJwoSAnU7iYEwJ31PSm1k13knbXYdSK4T7KxPdF0OM2pfmwG8LRkSmVYij101j8GrUaMqdV/Dbj+CtSpGcF6+f5N3bkDtpdW4F4FIbCcL5QFRMghJB+6mXs+dSTle3Hm37BVcYJLuZes7jD20ZZ2iCyhoJStKSjASR/UQI1+IpKMqc8oRurWsrcW+ZClGcbSdne5zXrmcSiyhTRd2e1LiUPBEFfiEKJTMEx8VlKjJRheN7XvZ27/kaqrFuVna9u5si7X0NN4Wj4LVtktbVJUlEK0KyYJk+p30VKpGEbR7Sva/jnyQ6kHJ3fi1zo2pLzxYUWVI2doClBTiD4cCxPhJ8yBG+tpZ1HF42s9ej9DOOMMle91/k1utL7JLWxKk7RxYcDqQMKiVDwkzOsRHzUUupT9zHi754/2KmE/ev9ChZ7qtadm6cBWHi6tATCv3NFJx4sJAEacorKNGsrT83vbzz35v8AdjR1KbvHxa35HrK9A5BQCgFAKAUAoCpethS+0tpW5QifQ+R+KpUpqpBxfktCbhJSR4uwrNmbNlticaCohIAghOplKjAUN5ImRMa7q8uK6UelW5V+NbT/AF0d00qrzh9f/SZqz2RLi1lJUJSW0bLZ4MIglTioB3/AqelQtZuT027Wvez8Nepkoy72SfqbWK7nLZa02h2Ni3GBIBAka4RP9QnUq3HdV4UZVqqqS/Cuy+/tl5VI0qeEe77nrrwsxcRhBA1SdRoYMxpXoVI5Kxxwli7nPF22gaB8xCtSPwANP+6x6VT4jTOHwm5u57Qh84v7iQY3zomYGmlT0p/EM4/CZN3PaRaFRrOk758/r6mnSn8RGcfhNmrA8CTtiQQrQidSAB9ETUqnNP8AEHOL8EKLpdEfvqgJwiAQY1jz9jPnFVVGa/uJdSPwkn6a9r+8en+ff81PSn8RGcfQwLtej/XMkgzr86T/AOinSnb8RPUj8Jlu7nhH75gEaYd/zv8ASpVKa/uIc4+hsm73calF44VY/DHqCB9afVFSllfIZxtaxgXa4RC3ZheMQnd4SkDWfMg/FOlJrljqJdkMg/5vHXeMMDfPxTpz+IZx9DLF3upMl4ka6YYBkR/x9UjSkn+IOcX4If0dwABDpEAaxrIjdG4aTFV6EkrKRPVT7o2/TXgCEvR6HDu1379ZqelO1lIdSPlHXroMRQCgFAKAUAoBQEVos6HBhWlKk+ikhQ+jUSipKzRKbTuim3cVlBkMtzvEoBj2B3VkvZ6Sd8UXdab8s6AFbGZmgFAKAUAoBQCgFAKAUAoBQCgFAKAUAoBQCgIVsSZxKH4CoFVcb+SUzXK86+uow2yctDK86+umG2MtDK86+umG2MtDK86+umG2MtDK86+umG2MtDK86+umG2MtDK86+umG2MtDK86+umG2MtDK86+umG2MtDK86+umG2MtDK86+umG2MtDK86+umG2MtDK86+umG2MtDK86+umG2MtDK86+umG2MtDK86+umG2MtDK86+umG2MtDK86+umG2MtDK86+umG2MtDK86+umG2MtDK86+umG2MtDK86+umG2MtDK86+umG2MtDK86+umG2MtErbcCJJ9zNWSsQ3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6" descr="data:image/jpeg;base64,/9j/4AAQSkZJRgABAQAAAQABAAD/2wCEAAkGBxITEhUUExQWFhUWFhYUFRYYDRsVGRkcGR0ZFiAfIRYcKCghGiYmJx4ZIzElMS4rLi4uFx8zODMsNzAtMCsBCgoKDg0OGxAQGi8mICY0ODcsLSw3MjI2MDQ3Ly8wNywsLCw0NCwsKzc3LywxLCwvLCwsLCwxLDIsLCwsLCwsLP/AABEIADgAzAMBEQACEQEDEQH/xAAbAAEAAgMBAQAAAAAAAAAAAAAAAwQBAgUGB//EADcQAAEDAQUGBgEDAgcBAAAAAAECAxEABAUSFCETMVJikpMiQVFxgZFhFSOhMkIHFjOi0eHwBv/EABkBAQADAQEAAAAAAAAAAAAAAAABAgMEBf/EADIRAAIBBAEDAQYFBAMBAAAAAAABAgMREmEhEzFBUQQiUnGB8DKRobHRFELB8SMz4QX/2gAMAwEAAhEDEQA/APtbloAMYVH2QSPuquViyjc1zY4V9s1GemMRmxwr7ZpnpjEZscK+2aZ6YxGbHCvtmmemMRmxwr7ZpnpjEZscK+2aZ6YxGbHCvtmmemMRmxwr7ZpnpjEZscK+2aZ6YxGbHCvtmmemMRmxwr7ZpnpjEZscK+2aZ6YxGbHCvtmmemMRmxwr7ZpnpjEZscK+2aZ6YxGbHCvtmmemMRmxwr7ZpnpjEZscK+2aZ6YxGbHCvtmmemMRmxwr7ZpnpjEZscK+2aZ6YxGbHCvtmmemMRmxwr7ZpnpjEZscK+2aZ6YxJWnJEwR7pirJ3Iasb1JAoBQCgI330IGJakpHqpQSPs1Dkoq7ZKTfCKbd+WVRgPtydw2oE+076zVek3ZSX5l3SmubM6ANamYoBQCgFAKAUAoBQCgFAKAUAoBQCgFAKAUAoBQCgFAVb0tyWGluq3JEx6nyHzVKlRU4uT8FoQc5KKPnibxW4DabTjVjMWdlprG4YP8AYNyE+RUd5FeXSzrf8lR8Psv4PQkow9yH1f8AJuu9LOpCBl7TuUHgAXFMGY8aI89+kGtpU6bVrP8AgpByd2mv2uW7jvhdmtCWXFBdneMtLE4RiMCJ1SAdCk7qzo1p0avTm7xfZ/f2hUpxqQzj3Xc9ne1u2LZXhKtUpCQQJKiEjU+9ejVqdOOVjjpwzlYrO3q4hOJ1kolaED91Kpxqw+XpVHWcVeUbdv1LKmm7JkltvUNqcSUk4GS+dd4EiP4qZ1lBtW7K5EaeST9XYis9+trQwtAJDysG/VJAJIPtEVWPtEZKLXks6LTafg2sl7KcX4GVFrEpG1xpAlMgnCTMSCJqYVnN8R49SJU1Fcvn0IF35ibTgQouOrcabSCJlBUCqToAMJNVftF4rFcttL6FlRtLl8Ii/wAwIZYxLSuW3EsuBSgpQJ8yRorTXT1qv9TGFO8k+HZk9FynZeeUdRq8EqdDY1lsOhQOhBMVuqicsV6XMnBqNyra73WlxaEMqc2aUqUQ4lOipOgO/dWc6zUnFRvb5F40k4pt2uG7wFoOzbKkAttPYxocKydPwdI+aKqqvuxduE7/AD/0HBw5fq0RJv4qSzs2lKU7tITtEiNmYMk1H9RdRtG97/oT0bN3fYkbv0FKCUKClP5dSSR4VQTvGhGnl61K9oTS47uxDou758XLlutwbLQIJ2rgbGu4lKlT/t/mtJ1MWl6uxSMMr6K1lvZTi4Qyothamy7jSBKZBOEmYkRNUjWcnxHjtctKmorl8+hu1e6FWhVnAOJKcU+ROkj3AKT81KrxdR0/KIdJqCmdGtjMUAoBQCgFAKA8t/iNOUMbsaZrh/8Ao36Dto6vY7dUpX0+W7BZ1sqwjC2lSh5JOGT8an4rnrPiko9mn9Xi2l+a/Ml3bnf1/wAnnnLQtrGUOePEgqIIO0WohA+j6+lTwrzk/dfPd9kr3+iX2jLiyUXz5XHHi33+52P/ALpIDNk48RI9dQCf5iueq2/Z6Ll+Lg7KH/ZP0PU3/Y1u2fABJKmyRijQKSTrp5TXq+0Qc6eK0cVKSjO5FeFygMlLAOILQ6Ap5SsRQQqMSyYmKrUoWhaHqny34+ZaFX3ryK1osj72YcLRbKrMphtBcSVKJxGZBgDUDfWc4VKinLG142S42WUoQxV783IzcjqX7OtA8EpU8iR4VhBRiHvuMek0fs8lUjKPbyt27k9WLhJPv4/MuXMh9mGCySgLcVtQ6nDhUpSx4ZxTrERWlFTp+5jxd88eXf5lKjjP3r/Qp2e7n20MLDeJTTtoUpvGkEpcUuCCTHmDE1lGlUgoySu03x87l3OEm1fulz8rGTdjywVqbguWpt1TeNJwoSAnU7iYEwJ31PSm1k13knbXYdSK4T7KxPdF0OM2pfmwG8LRkSmVYij101j8GrUaMqdV/Dbj+CtSpGcF6+f5N3bkDtpdW4F4FIbCcL5QFRMghJB+6mXs+dSTle3Hm37BVcYJLuZes7jD20ZZ2iCyhoJStKSjASR/UQI1+IpKMqc8oRurWsrcW+ZClGcbSdne5zXrmcSiyhTRd2e1LiUPBEFfiEKJTMEx8VlKjJRheN7XvZ27/kaqrFuVna9u5si7X0NN4Wj4LVtktbVJUlEK0KyYJk+p30VKpGEbR7Sva/jnyQ6kHJ3fi1zo2pLzxYUWVI2doClBTiD4cCxPhJ8yBG+tpZ1HF42s9ej9DOOMMle91/k1utL7JLWxKk7RxYcDqQMKiVDwkzOsRHzUUupT9zHi754/2KmE/ev9ChZ7qtadm6cBWHi6tATCv3NFJx4sJAEacorKNGsrT83vbzz35v8AdjR1KbvHxa35HrK9A5BQCgFAKAUAoCpethS+0tpW5QifQ+R+KpUpqpBxfktCbhJSR4uwrNmbNlticaCohIAghOplKjAUN5ImRMa7q8uK6UelW5V+NbT/AF0d00qrzh9f/SZqz2RLi1lJUJSW0bLZ4MIglTioB3/AqelQtZuT027Wvez8Nepkoy72SfqbWK7nLZa02h2Ni3GBIBAka4RP9QnUq3HdV4UZVqqqS/Cuy+/tl5VI0qeEe77nrrwsxcRhBA1SdRoYMxpXoVI5Kxxwli7nPF22gaB8xCtSPwANP+6x6VT4jTOHwm5u57Qh84v7iQY3zomYGmlT0p/EM4/CZN3PaRaFRrOk758/r6mnSn8RGcfhNmrA8CTtiQQrQidSAB9ETUqnNP8AEHOL8EKLpdEfvqgJwiAQY1jz9jPnFVVGa/uJdSPwkn6a9r+8en+ff81PSn8RGcfQwLtej/XMkgzr86T/AOinSnb8RPUj8Jlu7nhH75gEaYd/zv8ASpVKa/uIc4+hsm73calF44VY/DHqCB9afVFSllfIZxtaxgXa4RC3ZheMQnd4SkDWfMg/FOlJrljqJdkMg/5vHXeMMDfPxTpz+IZx9DLF3upMl4ka6YYBkR/x9UjSkn+IOcX4If0dwABDpEAaxrIjdG4aTFV6EkrKRPVT7o2/TXgCEvR6HDu1379ZqelO1lIdSPlHXroMRQCgFAKAUAoBQEVos6HBhWlKk+ikhQ+jUSipKzRKbTuim3cVlBkMtzvEoBj2B3VkvZ6Sd8UXdab8s6AFbGZmgFAKAUAoBQCgFAKAUAoBQCgFAKAUAoBQCgIVsSZxKH4CoFVcb+SUzXK86+uow2yctDK86+umG2MtDK86+umG2MtDK86+umG2MtDK86+umG2MtDK86+umG2MtDK86+umG2MtDK86+umG2MtDK86+umG2MtDK86+umG2MtDK86+umG2MtDK86+umG2MtDK86+umG2MtDK86+umG2MtDK86+umG2MtDK86+umG2MtDK86+umG2MtDK86+umG2MtDK86+umG2MtDK86+umG2MtDK86+umG2MtDK86+umG2MtDK86+umG2MtDK86+umG2MtErbcCJJ9zNWSsQ3c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" name="AutoShape 8" descr="data:image/jpeg;base64,/9j/4AAQSkZJRgABAQAAAQABAAD/2wCEAAkGBxITEhUUExQWFhUWFhYUFRYYDRsVGRkcGR0ZFiAfIRYcKCghGiYmJx4ZIzElMS4rLi4uFx8zODMsNzAtMCsBCgoKDg0OGxAQGi8mICY0ODcsLSw3MjI2MDQ3Ly8wNywsLCw0NCwsKzc3LywxLCwvLCwsLCwxLDIsLCwsLCwsLP/AABEIADgAzAMBEQACEQEDEQH/xAAbAAEAAgMBAQAAAAAAAAAAAAAAAwQBAgUGB//EADcQAAEDAQUGBgEDAgcBAAAAAAECAxEABAUSFCETMVJikpMiQVFxgZFhFSOhMkIHFjOi0eHwBv/EABkBAQADAQEAAAAAAAAAAAAAAAABAgMEBf/EADIRAAIBBAEDAQYFBAMBAAAAAAABAgMREmEhEzFBUQQiUnGB8DKRobHRFELB8SMz4QX/2gAMAwEAAhEDEQA/APtbloAMYVH2QSPuquViyjc1zY4V9s1GemMRmxwr7ZpnpjEZscK+2aZ6YxGbHCvtmmemMRmxwr7ZpnpjEZscK+2aZ6YxGbHCvtmmemMRmxwr7ZpnpjEZscK+2aZ6YxGbHCvtmmemMRmxwr7ZpnpjEZscK+2aZ6YxGbHCvtmmemMRmxwr7ZpnpjEZscK+2aZ6YxGbHCvtmmemMRmxwr7ZpnpjEZscK+2aZ6YxGbHCvtmmemMRmxwr7ZpnpjEZscK+2aZ6YxGbHCvtmmemMRmxwr7ZpnpjEZscK+2aZ6YxJWnJEwR7pirJ3Iasb1JAoBQCgI330IGJakpHqpQSPs1Dkoq7ZKTfCKbd+WVRgPtydw2oE+076zVek3ZSX5l3SmubM6ANamYoBQCgFAKAUAoBQCgFAKAUAoBQCgFAKAUAoBQCgFAVb0tyWGluq3JEx6nyHzVKlRU4uT8FoQc5KKPnibxW4DabTjVjMWdlprG4YP8AYNyE+RUd5FeXSzrf8lR8Psv4PQkow9yH1f8AJuu9LOpCBl7TuUHgAXFMGY8aI89+kGtpU6bVrP8AgpByd2mv2uW7jvhdmtCWXFBdneMtLE4RiMCJ1SAdCk7qzo1p0avTm7xfZ/f2hUpxqQzj3Xc9ne1u2LZXhKtUpCQQJKiEjU+9ejVqdOOVjjpwzlYrO3q4hOJ1kolaED91Kpxqw+XpVHWcVeUbdv1LKmm7JkltvUNqcSUk4GS+dd4EiP4qZ1lBtW7K5EaeST9XYis9+trQwtAJDysG/VJAJIPtEVWPtEZKLXks6LTafg2sl7KcX4GVFrEpG1xpAlMgnCTMSCJqYVnN8R49SJU1Fcvn0IF35ibTgQouOrcabSCJlBUCqToAMJNVftF4rFcttL6FlRtLl8Ii/wAwIZYxLSuW3EsuBSgpQJ8yRorTXT1qv9TGFO8k+HZk9FynZeeUdRq8EqdDY1lsOhQOhBMVuqicsV6XMnBqNyra73WlxaEMqc2aUqUQ4lOipOgO/dWc6zUnFRvb5F40k4pt2uG7wFoOzbKkAttPYxocKydPwdI+aKqqvuxduE7/AD/0HBw5fq0RJv4qSzs2lKU7tITtEiNmYMk1H9RdRtG97/oT0bN3fYkbv0FKCUKClP5dSSR4VQTvGhGnl61K9oTS47uxDou758XLlutwbLQIJ2rgbGu4lKlT/t/mtJ1MWl6uxSMMr6K1lvZTi4Qyothamy7jSBKZBOEmYkRNUjWcnxHjtctKmorl8+hu1e6FWhVnAOJKcU+ROkj3AKT81KrxdR0/KIdJqCmdGtjMUAoBQCgFAKA8t/iNOUMbsaZrh/8Ao36Dto6vY7dUpX0+W7BZ1sqwjC2lSh5JOGT8an4rnrPiko9mn9Xi2l+a/Ml3bnf1/wAnnnLQtrGUOePEgqIIO0WohA+j6+lTwrzk/dfPd9kr3+iX2jLiyUXz5XHHi33+52P/ALpIDNk48RI9dQCf5iueq2/Z6Ll+Lg7KH/ZP0PU3/Y1u2fABJKmyRijQKSTrp5TXq+0Qc6eK0cVKSjO5FeFygMlLAOILQ6Ap5SsRQQqMSyYmKrUoWhaHqny34+ZaFX3ryK1osj72YcLRbKrMphtBcSVKJxGZBgDUDfWc4VKinLG142S42WUoQxV783IzcjqX7OtA8EpU8iR4VhBRiHvuMek0fs8lUjKPbyt27k9WLhJPv4/MuXMh9mGCySgLcVtQ6nDhUpSx4ZxTrERWlFTp+5jxd88eXf5lKjjP3r/Qp2e7n20MLDeJTTtoUpvGkEpcUuCCTHmDE1lGlUgoySu03x87l3OEm1fulz8rGTdjywVqbguWpt1TeNJwoSAnU7iYEwJ31PSm1k13knbXYdSK4T7KxPdF0OM2pfmwG8LRkSmVYij101j8GrUaMqdV/Dbj+CtSpGcF6+f5N3bkDtpdW4F4FIbCcL5QFRMghJB+6mXs+dSTle3Hm37BVcYJLuZes7jD20ZZ2iCyhoJStKSjASR/UQI1+IpKMqc8oRurWsrcW+ZClGcbSdne5zXrmcSiyhTRd2e1LiUPBEFfiEKJTMEx8VlKjJRheN7XvZ27/kaqrFuVna9u5si7X0NN4Wj4LVtktbVJUlEK0KyYJk+p30VKpGEbR7Sva/jnyQ6kHJ3fi1zo2pLzxYUWVI2doClBTiD4cCxPhJ8yBG+tpZ1HF42s9ej9DOOMMle91/k1utL7JLWxKk7RxYcDqQMKiVDwkzOsRHzUUupT9zHi754/2KmE/ev9ChZ7qtadm6cBWHi6tATCv3NFJx4sJAEacorKNGsrT83vbzz35v8AdjR1KbvHxa35HrK9A5BQCgFAKAUAoCpethS+0tpW5QifQ+R+KpUpqpBxfktCbhJSR4uwrNmbNlticaCohIAghOplKjAUN5ImRMa7q8uK6UelW5V+NbT/AF0d00qrzh9f/SZqz2RLi1lJUJSW0bLZ4MIglTioB3/AqelQtZuT027Wvez8Nepkoy72SfqbWK7nLZa02h2Ni3GBIBAka4RP9QnUq3HdV4UZVqqqS/Cuy+/tl5VI0qeEe77nrrwsxcRhBA1SdRoYMxpXoVI5Kxxwli7nPF22gaB8xCtSPwANP+6x6VT4jTOHwm5u57Qh84v7iQY3zomYGmlT0p/EM4/CZN3PaRaFRrOk758/r6mnSn8RGcfhNmrA8CTtiQQrQidSAB9ETUqnNP8AEHOL8EKLpdEfvqgJwiAQY1jz9jPnFVVGa/uJdSPwkn6a9r+8en+ff81PSn8RGcfQwLtej/XMkgzr86T/AOinSnb8RPUj8Jlu7nhH75gEaYd/zv8ASpVKa/uIc4+hsm73calF44VY/DHqCB9afVFSllfIZxtaxgXa4RC3ZheMQnd4SkDWfMg/FOlJrljqJdkMg/5vHXeMMDfPxTpz+IZx9DLF3upMl4ka6YYBkR/x9UjSkn+IOcX4If0dwABDpEAaxrIjdG4aTFV6EkrKRPVT7o2/TXgCEvR6HDu1379ZqelO1lIdSPlHXroMRQCgFAKAUAoBQEVos6HBhWlKk+ikhQ+jUSipKzRKbTuim3cVlBkMtzvEoBj2B3VkvZ6Sd8UXdab8s6AFbGZmgFAKAUAoBQCgFAKAUAoBQCgFAKAUAoBQCgIVsSZxKH4CoFVcb+SUzXK86+uow2yctDK86+umG2MtDK86+umG2MtDK86+umG2MtDK86+umG2MtDK86+umG2MtDK86+umG2MtDK86+umG2MtDK86+umG2MtDK86+umG2MtDK86+umG2MtDK86+umG2MtDK86+umG2MtDK86+umG2MtDK86+umG2MtDK86+umG2MtDK86+umG2MtDK86+umG2MtDK86+umG2MtDK86+umG2MtDK86+umG2MtDK86+umG2MtDK86+umG2MtDK86+umG2MtErbcCJJ9zNWSsQ3c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9143999" cy="144655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ORGANIGRAMA DE LA ALCALDÍA</a:t>
            </a:r>
          </a:p>
          <a:p>
            <a:pPr algn="ctr"/>
            <a:r>
              <a:rPr lang="es-CO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SAN JOSÉ DE CÚCUTA </a:t>
            </a:r>
            <a:endParaRPr lang="es-CO" sz="400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8894" y="1446550"/>
            <a:ext cx="3448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latin typeface="Bookman Old Style" panose="02050604050505020204" pitchFamily="18" charset="0"/>
              </a:rPr>
              <a:t>Decreto 071 de 2006</a:t>
            </a:r>
            <a:endParaRPr lang="es-CO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2" name="Picture 3" descr="C:\Users\TALENTOS HUMANOS\Desktop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0" y="2277547"/>
            <a:ext cx="8664897" cy="458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5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" y="2276872"/>
            <a:ext cx="9143999" cy="1828799"/>
          </a:xfrm>
        </p:spPr>
        <p:txBody>
          <a:bodyPr/>
          <a:lstStyle/>
          <a:p>
            <a:r>
              <a:rPr lang="es-CO" sz="2400" dirty="0" smtClean="0">
                <a:latin typeface="Bookman Old Style" panose="02050604050505020204" pitchFamily="18" charset="0"/>
              </a:rPr>
              <a:t>Alcaldía planta central</a:t>
            </a:r>
          </a:p>
          <a:p>
            <a:r>
              <a:rPr lang="es-CO" sz="2400" dirty="0" err="1" smtClean="0">
                <a:latin typeface="Bookman Old Style" panose="02050604050505020204" pitchFamily="18" charset="0"/>
              </a:rPr>
              <a:t>Umata</a:t>
            </a:r>
            <a:endParaRPr lang="es-CO" sz="2400" dirty="0" smtClean="0">
              <a:latin typeface="Bookman Old Style" panose="02050604050505020204" pitchFamily="18" charset="0"/>
            </a:endParaRPr>
          </a:p>
          <a:p>
            <a:r>
              <a:rPr lang="es-CO" sz="2400" dirty="0" smtClean="0">
                <a:latin typeface="Bookman Old Style" panose="02050604050505020204" pitchFamily="18" charset="0"/>
              </a:rPr>
              <a:t>Secretaria de salud 1 </a:t>
            </a:r>
            <a:r>
              <a:rPr lang="es-CO" sz="2400" dirty="0" err="1" smtClean="0">
                <a:latin typeface="Bookman Old Style" panose="02050604050505020204" pitchFamily="18" charset="0"/>
              </a:rPr>
              <a:t>sgp</a:t>
            </a:r>
            <a:endParaRPr lang="es-CO" sz="2400" dirty="0" smtClean="0">
              <a:latin typeface="Bookman Old Style" panose="02050604050505020204" pitchFamily="18" charset="0"/>
            </a:endParaRPr>
          </a:p>
          <a:p>
            <a:r>
              <a:rPr lang="es-CO" sz="2400" dirty="0" smtClean="0">
                <a:latin typeface="Bookman Old Style" panose="02050604050505020204" pitchFamily="18" charset="0"/>
              </a:rPr>
              <a:t>Secretaria de salud 2 </a:t>
            </a:r>
            <a:r>
              <a:rPr lang="es-CO" sz="2400" dirty="0" err="1" smtClean="0">
                <a:latin typeface="Bookman Old Style" panose="02050604050505020204" pitchFamily="18" charset="0"/>
              </a:rPr>
              <a:t>sgp</a:t>
            </a:r>
            <a:endParaRPr lang="es-CO" sz="2400" dirty="0" smtClean="0">
              <a:latin typeface="Bookman Old Style" panose="02050604050505020204" pitchFamily="18" charset="0"/>
            </a:endParaRPr>
          </a:p>
          <a:p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1" y="332656"/>
            <a:ext cx="9143999" cy="156966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8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ESTRUCTURA DE LA </a:t>
            </a:r>
          </a:p>
          <a:p>
            <a:pPr algn="ctr"/>
            <a:r>
              <a:rPr lang="es-CO" sz="48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PLANTA DE EMPLEOS</a:t>
            </a:r>
            <a:endParaRPr lang="es-CO" sz="480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2" t="24583" r="26908" b="26041"/>
          <a:stretch/>
        </p:blipFill>
        <p:spPr bwMode="auto">
          <a:xfrm>
            <a:off x="2699791" y="4221088"/>
            <a:ext cx="3744416" cy="209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9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3999" cy="156966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INFORME DETALLADO </a:t>
            </a:r>
            <a:r>
              <a:rPr lang="es-CO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EMPLEADOS</a:t>
            </a:r>
            <a:endParaRPr lang="es-CO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569659"/>
            <a:ext cx="9144000" cy="10772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200" dirty="0">
                <a:solidFill>
                  <a:schemeClr val="bg1"/>
                </a:solidFill>
                <a:latin typeface="Bookman Old Style" panose="02050604050505020204" pitchFamily="18" charset="0"/>
              </a:rPr>
              <a:t>NUMERO DE EMPLEADOS POR NIVEL JERARQUICO NIVEL CENTRAL</a:t>
            </a:r>
          </a:p>
        </p:txBody>
      </p:sp>
      <p:pic>
        <p:nvPicPr>
          <p:cNvPr id="1029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2" t="24583" r="26908" b="26041"/>
          <a:stretch/>
        </p:blipFill>
        <p:spPr bwMode="auto">
          <a:xfrm>
            <a:off x="2267744" y="3405849"/>
            <a:ext cx="4742131" cy="265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4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3999" cy="156966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INFORME DETALLADO </a:t>
            </a:r>
            <a:r>
              <a:rPr lang="es-CO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EMPLEADOS</a:t>
            </a:r>
            <a:endParaRPr lang="es-CO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569659"/>
            <a:ext cx="9144000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VACANTES DEFINITIVAS</a:t>
            </a:r>
            <a:endParaRPr lang="es-CO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2" t="24583" r="26908" b="26041"/>
          <a:stretch/>
        </p:blipFill>
        <p:spPr bwMode="auto">
          <a:xfrm>
            <a:off x="2291118" y="3068960"/>
            <a:ext cx="4742131" cy="265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7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3999" cy="156966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INFORME DETALLADO </a:t>
            </a:r>
            <a:r>
              <a:rPr lang="es-CO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EMPLEADOS</a:t>
            </a:r>
            <a:endParaRPr lang="es-CO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569659"/>
            <a:ext cx="9144000" cy="10772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NUMERO DE EMPLEADOS DE </a:t>
            </a:r>
          </a:p>
          <a:p>
            <a:pPr algn="ctr"/>
            <a:r>
              <a:rPr lang="es-CO" sz="32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CARRERA ADMINISTRATIVA</a:t>
            </a:r>
            <a:endParaRPr lang="es-CO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2" t="24583" r="26908" b="26041"/>
          <a:stretch/>
        </p:blipFill>
        <p:spPr bwMode="auto">
          <a:xfrm>
            <a:off x="2244864" y="3343555"/>
            <a:ext cx="4742131" cy="265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0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928379"/>
            <a:ext cx="9144000" cy="110799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NIVEL CENTRAL</a:t>
            </a:r>
            <a:endParaRPr lang="es-ES" sz="6600" b="1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2" t="24583" r="26908" b="26041"/>
          <a:stretch/>
        </p:blipFill>
        <p:spPr bwMode="auto">
          <a:xfrm>
            <a:off x="2244153" y="3212976"/>
            <a:ext cx="4742131" cy="265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31474" y="620688"/>
            <a:ext cx="9144000" cy="110799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COSTO DE LA NOMINA</a:t>
            </a:r>
            <a:endParaRPr lang="es-ES" sz="6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2" t="24583" r="26908" b="26041"/>
          <a:stretch/>
        </p:blipFill>
        <p:spPr bwMode="auto">
          <a:xfrm>
            <a:off x="2245822" y="2996952"/>
            <a:ext cx="4742131" cy="265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13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378</Words>
  <Application>Microsoft Office PowerPoint</Application>
  <PresentationFormat>Presentación en pantalla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empalme   Gestión de talento humano</dc:title>
  <dc:creator>TALENTOS HUMANOS</dc:creator>
  <cp:lastModifiedBy>Sgeneral-contratos</cp:lastModifiedBy>
  <cp:revision>23</cp:revision>
  <dcterms:created xsi:type="dcterms:W3CDTF">2015-11-19T20:21:03Z</dcterms:created>
  <dcterms:modified xsi:type="dcterms:W3CDTF">2015-12-02T00:11:39Z</dcterms:modified>
</cp:coreProperties>
</file>