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60" r:id="rId2"/>
    <p:sldId id="257" r:id="rId3"/>
    <p:sldId id="294" r:id="rId4"/>
    <p:sldId id="329" r:id="rId5"/>
    <p:sldId id="330" r:id="rId6"/>
    <p:sldId id="332" r:id="rId7"/>
    <p:sldId id="333" r:id="rId8"/>
    <p:sldId id="316" r:id="rId9"/>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Anzola" initials="JA" lastIdx="1" clrIdx="0">
    <p:extLst>
      <p:ext uri="{19B8F6BF-5375-455C-9EA6-DF929625EA0E}">
        <p15:presenceInfo xmlns:p15="http://schemas.microsoft.com/office/powerpoint/2012/main" userId="477b683af77b7eeb" providerId="Windows Live"/>
      </p:ext>
    </p:extLst>
  </p:cmAuthor>
  <p:cmAuthor id="2" name="Alexander Sanchez" initials="AS" lastIdx="1" clrIdx="1">
    <p:extLst>
      <p:ext uri="{19B8F6BF-5375-455C-9EA6-DF929625EA0E}">
        <p15:presenceInfo xmlns:p15="http://schemas.microsoft.com/office/powerpoint/2012/main" userId="5d33c9901c5e162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BB80"/>
    <a:srgbClr val="3286B1"/>
    <a:srgbClr val="1EA6B4"/>
    <a:srgbClr val="3286B2"/>
    <a:srgbClr val="F6B708"/>
    <a:srgbClr val="3C8EB4"/>
    <a:srgbClr val="91C3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2764" autoAdjust="0"/>
  </p:normalViewPr>
  <p:slideViewPr>
    <p:cSldViewPr snapToGrid="0" snapToObjects="1">
      <p:cViewPr>
        <p:scale>
          <a:sx n="60" d="100"/>
          <a:sy n="60" d="100"/>
        </p:scale>
        <p:origin x="936"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C55F47-BDB7-43DD-BDCF-FEB580718B60}" type="datetimeFigureOut">
              <a:rPr lang="es-CO" smtClean="0"/>
              <a:t>7/02/2022</a:t>
            </a:fld>
            <a:endParaRPr lang="es-C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E08E0D-66CB-402D-B635-C7FF58B7F326}" type="slidenum">
              <a:rPr lang="es-CO" smtClean="0"/>
              <a:t>‹Nº›</a:t>
            </a:fld>
            <a:endParaRPr lang="es-CO"/>
          </a:p>
        </p:txBody>
      </p:sp>
    </p:spTree>
    <p:extLst>
      <p:ext uri="{BB962C8B-B14F-4D97-AF65-F5344CB8AC3E}">
        <p14:creationId xmlns:p14="http://schemas.microsoft.com/office/powerpoint/2010/main" val="1923062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9AE08E0D-66CB-402D-B635-C7FF58B7F326}" type="slidenum">
              <a:rPr lang="es-CO" smtClean="0"/>
              <a:t>1</a:t>
            </a:fld>
            <a:endParaRPr lang="es-CO"/>
          </a:p>
        </p:txBody>
      </p:sp>
    </p:spTree>
    <p:extLst>
      <p:ext uri="{BB962C8B-B14F-4D97-AF65-F5344CB8AC3E}">
        <p14:creationId xmlns:p14="http://schemas.microsoft.com/office/powerpoint/2010/main" val="632331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Clic para editar título</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S_tradnl"/>
          </a:p>
        </p:txBody>
      </p:sp>
      <p:sp>
        <p:nvSpPr>
          <p:cNvPr id="4" name="Marcador de fecha 3"/>
          <p:cNvSpPr>
            <a:spLocks noGrp="1"/>
          </p:cNvSpPr>
          <p:nvPr>
            <p:ph type="dt" sz="half" idx="10"/>
          </p:nvPr>
        </p:nvSpPr>
        <p:spPr/>
        <p:txBody>
          <a:bodyPr/>
          <a:lstStyle/>
          <a:p>
            <a:fld id="{C5F92973-BA0A-5C4B-AFA0-692614F300DB}" type="datetimeFigureOut">
              <a:rPr lang="es-ES_tradnl" smtClean="0"/>
              <a:t>07/02/2022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FE1EC9C2-994F-7C41-8AA7-751657AC74AF}" type="slidenum">
              <a:rPr lang="es-ES_tradnl" smtClean="0"/>
              <a:t>‹Nº›</a:t>
            </a:fld>
            <a:endParaRPr lang="es-ES_tradnl"/>
          </a:p>
        </p:txBody>
      </p:sp>
    </p:spTree>
    <p:extLst>
      <p:ext uri="{BB962C8B-B14F-4D97-AF65-F5344CB8AC3E}">
        <p14:creationId xmlns:p14="http://schemas.microsoft.com/office/powerpoint/2010/main" val="360955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C5F92973-BA0A-5C4B-AFA0-692614F300DB}" type="datetimeFigureOut">
              <a:rPr lang="es-ES_tradnl" smtClean="0"/>
              <a:t>07/02/2022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FE1EC9C2-994F-7C41-8AA7-751657AC74AF}" type="slidenum">
              <a:rPr lang="es-ES_tradnl" smtClean="0"/>
              <a:t>‹Nº›</a:t>
            </a:fld>
            <a:endParaRPr lang="es-ES_tradnl"/>
          </a:p>
        </p:txBody>
      </p:sp>
    </p:spTree>
    <p:extLst>
      <p:ext uri="{BB962C8B-B14F-4D97-AF65-F5344CB8AC3E}">
        <p14:creationId xmlns:p14="http://schemas.microsoft.com/office/powerpoint/2010/main" val="118211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Clic para editar título</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C5F92973-BA0A-5C4B-AFA0-692614F300DB}" type="datetimeFigureOut">
              <a:rPr lang="es-ES_tradnl" smtClean="0"/>
              <a:t>07/02/2022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FE1EC9C2-994F-7C41-8AA7-751657AC74AF}" type="slidenum">
              <a:rPr lang="es-ES_tradnl" smtClean="0"/>
              <a:t>‹Nº›</a:t>
            </a:fld>
            <a:endParaRPr lang="es-ES_tradnl"/>
          </a:p>
        </p:txBody>
      </p:sp>
    </p:spTree>
    <p:extLst>
      <p:ext uri="{BB962C8B-B14F-4D97-AF65-F5344CB8AC3E}">
        <p14:creationId xmlns:p14="http://schemas.microsoft.com/office/powerpoint/2010/main" val="357113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C5F92973-BA0A-5C4B-AFA0-692614F300DB}" type="datetimeFigureOut">
              <a:rPr lang="es-ES_tradnl" smtClean="0"/>
              <a:t>07/02/2022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FE1EC9C2-994F-7C41-8AA7-751657AC74AF}" type="slidenum">
              <a:rPr lang="es-ES_tradnl" smtClean="0"/>
              <a:t>‹Nº›</a:t>
            </a:fld>
            <a:endParaRPr lang="es-ES_tradnl"/>
          </a:p>
        </p:txBody>
      </p:sp>
    </p:spTree>
    <p:extLst>
      <p:ext uri="{BB962C8B-B14F-4D97-AF65-F5344CB8AC3E}">
        <p14:creationId xmlns:p14="http://schemas.microsoft.com/office/powerpoint/2010/main" val="1703613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Clic para editar título</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C5F92973-BA0A-5C4B-AFA0-692614F300DB}" type="datetimeFigureOut">
              <a:rPr lang="es-ES_tradnl" smtClean="0"/>
              <a:t>07/02/2022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FE1EC9C2-994F-7C41-8AA7-751657AC74AF}" type="slidenum">
              <a:rPr lang="es-ES_tradnl" smtClean="0"/>
              <a:t>‹Nº›</a:t>
            </a:fld>
            <a:endParaRPr lang="es-ES_tradnl"/>
          </a:p>
        </p:txBody>
      </p:sp>
    </p:spTree>
    <p:extLst>
      <p:ext uri="{BB962C8B-B14F-4D97-AF65-F5344CB8AC3E}">
        <p14:creationId xmlns:p14="http://schemas.microsoft.com/office/powerpoint/2010/main" val="312228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fecha 4"/>
          <p:cNvSpPr>
            <a:spLocks noGrp="1"/>
          </p:cNvSpPr>
          <p:nvPr>
            <p:ph type="dt" sz="half" idx="10"/>
          </p:nvPr>
        </p:nvSpPr>
        <p:spPr/>
        <p:txBody>
          <a:bodyPr/>
          <a:lstStyle/>
          <a:p>
            <a:fld id="{C5F92973-BA0A-5C4B-AFA0-692614F300DB}" type="datetimeFigureOut">
              <a:rPr lang="es-ES_tradnl" smtClean="0"/>
              <a:t>07/02/2022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FE1EC9C2-994F-7C41-8AA7-751657AC74AF}" type="slidenum">
              <a:rPr lang="es-ES_tradnl" smtClean="0"/>
              <a:t>‹Nº›</a:t>
            </a:fld>
            <a:endParaRPr lang="es-ES_tradnl"/>
          </a:p>
        </p:txBody>
      </p:sp>
    </p:spTree>
    <p:extLst>
      <p:ext uri="{BB962C8B-B14F-4D97-AF65-F5344CB8AC3E}">
        <p14:creationId xmlns:p14="http://schemas.microsoft.com/office/powerpoint/2010/main" val="1327244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Clic para editar título</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Marcador de fecha 6"/>
          <p:cNvSpPr>
            <a:spLocks noGrp="1"/>
          </p:cNvSpPr>
          <p:nvPr>
            <p:ph type="dt" sz="half" idx="10"/>
          </p:nvPr>
        </p:nvSpPr>
        <p:spPr/>
        <p:txBody>
          <a:bodyPr/>
          <a:lstStyle/>
          <a:p>
            <a:fld id="{C5F92973-BA0A-5C4B-AFA0-692614F300DB}" type="datetimeFigureOut">
              <a:rPr lang="es-ES_tradnl" smtClean="0"/>
              <a:t>07/02/2022</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FE1EC9C2-994F-7C41-8AA7-751657AC74AF}" type="slidenum">
              <a:rPr lang="es-ES_tradnl" smtClean="0"/>
              <a:t>‹Nº›</a:t>
            </a:fld>
            <a:endParaRPr lang="es-ES_tradnl"/>
          </a:p>
        </p:txBody>
      </p:sp>
    </p:spTree>
    <p:extLst>
      <p:ext uri="{BB962C8B-B14F-4D97-AF65-F5344CB8AC3E}">
        <p14:creationId xmlns:p14="http://schemas.microsoft.com/office/powerpoint/2010/main" val="1092829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fecha 2"/>
          <p:cNvSpPr>
            <a:spLocks noGrp="1"/>
          </p:cNvSpPr>
          <p:nvPr>
            <p:ph type="dt" sz="half" idx="10"/>
          </p:nvPr>
        </p:nvSpPr>
        <p:spPr/>
        <p:txBody>
          <a:bodyPr/>
          <a:lstStyle/>
          <a:p>
            <a:fld id="{C5F92973-BA0A-5C4B-AFA0-692614F300DB}" type="datetimeFigureOut">
              <a:rPr lang="es-ES_tradnl" smtClean="0"/>
              <a:t>07/02/2022</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FE1EC9C2-994F-7C41-8AA7-751657AC74AF}" type="slidenum">
              <a:rPr lang="es-ES_tradnl" smtClean="0"/>
              <a:t>‹Nº›</a:t>
            </a:fld>
            <a:endParaRPr lang="es-ES_tradnl"/>
          </a:p>
        </p:txBody>
      </p:sp>
    </p:spTree>
    <p:extLst>
      <p:ext uri="{BB962C8B-B14F-4D97-AF65-F5344CB8AC3E}">
        <p14:creationId xmlns:p14="http://schemas.microsoft.com/office/powerpoint/2010/main" val="1911862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5F92973-BA0A-5C4B-AFA0-692614F300DB}" type="datetimeFigureOut">
              <a:rPr lang="es-ES_tradnl" smtClean="0"/>
              <a:t>07/02/2022</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FE1EC9C2-994F-7C41-8AA7-751657AC74AF}" type="slidenum">
              <a:rPr lang="es-ES_tradnl" smtClean="0"/>
              <a:t>‹Nº›</a:t>
            </a:fld>
            <a:endParaRPr lang="es-ES_tradnl"/>
          </a:p>
        </p:txBody>
      </p:sp>
    </p:spTree>
    <p:extLst>
      <p:ext uri="{BB962C8B-B14F-4D97-AF65-F5344CB8AC3E}">
        <p14:creationId xmlns:p14="http://schemas.microsoft.com/office/powerpoint/2010/main" val="2022828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Clic para editar título</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5F92973-BA0A-5C4B-AFA0-692614F300DB}" type="datetimeFigureOut">
              <a:rPr lang="es-ES_tradnl" smtClean="0"/>
              <a:t>07/02/2022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FE1EC9C2-994F-7C41-8AA7-751657AC74AF}" type="slidenum">
              <a:rPr lang="es-ES_tradnl" smtClean="0"/>
              <a:t>‹Nº›</a:t>
            </a:fld>
            <a:endParaRPr lang="es-ES_tradnl"/>
          </a:p>
        </p:txBody>
      </p:sp>
    </p:spTree>
    <p:extLst>
      <p:ext uri="{BB962C8B-B14F-4D97-AF65-F5344CB8AC3E}">
        <p14:creationId xmlns:p14="http://schemas.microsoft.com/office/powerpoint/2010/main" val="868933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Clic para editar título</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5F92973-BA0A-5C4B-AFA0-692614F300DB}" type="datetimeFigureOut">
              <a:rPr lang="es-ES_tradnl" smtClean="0"/>
              <a:t>07/02/2022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FE1EC9C2-994F-7C41-8AA7-751657AC74AF}" type="slidenum">
              <a:rPr lang="es-ES_tradnl" smtClean="0"/>
              <a:t>‹Nº›</a:t>
            </a:fld>
            <a:endParaRPr lang="es-ES_tradnl"/>
          </a:p>
        </p:txBody>
      </p:sp>
    </p:spTree>
    <p:extLst>
      <p:ext uri="{BB962C8B-B14F-4D97-AF65-F5344CB8AC3E}">
        <p14:creationId xmlns:p14="http://schemas.microsoft.com/office/powerpoint/2010/main" val="1276333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Clic para editar título</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F92973-BA0A-5C4B-AFA0-692614F300DB}" type="datetimeFigureOut">
              <a:rPr lang="es-ES_tradnl" smtClean="0"/>
              <a:t>07/02/2022</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EC9C2-994F-7C41-8AA7-751657AC74AF}" type="slidenum">
              <a:rPr lang="es-ES_tradnl" smtClean="0"/>
              <a:t>‹Nº›</a:t>
            </a:fld>
            <a:endParaRPr lang="es-ES_tradnl"/>
          </a:p>
        </p:txBody>
      </p:sp>
    </p:spTree>
    <p:extLst>
      <p:ext uri="{BB962C8B-B14F-4D97-AF65-F5344CB8AC3E}">
        <p14:creationId xmlns:p14="http://schemas.microsoft.com/office/powerpoint/2010/main" val="73107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613BFE95-E4DC-4974-B1BC-31862C972152}"/>
              </a:ext>
            </a:extLst>
          </p:cNvPr>
          <p:cNvPicPr>
            <a:picLocks noChangeAspect="1"/>
          </p:cNvPicPr>
          <p:nvPr/>
        </p:nvPicPr>
        <p:blipFill rotWithShape="1">
          <a:blip r:embed="rId4"/>
          <a:srcRect l="8203" t="58261" r="8010" b="29420"/>
          <a:stretch/>
        </p:blipFill>
        <p:spPr>
          <a:xfrm>
            <a:off x="3618271" y="4030382"/>
            <a:ext cx="4945626" cy="728431"/>
          </a:xfrm>
          <a:prstGeom prst="rect">
            <a:avLst/>
          </a:prstGeom>
        </p:spPr>
      </p:pic>
    </p:spTree>
    <p:extLst>
      <p:ext uri="{BB962C8B-B14F-4D97-AF65-F5344CB8AC3E}">
        <p14:creationId xmlns:p14="http://schemas.microsoft.com/office/powerpoint/2010/main" val="1389439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E5D78FA9-2A96-4717-8D16-5251FB2B87B0}"/>
              </a:ext>
            </a:extLst>
          </p:cNvPr>
          <p:cNvPicPr>
            <a:picLocks noChangeAspect="1"/>
          </p:cNvPicPr>
          <p:nvPr/>
        </p:nvPicPr>
        <p:blipFill rotWithShape="1">
          <a:blip r:embed="rId3"/>
          <a:srcRect l="8203" t="58261" r="8010" b="29420"/>
          <a:stretch/>
        </p:blipFill>
        <p:spPr>
          <a:xfrm>
            <a:off x="304801" y="933221"/>
            <a:ext cx="2890684" cy="394737"/>
          </a:xfrm>
          <a:prstGeom prst="rect">
            <a:avLst/>
          </a:prstGeom>
        </p:spPr>
      </p:pic>
      <p:sp>
        <p:nvSpPr>
          <p:cNvPr id="5" name="TextBox 4">
            <a:extLst>
              <a:ext uri="{FF2B5EF4-FFF2-40B4-BE49-F238E27FC236}">
                <a16:creationId xmlns:a16="http://schemas.microsoft.com/office/drawing/2014/main" id="{0DFF953F-1B37-4CB8-BD93-6CB3E4638C41}"/>
              </a:ext>
            </a:extLst>
          </p:cNvPr>
          <p:cNvSpPr txBox="1"/>
          <p:nvPr/>
        </p:nvSpPr>
        <p:spPr>
          <a:xfrm>
            <a:off x="1066800" y="1790833"/>
            <a:ext cx="10058399" cy="3276333"/>
          </a:xfrm>
          <a:prstGeom prst="rect">
            <a:avLst/>
          </a:prstGeom>
        </p:spPr>
        <p:txBody>
          <a:bodyPr vert="horz" lIns="91440" tIns="45720" rIns="91440" bIns="45720" rtlCol="0" anchor="b">
            <a:normAutofit/>
          </a:bodyPr>
          <a:lstStyle/>
          <a:p>
            <a:pPr algn="ctr">
              <a:spcBef>
                <a:spcPct val="0"/>
              </a:spcBef>
              <a:spcAft>
                <a:spcPts val="600"/>
              </a:spcAft>
            </a:pPr>
            <a:r>
              <a:rPr lang="en-US" sz="4800" b="1" kern="1200" dirty="0">
                <a:effectLst>
                  <a:outerShdw blurRad="38100" dist="38100" dir="2700000" algn="tl">
                    <a:srgbClr val="000000">
                      <a:alpha val="43137"/>
                    </a:srgbClr>
                  </a:outerShdw>
                </a:effectLst>
                <a:latin typeface="Arial Nova" panose="020B0504020202020204" pitchFamily="34" charset="0"/>
                <a:ea typeface="+mj-ea"/>
                <a:cs typeface="+mj-cs"/>
              </a:rPr>
              <a:t>SECRETARÍA DE SEGURIDAD CIUDADANA</a:t>
            </a:r>
          </a:p>
          <a:p>
            <a:pPr algn="ctr">
              <a:spcBef>
                <a:spcPct val="0"/>
              </a:spcBef>
              <a:spcAft>
                <a:spcPts val="600"/>
              </a:spcAft>
            </a:pPr>
            <a:endParaRPr lang="en-US" sz="4000" b="1" kern="1200" dirty="0">
              <a:latin typeface="Arial Nova" panose="020B0504020202020204" pitchFamily="34" charset="0"/>
              <a:ea typeface="+mj-ea"/>
              <a:cs typeface="+mj-cs"/>
            </a:endParaRPr>
          </a:p>
          <a:p>
            <a:pPr algn="ctr">
              <a:spcBef>
                <a:spcPct val="0"/>
              </a:spcBef>
              <a:spcAft>
                <a:spcPts val="600"/>
              </a:spcAft>
            </a:pPr>
            <a:r>
              <a:rPr lang="es-CO" sz="2400" b="1" kern="1200" dirty="0">
                <a:latin typeface="Arial Nova" panose="020B0504020202020204" pitchFamily="34" charset="0"/>
                <a:ea typeface="+mj-ea"/>
                <a:cs typeface="+mj-cs"/>
              </a:rPr>
              <a:t>Boletín de Indicadores de Seguridad</a:t>
            </a:r>
          </a:p>
          <a:p>
            <a:pPr algn="ctr">
              <a:spcBef>
                <a:spcPct val="0"/>
              </a:spcBef>
              <a:spcAft>
                <a:spcPts val="600"/>
              </a:spcAft>
            </a:pPr>
            <a:r>
              <a:rPr lang="es-CO" sz="2400" dirty="0" smtClean="0">
                <a:latin typeface="Arial Nova" panose="020B0504020202020204" pitchFamily="34" charset="0"/>
                <a:ea typeface="+mj-ea"/>
                <a:cs typeface="+mj-cs"/>
              </a:rPr>
              <a:t>Enero de 2022</a:t>
            </a:r>
            <a:endParaRPr lang="es-CO" sz="2400" kern="1200" dirty="0">
              <a:latin typeface="Arial Nova" panose="020B0504020202020204" pitchFamily="34" charset="0"/>
              <a:ea typeface="+mj-ea"/>
              <a:cs typeface="+mj-cs"/>
            </a:endParaRPr>
          </a:p>
        </p:txBody>
      </p:sp>
    </p:spTree>
    <p:extLst>
      <p:ext uri="{BB962C8B-B14F-4D97-AF65-F5344CB8AC3E}">
        <p14:creationId xmlns:p14="http://schemas.microsoft.com/office/powerpoint/2010/main" val="588562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4CD318A-642A-4440-B81E-B2AB5A403463}"/>
              </a:ext>
            </a:extLst>
          </p:cNvPr>
          <p:cNvGraphicFramePr>
            <a:graphicFrameLocks noGrp="1"/>
          </p:cNvGraphicFramePr>
          <p:nvPr>
            <p:extLst>
              <p:ext uri="{D42A27DB-BD31-4B8C-83A1-F6EECF244321}">
                <p14:modId xmlns:p14="http://schemas.microsoft.com/office/powerpoint/2010/main" val="800407204"/>
              </p:ext>
            </p:extLst>
          </p:nvPr>
        </p:nvGraphicFramePr>
        <p:xfrm>
          <a:off x="3661278" y="429549"/>
          <a:ext cx="5906792" cy="701040"/>
        </p:xfrm>
        <a:graphic>
          <a:graphicData uri="http://schemas.openxmlformats.org/drawingml/2006/table">
            <a:tbl>
              <a:tblPr firstRow="1" bandRow="1">
                <a:tableStyleId>{5C22544A-7EE6-4342-B048-85BDC9FD1C3A}</a:tableStyleId>
              </a:tblPr>
              <a:tblGrid>
                <a:gridCol w="5906792">
                  <a:extLst>
                    <a:ext uri="{9D8B030D-6E8A-4147-A177-3AD203B41FA5}">
                      <a16:colId xmlns:a16="http://schemas.microsoft.com/office/drawing/2014/main" val="357285632"/>
                    </a:ext>
                  </a:extLst>
                </a:gridCol>
              </a:tblGrid>
              <a:tr h="370840">
                <a:tc>
                  <a:txBody>
                    <a:bodyPr/>
                    <a:lstStyle/>
                    <a:p>
                      <a:pPr algn="ctr"/>
                      <a:r>
                        <a:rPr lang="es-CO" sz="2800" b="1" dirty="0">
                          <a:solidFill>
                            <a:schemeClr val="tx1"/>
                          </a:solidFill>
                          <a:latin typeface="Arial Nova" panose="020B0504020202020204" pitchFamily="34" charset="0"/>
                          <a:ea typeface="Verdana" panose="020B0604030504040204" pitchFamily="34" charset="0"/>
                        </a:rPr>
                        <a:t>Resumen</a:t>
                      </a:r>
                    </a:p>
                    <a:p>
                      <a:pPr algn="ctr"/>
                      <a:r>
                        <a:rPr lang="es-CO" sz="1200" dirty="0">
                          <a:solidFill>
                            <a:schemeClr val="tx1"/>
                          </a:solidFill>
                          <a:latin typeface="Arial Nova" panose="020B0504020202020204" pitchFamily="34" charset="0"/>
                          <a:ea typeface="Verdana" panose="020B0604030504040204" pitchFamily="34" charset="0"/>
                        </a:rPr>
                        <a:t>Indicadores de Seguridad y Convivencia – 01 de Enero a </a:t>
                      </a:r>
                      <a:r>
                        <a:rPr lang="es-CO" sz="1200" dirty="0" smtClean="0">
                          <a:solidFill>
                            <a:schemeClr val="tx1"/>
                          </a:solidFill>
                          <a:latin typeface="Arial Nova" panose="020B0504020202020204" pitchFamily="34" charset="0"/>
                          <a:ea typeface="Verdana" panose="020B0604030504040204" pitchFamily="34" charset="0"/>
                        </a:rPr>
                        <a:t>31 </a:t>
                      </a:r>
                      <a:r>
                        <a:rPr lang="es-CO" sz="1200" dirty="0">
                          <a:solidFill>
                            <a:schemeClr val="tx1"/>
                          </a:solidFill>
                          <a:latin typeface="Arial Nova" panose="020B0504020202020204" pitchFamily="34" charset="0"/>
                          <a:ea typeface="Verdana" panose="020B0604030504040204" pitchFamily="34" charset="0"/>
                        </a:rPr>
                        <a:t>de </a:t>
                      </a:r>
                      <a:r>
                        <a:rPr lang="es-CO" sz="1200" dirty="0" smtClean="0">
                          <a:solidFill>
                            <a:schemeClr val="tx1"/>
                          </a:solidFill>
                          <a:latin typeface="Arial Nova" panose="020B0504020202020204" pitchFamily="34" charset="0"/>
                          <a:ea typeface="Verdana" panose="020B0604030504040204" pitchFamily="34" charset="0"/>
                        </a:rPr>
                        <a:t>enero 2022</a:t>
                      </a:r>
                      <a:endParaRPr lang="es-CO" sz="1200" dirty="0">
                        <a:solidFill>
                          <a:schemeClr val="tx1"/>
                        </a:solidFill>
                      </a:endParaRPr>
                    </a:p>
                  </a:txBody>
                  <a:tcPr>
                    <a:lnL w="12700" cmpd="sng">
                      <a:noFill/>
                    </a:lnL>
                    <a:lnR w="12700" cmpd="sng">
                      <a:noFill/>
                    </a:lnR>
                    <a:lnT w="12700" cmpd="sng">
                      <a:noFill/>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4740446"/>
                  </a:ext>
                </a:extLst>
              </a:tr>
            </a:tbl>
          </a:graphicData>
        </a:graphic>
      </p:graphicFrame>
      <p:sp>
        <p:nvSpPr>
          <p:cNvPr id="4" name="TextBox 1">
            <a:extLst>
              <a:ext uri="{FF2B5EF4-FFF2-40B4-BE49-F238E27FC236}">
                <a16:creationId xmlns:a16="http://schemas.microsoft.com/office/drawing/2014/main" id="{1DF18C86-9696-43EE-A1F6-D2AFD80AD937}"/>
              </a:ext>
            </a:extLst>
          </p:cNvPr>
          <p:cNvSpPr txBox="1"/>
          <p:nvPr/>
        </p:nvSpPr>
        <p:spPr>
          <a:xfrm>
            <a:off x="544189" y="2064372"/>
            <a:ext cx="10714363" cy="2246769"/>
          </a:xfrm>
          <a:prstGeom prst="rect">
            <a:avLst/>
          </a:prstGeom>
          <a:noFill/>
        </p:spPr>
        <p:txBody>
          <a:bodyPr wrap="square" rtlCol="0">
            <a:spAutoFit/>
          </a:bodyPr>
          <a:lstStyle/>
          <a:p>
            <a:pPr algn="just"/>
            <a:endParaRPr lang="es-CO" sz="2000" dirty="0">
              <a:latin typeface="Arial Nova" panose="020B0504020202020204"/>
            </a:endParaRPr>
          </a:p>
          <a:p>
            <a:pPr algn="just"/>
            <a:r>
              <a:rPr lang="es-CO" sz="2000" dirty="0">
                <a:latin typeface="Arial Nova" panose="020B0504020202020204"/>
              </a:rPr>
              <a:t>Con el ánimo de informar a la ciudadanía sobre el estado de los diferentes indicadores correspondientes a seguridad ciudadana seguidamente se presentan </a:t>
            </a:r>
            <a:r>
              <a:rPr lang="es-CO" sz="2000" b="1" dirty="0">
                <a:latin typeface="Arial Nova" panose="020B0504020202020204"/>
              </a:rPr>
              <a:t>los principales </a:t>
            </a:r>
            <a:r>
              <a:rPr lang="es-CO" sz="2000" b="1" dirty="0" smtClean="0">
                <a:latin typeface="Arial Nova" panose="020B0504020202020204"/>
              </a:rPr>
              <a:t>hitos </a:t>
            </a:r>
            <a:r>
              <a:rPr lang="es-CO" sz="2000" b="1" dirty="0">
                <a:latin typeface="Arial Nova" panose="020B0504020202020204"/>
              </a:rPr>
              <a:t>de acuerdo a su relevancia en cuanto a cifras de delitos ocurridos en la en la zona urbana y rural de Cúcuta en el periodo 01 de enero a 31 de </a:t>
            </a:r>
            <a:r>
              <a:rPr lang="es-CO" sz="2000" b="1" dirty="0" smtClean="0">
                <a:latin typeface="Arial Nova" panose="020B0504020202020204"/>
              </a:rPr>
              <a:t>enero de 2022,</a:t>
            </a:r>
            <a:r>
              <a:rPr lang="es-CO" sz="2000" dirty="0" smtClean="0">
                <a:latin typeface="Arial Nova" panose="020B0504020202020204"/>
              </a:rPr>
              <a:t> </a:t>
            </a:r>
            <a:r>
              <a:rPr lang="es-CO" sz="2000" dirty="0">
                <a:latin typeface="Arial Nova" panose="020B0504020202020204"/>
              </a:rPr>
              <a:t>enfatizando en la ocurrencia y comportamiento de delitos que han tenido lugar durante el año, comparadas con el mismo período del año inmediatamente anterior.</a:t>
            </a:r>
          </a:p>
        </p:txBody>
      </p:sp>
      <p:pic>
        <p:nvPicPr>
          <p:cNvPr id="5" name="Picture 4" descr="A close up of a logo&#10;&#10;Description automatically generated">
            <a:extLst>
              <a:ext uri="{FF2B5EF4-FFF2-40B4-BE49-F238E27FC236}">
                <a16:creationId xmlns:a16="http://schemas.microsoft.com/office/drawing/2014/main" id="{D09FC831-EA42-4547-A4B3-B8524AD8DF6E}"/>
              </a:ext>
            </a:extLst>
          </p:cNvPr>
          <p:cNvPicPr>
            <a:picLocks noChangeAspect="1"/>
          </p:cNvPicPr>
          <p:nvPr/>
        </p:nvPicPr>
        <p:blipFill rotWithShape="1">
          <a:blip r:embed="rId3"/>
          <a:srcRect l="8203" t="58261" r="8010" b="29420"/>
          <a:stretch/>
        </p:blipFill>
        <p:spPr>
          <a:xfrm>
            <a:off x="304801" y="933221"/>
            <a:ext cx="2890684" cy="394737"/>
          </a:xfrm>
          <a:prstGeom prst="rect">
            <a:avLst/>
          </a:prstGeom>
        </p:spPr>
      </p:pic>
    </p:spTree>
    <p:extLst>
      <p:ext uri="{BB962C8B-B14F-4D97-AF65-F5344CB8AC3E}">
        <p14:creationId xmlns:p14="http://schemas.microsoft.com/office/powerpoint/2010/main" val="883052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1DF18C86-9696-43EE-A1F6-D2AFD80AD937}"/>
              </a:ext>
            </a:extLst>
          </p:cNvPr>
          <p:cNvSpPr txBox="1"/>
          <p:nvPr/>
        </p:nvSpPr>
        <p:spPr>
          <a:xfrm>
            <a:off x="827000" y="1327958"/>
            <a:ext cx="10537993" cy="5309146"/>
          </a:xfrm>
          <a:prstGeom prst="rect">
            <a:avLst/>
          </a:prstGeom>
          <a:noFill/>
        </p:spPr>
        <p:txBody>
          <a:bodyPr wrap="square" rtlCol="0">
            <a:spAutoFit/>
          </a:bodyPr>
          <a:lstStyle/>
          <a:p>
            <a:pPr marL="342900" indent="-342900" algn="just">
              <a:buFontTx/>
              <a:buAutoNum type="arabicPeriod"/>
            </a:pPr>
            <a:r>
              <a:rPr lang="es-CO" sz="1600" dirty="0">
                <a:latin typeface="Arial Nova" panose="020B0504020202020204"/>
              </a:rPr>
              <a:t>Durante este periodo </a:t>
            </a:r>
            <a:r>
              <a:rPr lang="es-CO" sz="1600" dirty="0" smtClean="0">
                <a:latin typeface="Arial Nova" panose="020B0504020202020204"/>
              </a:rPr>
              <a:t>8 de los 9 delitos registran una disminución y tendencia a la baja con respecto al año anterior.</a:t>
            </a:r>
            <a:endParaRPr lang="es-CO" sz="1600" dirty="0">
              <a:latin typeface="Arial Nova" panose="020B0504020202020204"/>
            </a:endParaRPr>
          </a:p>
          <a:p>
            <a:pPr marL="342900" indent="-342900" algn="just">
              <a:buFontTx/>
              <a:buAutoNum type="arabicPeriod"/>
            </a:pPr>
            <a:endParaRPr lang="es-CO" sz="1000" dirty="0">
              <a:latin typeface="Arial Nova" panose="020B0504020202020204"/>
            </a:endParaRPr>
          </a:p>
          <a:p>
            <a:pPr marL="342900" indent="-342900" algn="just">
              <a:buFontTx/>
              <a:buAutoNum type="arabicPeriod"/>
            </a:pPr>
            <a:r>
              <a:rPr lang="es-CO" sz="1600" dirty="0">
                <a:latin typeface="Arial Nova" panose="020B0504020202020204"/>
              </a:rPr>
              <a:t>Se presenta una </a:t>
            </a:r>
            <a:r>
              <a:rPr lang="es-CO" sz="1600" b="1" dirty="0">
                <a:latin typeface="Arial Nova" panose="020B0504020202020204"/>
              </a:rPr>
              <a:t>disminución del </a:t>
            </a:r>
            <a:r>
              <a:rPr lang="es-CO" sz="1600" b="1" dirty="0" smtClean="0">
                <a:latin typeface="Arial Nova" panose="020B0504020202020204"/>
              </a:rPr>
              <a:t>-83%</a:t>
            </a:r>
            <a:r>
              <a:rPr lang="es-CO" sz="1600" dirty="0" smtClean="0">
                <a:latin typeface="Arial Nova" panose="020B0504020202020204"/>
              </a:rPr>
              <a:t> en el </a:t>
            </a:r>
            <a:r>
              <a:rPr lang="es-CO" sz="1600" b="1" dirty="0" smtClean="0">
                <a:latin typeface="Arial Nova" panose="020B0504020202020204"/>
              </a:rPr>
              <a:t>hurto a vehículos, </a:t>
            </a:r>
            <a:r>
              <a:rPr lang="es-CO" sz="1600" dirty="0" smtClean="0">
                <a:latin typeface="Arial Nova" panose="020B0504020202020204"/>
              </a:rPr>
              <a:t>1 caso del presente año comparado </a:t>
            </a:r>
            <a:r>
              <a:rPr lang="es-CO" sz="1600" dirty="0">
                <a:latin typeface="Arial Nova" panose="020B0504020202020204"/>
              </a:rPr>
              <a:t>con </a:t>
            </a:r>
            <a:r>
              <a:rPr lang="es-CO" sz="1600" dirty="0" smtClean="0">
                <a:latin typeface="Arial Nova" panose="020B0504020202020204"/>
              </a:rPr>
              <a:t>6 casos 2021.</a:t>
            </a:r>
            <a:endParaRPr lang="es-CO" sz="1600" b="1" u="sng" dirty="0">
              <a:latin typeface="Arial Nova" panose="020B0504020202020204"/>
            </a:endParaRPr>
          </a:p>
          <a:p>
            <a:pPr marL="342900" indent="-342900" algn="just">
              <a:buFontTx/>
              <a:buAutoNum type="arabicPeriod"/>
            </a:pPr>
            <a:endParaRPr lang="es-CO" sz="1200" dirty="0">
              <a:latin typeface="Arial Nova" panose="020B0504020202020204"/>
            </a:endParaRPr>
          </a:p>
          <a:p>
            <a:pPr marL="342900" indent="-342900" algn="just">
              <a:buFontTx/>
              <a:buAutoNum type="arabicPeriod"/>
            </a:pPr>
            <a:r>
              <a:rPr lang="es-CO" sz="1600" dirty="0" smtClean="0">
                <a:latin typeface="Arial Nova" panose="020B0504020202020204"/>
              </a:rPr>
              <a:t>De igual forma el </a:t>
            </a:r>
            <a:r>
              <a:rPr lang="es-CO" sz="1600" b="1" dirty="0" smtClean="0">
                <a:latin typeface="Arial Nova" panose="020B0504020202020204"/>
              </a:rPr>
              <a:t>hurto a motocicletas se redujo en un -81%,</a:t>
            </a:r>
            <a:r>
              <a:rPr lang="es-CO" sz="1600" dirty="0" smtClean="0">
                <a:latin typeface="Arial Nova" panose="020B0504020202020204"/>
              </a:rPr>
              <a:t> 18 casos contra 91 del 2021.</a:t>
            </a:r>
            <a:endParaRPr lang="es-CO" sz="1600" dirty="0">
              <a:latin typeface="Arial Nova" panose="020B0504020202020204"/>
            </a:endParaRPr>
          </a:p>
          <a:p>
            <a:pPr marL="342900" indent="-342900" algn="just">
              <a:buFont typeface="+mj-lt"/>
              <a:buAutoNum type="arabicPeriod" startAt="4"/>
            </a:pPr>
            <a:endParaRPr lang="es-CO" sz="1100" dirty="0">
              <a:latin typeface="Arial Nova" panose="020B0504020202020204"/>
            </a:endParaRPr>
          </a:p>
          <a:p>
            <a:pPr marL="342900" indent="-342900" algn="just">
              <a:buFont typeface="+mj-lt"/>
              <a:buAutoNum type="arabicPeriod" startAt="4"/>
            </a:pPr>
            <a:r>
              <a:rPr lang="es-CO" sz="1600" dirty="0" smtClean="0">
                <a:latin typeface="Arial Nova" panose="020B0504020202020204"/>
              </a:rPr>
              <a:t>Los </a:t>
            </a:r>
            <a:r>
              <a:rPr lang="es-CO" sz="1600" b="1" dirty="0" smtClean="0">
                <a:latin typeface="Arial Nova" panose="020B0504020202020204"/>
              </a:rPr>
              <a:t>delitos sexuales </a:t>
            </a:r>
            <a:r>
              <a:rPr lang="es-CO" sz="1600" dirty="0" smtClean="0">
                <a:latin typeface="Arial Nova" panose="020B0504020202020204"/>
              </a:rPr>
              <a:t>presentan una </a:t>
            </a:r>
            <a:r>
              <a:rPr lang="es-CO" sz="1600" b="1" dirty="0" smtClean="0">
                <a:latin typeface="Arial Nova" panose="020B0504020202020204"/>
              </a:rPr>
              <a:t>reducción de -71%, 9 casos </a:t>
            </a:r>
            <a:r>
              <a:rPr lang="es-CO" sz="1600" dirty="0" smtClean="0">
                <a:latin typeface="Arial Nova" panose="020B0504020202020204"/>
              </a:rPr>
              <a:t>contra 31 del año 2021.</a:t>
            </a:r>
            <a:endParaRPr lang="es-CO" sz="1600" dirty="0">
              <a:latin typeface="Arial Nova" panose="020B0504020202020204"/>
            </a:endParaRPr>
          </a:p>
          <a:p>
            <a:pPr marL="342900" indent="-342900" algn="just">
              <a:buFont typeface="+mj-lt"/>
              <a:buAutoNum type="arabicPeriod" startAt="4"/>
            </a:pPr>
            <a:endParaRPr lang="es-CO" sz="1100" dirty="0">
              <a:latin typeface="Arial Nova" panose="020B0504020202020204"/>
            </a:endParaRPr>
          </a:p>
          <a:p>
            <a:pPr marL="342900" indent="-342900" algn="just">
              <a:buFont typeface="+mj-lt"/>
              <a:buAutoNum type="arabicPeriod" startAt="4"/>
            </a:pPr>
            <a:r>
              <a:rPr lang="es-CO" sz="1600" dirty="0">
                <a:latin typeface="Arial Nova" panose="020B0504020202020204"/>
              </a:rPr>
              <a:t>El </a:t>
            </a:r>
            <a:r>
              <a:rPr lang="es-CO" sz="1600" b="1" dirty="0">
                <a:latin typeface="Arial Nova" panose="020B0504020202020204"/>
              </a:rPr>
              <a:t>hurto a </a:t>
            </a:r>
            <a:r>
              <a:rPr lang="es-CO" sz="1600" b="1" dirty="0" smtClean="0">
                <a:latin typeface="Arial Nova" panose="020B0504020202020204"/>
              </a:rPr>
              <a:t>residencias </a:t>
            </a:r>
            <a:r>
              <a:rPr lang="es-CO" sz="1600" dirty="0" smtClean="0">
                <a:latin typeface="Arial Nova" panose="020B0504020202020204"/>
              </a:rPr>
              <a:t>en </a:t>
            </a:r>
            <a:r>
              <a:rPr lang="es-CO" sz="1600" dirty="0">
                <a:latin typeface="Arial Nova" panose="020B0504020202020204"/>
              </a:rPr>
              <a:t>periodo del 01 de enero al </a:t>
            </a:r>
            <a:r>
              <a:rPr lang="es-CO" sz="1600" dirty="0" smtClean="0">
                <a:latin typeface="Arial Nova" panose="020B0504020202020204"/>
              </a:rPr>
              <a:t>31 </a:t>
            </a:r>
            <a:r>
              <a:rPr lang="es-CO" sz="1600" dirty="0">
                <a:latin typeface="Arial Nova" panose="020B0504020202020204"/>
              </a:rPr>
              <a:t>de </a:t>
            </a:r>
            <a:r>
              <a:rPr lang="es-CO" sz="1600" dirty="0" smtClean="0">
                <a:latin typeface="Arial Nova" panose="020B0504020202020204"/>
              </a:rPr>
              <a:t>enero de 2022 </a:t>
            </a:r>
            <a:r>
              <a:rPr lang="es-CO" sz="1600" b="1" dirty="0">
                <a:latin typeface="Arial Nova" panose="020B0504020202020204"/>
              </a:rPr>
              <a:t>disminuyó en </a:t>
            </a:r>
            <a:r>
              <a:rPr lang="es-CO" sz="1600" b="1" dirty="0" smtClean="0">
                <a:latin typeface="Arial Nova" panose="020B0504020202020204"/>
              </a:rPr>
              <a:t>-62% </a:t>
            </a:r>
            <a:r>
              <a:rPr lang="es-CO" sz="1600" dirty="0">
                <a:latin typeface="Arial Nova" panose="020B0504020202020204"/>
              </a:rPr>
              <a:t>en comparación con el año </a:t>
            </a:r>
            <a:r>
              <a:rPr lang="es-CO" sz="1600" dirty="0" smtClean="0">
                <a:latin typeface="Arial Nova" panose="020B0504020202020204"/>
              </a:rPr>
              <a:t>2021.</a:t>
            </a:r>
          </a:p>
          <a:p>
            <a:pPr marL="342900" indent="-342900" algn="just">
              <a:buFont typeface="+mj-lt"/>
              <a:buAutoNum type="arabicPeriod" startAt="4"/>
            </a:pPr>
            <a:endParaRPr lang="es-CO" sz="1000" dirty="0" smtClean="0">
              <a:latin typeface="Arial Nova" panose="020B0504020202020204"/>
            </a:endParaRPr>
          </a:p>
          <a:p>
            <a:pPr marL="342900" indent="-342900" algn="just">
              <a:buFont typeface="+mj-lt"/>
              <a:buAutoNum type="arabicPeriod" startAt="4"/>
            </a:pPr>
            <a:r>
              <a:rPr lang="es-CO" sz="1600" dirty="0" smtClean="0">
                <a:latin typeface="Arial Nova" panose="020B0504020202020204"/>
              </a:rPr>
              <a:t>Los casos de violencia intrafamiliar presentan una reducción del </a:t>
            </a:r>
            <a:r>
              <a:rPr lang="es-CO" sz="1600" b="1" dirty="0" smtClean="0">
                <a:latin typeface="Arial Nova" panose="020B0504020202020204"/>
              </a:rPr>
              <a:t>-49%, 76 casos contra 148 del año 2021 </a:t>
            </a:r>
            <a:r>
              <a:rPr lang="es-CO" sz="1600" dirty="0" smtClean="0">
                <a:latin typeface="Arial Nova" panose="020B0504020202020204"/>
              </a:rPr>
              <a:t> </a:t>
            </a:r>
            <a:endParaRPr lang="es-CO" sz="1600" dirty="0">
              <a:latin typeface="Arial Nova" panose="020B0504020202020204"/>
            </a:endParaRPr>
          </a:p>
          <a:p>
            <a:pPr marL="342900" indent="-342900" algn="just">
              <a:buFont typeface="+mj-lt"/>
              <a:buAutoNum type="arabicPeriod" startAt="4"/>
            </a:pPr>
            <a:endParaRPr lang="es-CO" sz="1100" dirty="0">
              <a:latin typeface="Arial Nova" panose="020B0504020202020204"/>
            </a:endParaRPr>
          </a:p>
          <a:p>
            <a:pPr marL="342900" indent="-342900" algn="just">
              <a:buFont typeface="+mj-lt"/>
              <a:buAutoNum type="arabicPeriod" startAt="4"/>
            </a:pPr>
            <a:r>
              <a:rPr lang="es-CO" sz="1600" dirty="0">
                <a:latin typeface="Arial Nova" panose="020B0504020202020204"/>
              </a:rPr>
              <a:t>Los </a:t>
            </a:r>
            <a:r>
              <a:rPr lang="es-CO" sz="1600" b="1" dirty="0">
                <a:latin typeface="Arial Nova" panose="020B0504020202020204"/>
              </a:rPr>
              <a:t>hurtos a comercio </a:t>
            </a:r>
            <a:r>
              <a:rPr lang="es-CO" sz="1600" b="1" dirty="0" smtClean="0">
                <a:latin typeface="Arial Nova" panose="020B0504020202020204"/>
              </a:rPr>
              <a:t>disminuyeron en -40%</a:t>
            </a:r>
            <a:r>
              <a:rPr lang="es-CO" sz="1600" dirty="0" smtClean="0">
                <a:latin typeface="Arial Nova" panose="020B0504020202020204"/>
              </a:rPr>
              <a:t> </a:t>
            </a:r>
            <a:r>
              <a:rPr lang="es-CO" sz="1600" dirty="0">
                <a:latin typeface="Arial Nova" panose="020B0504020202020204"/>
              </a:rPr>
              <a:t>en comparación con el año </a:t>
            </a:r>
            <a:r>
              <a:rPr lang="es-CO" sz="1600" dirty="0" smtClean="0">
                <a:latin typeface="Arial Nova" panose="020B0504020202020204"/>
              </a:rPr>
              <a:t>2021, la reducción fue de 15 casos</a:t>
            </a:r>
            <a:endParaRPr lang="es-CO" sz="1600" dirty="0">
              <a:latin typeface="Arial Nova" panose="020B0504020202020204"/>
            </a:endParaRPr>
          </a:p>
          <a:p>
            <a:pPr marL="342900" indent="-342900" algn="just">
              <a:buFont typeface="+mj-lt"/>
              <a:buAutoNum type="arabicPeriod" startAt="4"/>
            </a:pPr>
            <a:endParaRPr lang="es-CO" sz="1050" dirty="0">
              <a:latin typeface="Arial Nova" panose="020B0504020202020204"/>
            </a:endParaRPr>
          </a:p>
          <a:p>
            <a:pPr marL="342900" indent="-342900" algn="just">
              <a:buFont typeface="+mj-lt"/>
              <a:buAutoNum type="arabicPeriod" startAt="4"/>
            </a:pPr>
            <a:r>
              <a:rPr lang="es-CO" sz="1600" dirty="0">
                <a:latin typeface="Arial Nova" panose="020B0504020202020204"/>
              </a:rPr>
              <a:t>Los hurtos a </a:t>
            </a:r>
            <a:r>
              <a:rPr lang="es-CO" sz="1600" dirty="0" smtClean="0">
                <a:latin typeface="Arial Nova" panose="020B0504020202020204"/>
              </a:rPr>
              <a:t>personas se </a:t>
            </a:r>
            <a:r>
              <a:rPr lang="es-CO" sz="1600" b="1" dirty="0" smtClean="0">
                <a:latin typeface="Arial Nova" panose="020B0504020202020204"/>
              </a:rPr>
              <a:t>redujo en -25%</a:t>
            </a:r>
            <a:r>
              <a:rPr lang="es-CO" sz="1600" dirty="0" smtClean="0">
                <a:latin typeface="Arial Nova" panose="020B0504020202020204"/>
              </a:rPr>
              <a:t> -60 casos en </a:t>
            </a:r>
            <a:r>
              <a:rPr lang="es-CO" sz="1600" dirty="0">
                <a:latin typeface="Arial Nova" panose="020B0504020202020204"/>
              </a:rPr>
              <a:t>comparación con el año </a:t>
            </a:r>
            <a:r>
              <a:rPr lang="es-CO" sz="1600" dirty="0" smtClean="0">
                <a:latin typeface="Arial Nova" panose="020B0504020202020204"/>
              </a:rPr>
              <a:t>2021. </a:t>
            </a:r>
            <a:endParaRPr lang="es-CO" sz="1600" dirty="0">
              <a:latin typeface="Arial Nova" panose="020B0504020202020204"/>
            </a:endParaRPr>
          </a:p>
          <a:p>
            <a:pPr marL="342900" indent="-342900" algn="just">
              <a:buFont typeface="+mj-lt"/>
              <a:buAutoNum type="arabicPeriod" startAt="4"/>
            </a:pPr>
            <a:endParaRPr lang="es-CO" sz="1100" dirty="0">
              <a:latin typeface="Arial Nova" panose="020B0504020202020204"/>
            </a:endParaRPr>
          </a:p>
          <a:p>
            <a:pPr marL="342900" indent="-342900" algn="just">
              <a:buFont typeface="+mj-lt"/>
              <a:buAutoNum type="arabicPeriod" startAt="4"/>
            </a:pPr>
            <a:r>
              <a:rPr lang="es-CO" sz="1600" dirty="0" smtClean="0">
                <a:latin typeface="Arial Nova" panose="020B0504020202020204"/>
              </a:rPr>
              <a:t>Las lesiones personales </a:t>
            </a:r>
            <a:r>
              <a:rPr lang="es-CO" sz="1600" b="1" dirty="0" smtClean="0">
                <a:latin typeface="Arial Nova" panose="020B0504020202020204"/>
              </a:rPr>
              <a:t>disminuyeron en -11%</a:t>
            </a:r>
            <a:r>
              <a:rPr lang="es-CO" sz="1600" dirty="0" smtClean="0">
                <a:latin typeface="Arial Nova" panose="020B0504020202020204"/>
              </a:rPr>
              <a:t> 8 casos menos que el </a:t>
            </a:r>
            <a:r>
              <a:rPr lang="es-CO" sz="1600" dirty="0">
                <a:latin typeface="Arial Nova" panose="020B0504020202020204"/>
              </a:rPr>
              <a:t>año </a:t>
            </a:r>
            <a:r>
              <a:rPr lang="es-CO" sz="1600" dirty="0" smtClean="0">
                <a:latin typeface="Arial Nova" panose="020B0504020202020204"/>
              </a:rPr>
              <a:t>2021.</a:t>
            </a:r>
            <a:endParaRPr lang="es-CO" sz="1600" dirty="0">
              <a:latin typeface="Arial Nova" panose="020B0504020202020204"/>
            </a:endParaRPr>
          </a:p>
          <a:p>
            <a:pPr marL="342900" indent="-342900" algn="just">
              <a:buFont typeface="+mj-lt"/>
              <a:buAutoNum type="arabicPeriod" startAt="4"/>
            </a:pPr>
            <a:endParaRPr lang="es-CO" sz="1600" dirty="0">
              <a:latin typeface="Arial Nova" panose="020B0504020202020204"/>
            </a:endParaRPr>
          </a:p>
          <a:p>
            <a:pPr marL="342900" indent="-342900" algn="just">
              <a:buFont typeface="+mj-lt"/>
              <a:buAutoNum type="arabicPeriod" startAt="4"/>
            </a:pPr>
            <a:r>
              <a:rPr lang="es-CO" sz="1600" dirty="0" smtClean="0">
                <a:latin typeface="Arial Nova" panose="020B0504020202020204"/>
              </a:rPr>
              <a:t>El </a:t>
            </a:r>
            <a:r>
              <a:rPr lang="es-CO" sz="1600" b="1" dirty="0">
                <a:latin typeface="Arial Nova" panose="020B0504020202020204"/>
              </a:rPr>
              <a:t>homicidio </a:t>
            </a:r>
            <a:r>
              <a:rPr lang="es-CO" sz="1600" dirty="0">
                <a:latin typeface="Arial Nova" panose="020B0504020202020204"/>
              </a:rPr>
              <a:t>que presenta 18 hechos, contra 17 del año anterior, lo que representa una </a:t>
            </a:r>
            <a:r>
              <a:rPr lang="es-CO" sz="1600" b="1" dirty="0">
                <a:latin typeface="Arial Nova" panose="020B0504020202020204"/>
              </a:rPr>
              <a:t>variación del 6</a:t>
            </a:r>
            <a:r>
              <a:rPr lang="es-CO" sz="1600" b="1" dirty="0" smtClean="0">
                <a:latin typeface="Arial Nova" panose="020B0504020202020204"/>
              </a:rPr>
              <a:t>%</a:t>
            </a:r>
            <a:endParaRPr lang="es-CO" sz="1600" dirty="0">
              <a:latin typeface="Arial Nova" panose="020B0504020202020204"/>
            </a:endParaRPr>
          </a:p>
        </p:txBody>
      </p:sp>
      <p:pic>
        <p:nvPicPr>
          <p:cNvPr id="5" name="Picture 4" descr="A close up of a logo&#10;&#10;Description automatically generated">
            <a:extLst>
              <a:ext uri="{FF2B5EF4-FFF2-40B4-BE49-F238E27FC236}">
                <a16:creationId xmlns:a16="http://schemas.microsoft.com/office/drawing/2014/main" id="{D09FC831-EA42-4547-A4B3-B8524AD8DF6E}"/>
              </a:ext>
            </a:extLst>
          </p:cNvPr>
          <p:cNvPicPr>
            <a:picLocks noChangeAspect="1"/>
          </p:cNvPicPr>
          <p:nvPr/>
        </p:nvPicPr>
        <p:blipFill rotWithShape="1">
          <a:blip r:embed="rId3"/>
          <a:srcRect l="8203" t="58261" r="8010" b="29420"/>
          <a:stretch/>
        </p:blipFill>
        <p:spPr>
          <a:xfrm>
            <a:off x="304801" y="933221"/>
            <a:ext cx="2890684" cy="394737"/>
          </a:xfrm>
          <a:prstGeom prst="rect">
            <a:avLst/>
          </a:prstGeom>
        </p:spPr>
      </p:pic>
      <p:graphicFrame>
        <p:nvGraphicFramePr>
          <p:cNvPr id="6" name="Table 2">
            <a:extLst>
              <a:ext uri="{FF2B5EF4-FFF2-40B4-BE49-F238E27FC236}">
                <a16:creationId xmlns:a16="http://schemas.microsoft.com/office/drawing/2014/main" id="{3DFB742F-7D55-44B7-9BF4-8BE464B3849B}"/>
              </a:ext>
            </a:extLst>
          </p:cNvPr>
          <p:cNvGraphicFramePr>
            <a:graphicFrameLocks noGrp="1"/>
          </p:cNvGraphicFramePr>
          <p:nvPr>
            <p:extLst>
              <p:ext uri="{D42A27DB-BD31-4B8C-83A1-F6EECF244321}">
                <p14:modId xmlns:p14="http://schemas.microsoft.com/office/powerpoint/2010/main" val="1686362395"/>
              </p:ext>
            </p:extLst>
          </p:nvPr>
        </p:nvGraphicFramePr>
        <p:xfrm>
          <a:off x="3661278" y="429549"/>
          <a:ext cx="5906792" cy="701040"/>
        </p:xfrm>
        <a:graphic>
          <a:graphicData uri="http://schemas.openxmlformats.org/drawingml/2006/table">
            <a:tbl>
              <a:tblPr firstRow="1" bandRow="1">
                <a:tableStyleId>{5C22544A-7EE6-4342-B048-85BDC9FD1C3A}</a:tableStyleId>
              </a:tblPr>
              <a:tblGrid>
                <a:gridCol w="5906792">
                  <a:extLst>
                    <a:ext uri="{9D8B030D-6E8A-4147-A177-3AD203B41FA5}">
                      <a16:colId xmlns:a16="http://schemas.microsoft.com/office/drawing/2014/main" val="357285632"/>
                    </a:ext>
                  </a:extLst>
                </a:gridCol>
              </a:tblGrid>
              <a:tr h="370840">
                <a:tc>
                  <a:txBody>
                    <a:bodyPr/>
                    <a:lstStyle/>
                    <a:p>
                      <a:pPr algn="ctr"/>
                      <a:r>
                        <a:rPr lang="es-CO" sz="2800" b="1" dirty="0">
                          <a:solidFill>
                            <a:schemeClr val="tx1"/>
                          </a:solidFill>
                          <a:latin typeface="Arial Nova" panose="020B0504020202020204" pitchFamily="34" charset="0"/>
                          <a:ea typeface="Verdana" panose="020B0604030504040204" pitchFamily="34" charset="0"/>
                        </a:rPr>
                        <a:t>Resumen</a:t>
                      </a:r>
                    </a:p>
                    <a:p>
                      <a:pPr algn="ctr"/>
                      <a:r>
                        <a:rPr lang="es-CO" sz="1200" dirty="0">
                          <a:solidFill>
                            <a:schemeClr val="tx1"/>
                          </a:solidFill>
                          <a:latin typeface="Arial Nova" panose="020B0504020202020204" pitchFamily="34" charset="0"/>
                          <a:ea typeface="Verdana" panose="020B0604030504040204" pitchFamily="34" charset="0"/>
                        </a:rPr>
                        <a:t>Indicadores de Seguridad y Convivencia – 01 de Enero a </a:t>
                      </a:r>
                      <a:r>
                        <a:rPr lang="es-CO" sz="1200" dirty="0" smtClean="0">
                          <a:solidFill>
                            <a:schemeClr val="tx1"/>
                          </a:solidFill>
                          <a:latin typeface="Arial Nova" panose="020B0504020202020204" pitchFamily="34" charset="0"/>
                          <a:ea typeface="Verdana" panose="020B0604030504040204" pitchFamily="34" charset="0"/>
                        </a:rPr>
                        <a:t>31 </a:t>
                      </a:r>
                      <a:r>
                        <a:rPr lang="es-CO" sz="1200" dirty="0">
                          <a:solidFill>
                            <a:schemeClr val="tx1"/>
                          </a:solidFill>
                          <a:latin typeface="Arial Nova" panose="020B0504020202020204" pitchFamily="34" charset="0"/>
                          <a:ea typeface="Verdana" panose="020B0604030504040204" pitchFamily="34" charset="0"/>
                        </a:rPr>
                        <a:t>de </a:t>
                      </a:r>
                      <a:r>
                        <a:rPr lang="es-CO" sz="1200" dirty="0" smtClean="0">
                          <a:solidFill>
                            <a:schemeClr val="tx1"/>
                          </a:solidFill>
                          <a:latin typeface="Arial Nova" panose="020B0504020202020204" pitchFamily="34" charset="0"/>
                          <a:ea typeface="Verdana" panose="020B0604030504040204" pitchFamily="34" charset="0"/>
                        </a:rPr>
                        <a:t>enero 2022</a:t>
                      </a:r>
                      <a:endParaRPr lang="es-CO" sz="1200" dirty="0">
                        <a:solidFill>
                          <a:schemeClr val="tx1"/>
                        </a:solidFill>
                      </a:endParaRPr>
                    </a:p>
                  </a:txBody>
                  <a:tcPr>
                    <a:lnL w="12700" cmpd="sng">
                      <a:noFill/>
                    </a:lnL>
                    <a:lnR w="12700" cmpd="sng">
                      <a:noFill/>
                    </a:lnR>
                    <a:lnT w="12700" cmpd="sng">
                      <a:noFill/>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4740446"/>
                  </a:ext>
                </a:extLst>
              </a:tr>
            </a:tbl>
          </a:graphicData>
        </a:graphic>
      </p:graphicFrame>
    </p:spTree>
    <p:extLst>
      <p:ext uri="{BB962C8B-B14F-4D97-AF65-F5344CB8AC3E}">
        <p14:creationId xmlns:p14="http://schemas.microsoft.com/office/powerpoint/2010/main" val="2211282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6452DD20-D911-4085-AB9D-913BC213376B}"/>
              </a:ext>
            </a:extLst>
          </p:cNvPr>
          <p:cNvPicPr>
            <a:picLocks noChangeAspect="1"/>
          </p:cNvPicPr>
          <p:nvPr/>
        </p:nvPicPr>
        <p:blipFill rotWithShape="1">
          <a:blip r:embed="rId3"/>
          <a:srcRect l="8203" t="58261" r="8010" b="29420"/>
          <a:stretch/>
        </p:blipFill>
        <p:spPr>
          <a:xfrm>
            <a:off x="304801" y="933221"/>
            <a:ext cx="2890684" cy="394737"/>
          </a:xfrm>
          <a:prstGeom prst="rect">
            <a:avLst/>
          </a:prstGeom>
        </p:spPr>
      </p:pic>
      <p:sp>
        <p:nvSpPr>
          <p:cNvPr id="6" name="Rectangle 7">
            <a:extLst>
              <a:ext uri="{FF2B5EF4-FFF2-40B4-BE49-F238E27FC236}">
                <a16:creationId xmlns:a16="http://schemas.microsoft.com/office/drawing/2014/main" id="{75240A4D-3384-43DD-83C7-79F54DA1C7BE}"/>
              </a:ext>
            </a:extLst>
          </p:cNvPr>
          <p:cNvSpPr/>
          <p:nvPr/>
        </p:nvSpPr>
        <p:spPr>
          <a:xfrm>
            <a:off x="1061885" y="5195286"/>
            <a:ext cx="9586236" cy="410882"/>
          </a:xfrm>
          <a:prstGeom prst="rect">
            <a:avLst/>
          </a:prstGeom>
        </p:spPr>
        <p:txBody>
          <a:bodyPr wrap="square">
            <a:spAutoFit/>
          </a:bodyPr>
          <a:lstStyle/>
          <a:p>
            <a:pPr algn="just">
              <a:lnSpc>
                <a:spcPct val="115000"/>
              </a:lnSpc>
              <a:spcAft>
                <a:spcPts val="0"/>
              </a:spcAft>
            </a:pPr>
            <a:r>
              <a:rPr lang="es-CO" sz="900" dirty="0">
                <a:latin typeface="Arial Nova" panose="020B0504020202020204"/>
                <a:ea typeface="Calibri" panose="020F0502020204030204" pitchFamily="34" charset="0"/>
                <a:cs typeface="Times New Roman" panose="02020603050405020304" pitchFamily="18" charset="0"/>
              </a:rPr>
              <a:t>Fuente: Policía Nacional de Colombia - Sistema de Información Estadístico Delincuencial y Contravencional (SIEDCO) – PONAL, con corte al </a:t>
            </a:r>
            <a:r>
              <a:rPr lang="es-CO" sz="900" dirty="0" smtClean="0">
                <a:latin typeface="Arial Nova" panose="020B0504020202020204"/>
                <a:ea typeface="Calibri" panose="020F0502020204030204" pitchFamily="34" charset="0"/>
                <a:cs typeface="Times New Roman" panose="02020603050405020304" pitchFamily="18" charset="0"/>
              </a:rPr>
              <a:t>31/01/2022. </a:t>
            </a:r>
            <a:r>
              <a:rPr lang="es-CO" sz="900" dirty="0">
                <a:latin typeface="Arial Nova" panose="020B0504020202020204"/>
                <a:ea typeface="Calibri" panose="020F0502020204030204" pitchFamily="34" charset="0"/>
                <a:cs typeface="Times New Roman" panose="02020603050405020304" pitchFamily="18" charset="0"/>
              </a:rPr>
              <a:t>Elaborado por Secretaría de Seguridad Ciudadana de Cúcuta. </a:t>
            </a:r>
            <a:endParaRPr lang="en-GB" sz="3600" dirty="0">
              <a:latin typeface="Arial Nova" panose="020B0504020202020204"/>
              <a:ea typeface="Calibri" panose="020F0502020204030204" pitchFamily="34" charset="0"/>
              <a:cs typeface="Times New Roman" panose="02020603050405020304" pitchFamily="18" charset="0"/>
            </a:endParaRPr>
          </a:p>
        </p:txBody>
      </p:sp>
      <p:graphicFrame>
        <p:nvGraphicFramePr>
          <p:cNvPr id="10" name="Tabla 3">
            <a:extLst>
              <a:ext uri="{FF2B5EF4-FFF2-40B4-BE49-F238E27FC236}">
                <a16:creationId xmlns:a16="http://schemas.microsoft.com/office/drawing/2014/main" id="{C01F061C-5FB9-439E-82F0-FC1819AE9D7E}"/>
              </a:ext>
            </a:extLst>
          </p:cNvPr>
          <p:cNvGraphicFramePr>
            <a:graphicFrameLocks noGrp="1"/>
          </p:cNvGraphicFramePr>
          <p:nvPr>
            <p:extLst>
              <p:ext uri="{D42A27DB-BD31-4B8C-83A1-F6EECF244321}">
                <p14:modId xmlns:p14="http://schemas.microsoft.com/office/powerpoint/2010/main" val="2899935293"/>
              </p:ext>
            </p:extLst>
          </p:nvPr>
        </p:nvGraphicFramePr>
        <p:xfrm>
          <a:off x="1061885" y="1573161"/>
          <a:ext cx="9418546" cy="3601554"/>
        </p:xfrm>
        <a:graphic>
          <a:graphicData uri="http://schemas.openxmlformats.org/drawingml/2006/table">
            <a:tbl>
              <a:tblPr firstRow="1" bandRow="1">
                <a:tableStyleId>{9D7B26C5-4107-4FEC-AEDC-1716B250A1EF}</a:tableStyleId>
              </a:tblPr>
              <a:tblGrid>
                <a:gridCol w="2423219">
                  <a:extLst>
                    <a:ext uri="{9D8B030D-6E8A-4147-A177-3AD203B41FA5}">
                      <a16:colId xmlns:a16="http://schemas.microsoft.com/office/drawing/2014/main" val="2059309625"/>
                    </a:ext>
                  </a:extLst>
                </a:gridCol>
                <a:gridCol w="1572103">
                  <a:extLst>
                    <a:ext uri="{9D8B030D-6E8A-4147-A177-3AD203B41FA5}">
                      <a16:colId xmlns:a16="http://schemas.microsoft.com/office/drawing/2014/main" val="2889748234"/>
                    </a:ext>
                  </a:extLst>
                </a:gridCol>
                <a:gridCol w="1603754">
                  <a:extLst>
                    <a:ext uri="{9D8B030D-6E8A-4147-A177-3AD203B41FA5}">
                      <a16:colId xmlns:a16="http://schemas.microsoft.com/office/drawing/2014/main" val="3839029685"/>
                    </a:ext>
                  </a:extLst>
                </a:gridCol>
                <a:gridCol w="1909735">
                  <a:extLst>
                    <a:ext uri="{9D8B030D-6E8A-4147-A177-3AD203B41FA5}">
                      <a16:colId xmlns:a16="http://schemas.microsoft.com/office/drawing/2014/main" val="729571194"/>
                    </a:ext>
                  </a:extLst>
                </a:gridCol>
                <a:gridCol w="1909735">
                  <a:extLst>
                    <a:ext uri="{9D8B030D-6E8A-4147-A177-3AD203B41FA5}">
                      <a16:colId xmlns:a16="http://schemas.microsoft.com/office/drawing/2014/main" val="1355690221"/>
                    </a:ext>
                  </a:extLst>
                </a:gridCol>
              </a:tblGrid>
              <a:tr h="327414">
                <a:tc gridSpan="5">
                  <a:txBody>
                    <a:bodyPr/>
                    <a:lstStyle/>
                    <a:p>
                      <a:pPr algn="ctr" rtl="0" fontAlgn="ctr"/>
                      <a:r>
                        <a:rPr lang="es-ES" sz="1400" b="1" i="0" u="none" strike="noStrike" dirty="0">
                          <a:solidFill>
                            <a:schemeClr val="bg1"/>
                          </a:solidFill>
                          <a:effectLst/>
                          <a:latin typeface="Arial Nova" panose="020B0504020202020204" pitchFamily="34" charset="0"/>
                        </a:rPr>
                        <a:t>Periodo del 01 Enero  al 30 de abril años 2020 vs 2021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s-C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s-C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s-C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s-C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506694829"/>
                  </a:ext>
                </a:extLst>
              </a:tr>
              <a:tr h="327414">
                <a:tc>
                  <a:txBody>
                    <a:bodyPr/>
                    <a:lstStyle/>
                    <a:p>
                      <a:pPr algn="ctr" rtl="0" fontAlgn="ctr"/>
                      <a:r>
                        <a:rPr lang="es-CO" sz="1400" b="1" i="0" u="none" strike="noStrike" dirty="0">
                          <a:solidFill>
                            <a:schemeClr val="bg1"/>
                          </a:solidFill>
                          <a:effectLst/>
                          <a:latin typeface="Arial Nova" panose="020B0504020202020204" pitchFamily="34" charset="0"/>
                        </a:rPr>
                        <a:t>Delito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rtl="0" fontAlgn="ctr"/>
                      <a:r>
                        <a:rPr lang="es-CO" sz="1400" b="1" i="0" u="none" strike="noStrike" dirty="0">
                          <a:solidFill>
                            <a:schemeClr val="bg1"/>
                          </a:solidFill>
                          <a:effectLst/>
                          <a:latin typeface="Arial Nova" panose="020B0504020202020204" pitchFamily="34" charset="0"/>
                        </a:rPr>
                        <a:t>2020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rtl="0" fontAlgn="ctr"/>
                      <a:r>
                        <a:rPr lang="es-CO" sz="1400" b="1" i="0" u="none" strike="noStrike" dirty="0">
                          <a:solidFill>
                            <a:schemeClr val="bg1"/>
                          </a:solidFill>
                          <a:effectLst/>
                          <a:latin typeface="Arial Nova" panose="020B0504020202020204" pitchFamily="34" charset="0"/>
                        </a:rPr>
                        <a:t>2021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rtl="0" fontAlgn="ctr"/>
                      <a:r>
                        <a:rPr lang="es-CO" sz="1400" b="1" i="0" u="none" strike="noStrike" dirty="0">
                          <a:solidFill>
                            <a:schemeClr val="bg1"/>
                          </a:solidFill>
                          <a:effectLst/>
                          <a:latin typeface="Arial Nova" panose="020B0504020202020204" pitchFamily="34" charset="0"/>
                        </a:rPr>
                        <a:t>Diferencia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rtl="0" fontAlgn="ctr"/>
                      <a:r>
                        <a:rPr lang="es-CO" sz="1400" b="1" i="0" u="none" strike="noStrike" dirty="0">
                          <a:solidFill>
                            <a:schemeClr val="bg1"/>
                          </a:solidFill>
                          <a:effectLst/>
                          <a:latin typeface="Arial Nova" panose="020B0504020202020204" pitchFamily="34" charset="0"/>
                        </a:rPr>
                        <a:t>Variación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777766744"/>
                  </a:ext>
                </a:extLst>
              </a:tr>
              <a:tr h="327414">
                <a:tc>
                  <a:txBody>
                    <a:bodyPr/>
                    <a:lstStyle/>
                    <a:p>
                      <a:pPr algn="l" rtl="0" fontAlgn="ctr"/>
                      <a:r>
                        <a:rPr lang="es-CO" sz="1400" b="0" i="0" u="none" strike="noStrike" smtClean="0">
                          <a:solidFill>
                            <a:srgbClr val="000000"/>
                          </a:solidFill>
                          <a:effectLst/>
                          <a:latin typeface="Arial Nova" panose="020B0504020202020204" pitchFamily="34" charset="0"/>
                        </a:rPr>
                        <a:t>Homicidio</a:t>
                      </a:r>
                      <a:endParaRPr lang="es-CO" sz="1400" b="0" i="0" u="none" strike="noStrike" dirty="0">
                        <a:solidFill>
                          <a:srgbClr val="000000"/>
                        </a:solidFill>
                        <a:effectLst/>
                        <a:latin typeface="Arial Nova" panose="020B05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0000"/>
                      </a:schemeClr>
                    </a:solidFill>
                  </a:tcPr>
                </a:tc>
                <a:tc>
                  <a:txBody>
                    <a:bodyPr/>
                    <a:lstStyle/>
                    <a:p>
                      <a:pPr algn="ctr" rtl="0" fontAlgn="ctr"/>
                      <a:r>
                        <a:rPr lang="es-CO" sz="1400" b="0" i="0" u="none" strike="noStrike" smtClean="0">
                          <a:solidFill>
                            <a:srgbClr val="000000"/>
                          </a:solidFill>
                          <a:effectLst/>
                          <a:latin typeface="Arial Nova" panose="020B0504020202020204" pitchFamily="34" charset="0"/>
                        </a:rPr>
                        <a:t>66</a:t>
                      </a:r>
                      <a:endParaRPr lang="es-CO" sz="1400" b="0" i="0" u="none" strike="noStrike" dirty="0">
                        <a:solidFill>
                          <a:srgbClr val="000000"/>
                        </a:solidFill>
                        <a:effectLst/>
                        <a:latin typeface="Arial Nova" panose="020B05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0000"/>
                      </a:schemeClr>
                    </a:solidFill>
                  </a:tcPr>
                </a:tc>
                <a:tc>
                  <a:txBody>
                    <a:bodyPr/>
                    <a:lstStyle/>
                    <a:p>
                      <a:pPr algn="ctr" rtl="0" fontAlgn="ctr"/>
                      <a:r>
                        <a:rPr lang="es-CO" sz="1400" b="0" i="0" u="none" strike="noStrike" smtClean="0">
                          <a:solidFill>
                            <a:srgbClr val="000000"/>
                          </a:solidFill>
                          <a:effectLst/>
                          <a:latin typeface="Arial Nova" panose="020B0504020202020204" pitchFamily="34" charset="0"/>
                        </a:rPr>
                        <a:t>65</a:t>
                      </a:r>
                      <a:endParaRPr lang="es-CO" sz="1400" b="0" i="0" u="none" strike="noStrike">
                        <a:solidFill>
                          <a:srgbClr val="000000"/>
                        </a:solidFill>
                        <a:effectLst/>
                        <a:latin typeface="Arial Nova" panose="020B05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0000"/>
                      </a:schemeClr>
                    </a:solidFill>
                  </a:tcPr>
                </a:tc>
                <a:tc>
                  <a:txBody>
                    <a:bodyPr/>
                    <a:lstStyle/>
                    <a:p>
                      <a:pPr algn="ctr" rtl="0" fontAlgn="ctr"/>
                      <a:r>
                        <a:rPr lang="es-CO" sz="1400" b="0" i="0" u="none" strike="noStrike" smtClean="0">
                          <a:solidFill>
                            <a:srgbClr val="000000"/>
                          </a:solidFill>
                          <a:effectLst/>
                          <a:latin typeface="Arial Nova" panose="020B0504020202020204" pitchFamily="34" charset="0"/>
                        </a:rPr>
                        <a:t>-1</a:t>
                      </a:r>
                      <a:endParaRPr lang="es-CO" sz="1400" b="0" i="0" u="none" strike="noStrike">
                        <a:solidFill>
                          <a:srgbClr val="000000"/>
                        </a:solidFill>
                        <a:effectLst/>
                        <a:latin typeface="Arial Nova" panose="020B05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0000"/>
                      </a:schemeClr>
                    </a:solidFill>
                  </a:tcPr>
                </a:tc>
                <a:tc>
                  <a:txBody>
                    <a:bodyPr/>
                    <a:lstStyle/>
                    <a:p>
                      <a:pPr algn="ctr" rtl="0" fontAlgn="ctr"/>
                      <a:r>
                        <a:rPr lang="es-CO" sz="1400" b="1" i="0" u="none" strike="noStrike" smtClean="0">
                          <a:solidFill>
                            <a:srgbClr val="000000"/>
                          </a:solidFill>
                          <a:effectLst/>
                          <a:latin typeface="Arial Nova" panose="020B0504020202020204" pitchFamily="34" charset="0"/>
                        </a:rPr>
                        <a:t>-2%</a:t>
                      </a:r>
                      <a:endParaRPr lang="es-CO" sz="1400" b="1" i="0" u="none" strike="noStrike">
                        <a:solidFill>
                          <a:srgbClr val="000000"/>
                        </a:solidFill>
                        <a:effectLst/>
                        <a:latin typeface="Arial Nova" panose="020B05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0000"/>
                      </a:schemeClr>
                    </a:solidFill>
                  </a:tcPr>
                </a:tc>
                <a:extLst>
                  <a:ext uri="{0D108BD9-81ED-4DB2-BD59-A6C34878D82A}">
                    <a16:rowId xmlns:a16="http://schemas.microsoft.com/office/drawing/2014/main" val="4023067338"/>
                  </a:ext>
                </a:extLst>
              </a:tr>
              <a:tr h="327414">
                <a:tc>
                  <a:txBody>
                    <a:bodyPr/>
                    <a:lstStyle/>
                    <a:p>
                      <a:pPr algn="l" rtl="0" fontAlgn="ctr"/>
                      <a:r>
                        <a:rPr lang="es-CO" sz="1400" b="0" i="0" u="none" strike="noStrike" smtClean="0">
                          <a:solidFill>
                            <a:srgbClr val="000000"/>
                          </a:solidFill>
                          <a:effectLst/>
                          <a:latin typeface="Arial Nova" panose="020B0504020202020204" pitchFamily="34" charset="0"/>
                        </a:rPr>
                        <a:t>Lesiones Personales</a:t>
                      </a:r>
                      <a:endParaRPr lang="es-CO" sz="1400" b="0" i="0" u="none" strike="noStrike" dirty="0">
                        <a:solidFill>
                          <a:srgbClr val="000000"/>
                        </a:solidFill>
                        <a:effectLst/>
                        <a:latin typeface="Arial Nova" panose="020B05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400" b="0" i="0" u="none" strike="noStrike" smtClean="0">
                          <a:solidFill>
                            <a:srgbClr val="000000"/>
                          </a:solidFill>
                          <a:effectLst/>
                          <a:latin typeface="Arial Nova" panose="020B0504020202020204" pitchFamily="34" charset="0"/>
                        </a:rPr>
                        <a:t>394</a:t>
                      </a:r>
                      <a:endParaRPr lang="es-CO" sz="1400" b="0" i="0" u="none" strike="noStrike">
                        <a:solidFill>
                          <a:srgbClr val="000000"/>
                        </a:solidFill>
                        <a:effectLst/>
                        <a:latin typeface="Arial Nova" panose="020B05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400" b="0" i="0" u="none" strike="noStrike" smtClean="0">
                          <a:solidFill>
                            <a:srgbClr val="000000"/>
                          </a:solidFill>
                          <a:effectLst/>
                          <a:latin typeface="Arial Nova" panose="020B0504020202020204" pitchFamily="34" charset="0"/>
                        </a:rPr>
                        <a:t>341</a:t>
                      </a:r>
                      <a:endParaRPr lang="es-CO" sz="1400" b="0" i="0" u="none" strike="noStrike">
                        <a:solidFill>
                          <a:srgbClr val="000000"/>
                        </a:solidFill>
                        <a:effectLst/>
                        <a:latin typeface="Arial Nova" panose="020B05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400" b="0" i="0" u="none" strike="noStrike" smtClean="0">
                          <a:solidFill>
                            <a:srgbClr val="000000"/>
                          </a:solidFill>
                          <a:effectLst/>
                          <a:latin typeface="Arial Nova" panose="020B0504020202020204" pitchFamily="34" charset="0"/>
                        </a:rPr>
                        <a:t>-53</a:t>
                      </a:r>
                      <a:endParaRPr lang="es-CO" sz="1400" b="0" i="0" u="none" strike="noStrike">
                        <a:solidFill>
                          <a:srgbClr val="000000"/>
                        </a:solidFill>
                        <a:effectLst/>
                        <a:latin typeface="Arial Nova" panose="020B05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400" b="1" i="0" u="none" strike="noStrike" smtClean="0">
                          <a:solidFill>
                            <a:srgbClr val="000000"/>
                          </a:solidFill>
                          <a:effectLst/>
                          <a:latin typeface="Arial Nova" panose="020B0504020202020204" pitchFamily="34" charset="0"/>
                        </a:rPr>
                        <a:t>-13%</a:t>
                      </a:r>
                      <a:endParaRPr lang="es-CO" sz="1400" b="1" i="0" u="none" strike="noStrike">
                        <a:solidFill>
                          <a:srgbClr val="000000"/>
                        </a:solidFill>
                        <a:effectLst/>
                        <a:latin typeface="Arial Nova" panose="020B05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5132604"/>
                  </a:ext>
                </a:extLst>
              </a:tr>
              <a:tr h="327414">
                <a:tc>
                  <a:txBody>
                    <a:bodyPr/>
                    <a:lstStyle/>
                    <a:p>
                      <a:pPr algn="l" rtl="0" fontAlgn="ctr"/>
                      <a:r>
                        <a:rPr lang="es-CO" sz="1400" b="0" i="0" u="none" strike="noStrike" smtClean="0">
                          <a:solidFill>
                            <a:srgbClr val="000000"/>
                          </a:solidFill>
                          <a:effectLst/>
                          <a:latin typeface="Arial Nova" panose="020B0504020202020204" pitchFamily="34" charset="0"/>
                        </a:rPr>
                        <a:t>Delitos Sexuales</a:t>
                      </a:r>
                      <a:endParaRPr lang="es-CO" sz="1400" b="0" i="0" u="none" strike="noStrike" dirty="0">
                        <a:solidFill>
                          <a:srgbClr val="000000"/>
                        </a:solidFill>
                        <a:effectLst/>
                        <a:latin typeface="Arial Nova" panose="020B05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0000"/>
                      </a:schemeClr>
                    </a:solidFill>
                  </a:tcPr>
                </a:tc>
                <a:tc>
                  <a:txBody>
                    <a:bodyPr/>
                    <a:lstStyle/>
                    <a:p>
                      <a:pPr algn="ctr" rtl="0" fontAlgn="ctr"/>
                      <a:r>
                        <a:rPr lang="es-CO" sz="1400" b="0" i="0" u="none" strike="noStrike" smtClean="0">
                          <a:solidFill>
                            <a:srgbClr val="000000"/>
                          </a:solidFill>
                          <a:effectLst/>
                          <a:latin typeface="Arial Nova" panose="020B0504020202020204" pitchFamily="34" charset="0"/>
                        </a:rPr>
                        <a:t>132</a:t>
                      </a:r>
                      <a:endParaRPr lang="es-CO" sz="1400" b="0" i="0" u="none" strike="noStrike">
                        <a:solidFill>
                          <a:srgbClr val="000000"/>
                        </a:solidFill>
                        <a:effectLst/>
                        <a:latin typeface="Arial Nova" panose="020B05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0000"/>
                      </a:schemeClr>
                    </a:solidFill>
                  </a:tcPr>
                </a:tc>
                <a:tc>
                  <a:txBody>
                    <a:bodyPr/>
                    <a:lstStyle/>
                    <a:p>
                      <a:pPr algn="ctr" rtl="0" fontAlgn="ctr"/>
                      <a:r>
                        <a:rPr lang="es-CO" sz="1400" b="0" i="0" u="none" strike="noStrike" smtClean="0">
                          <a:solidFill>
                            <a:srgbClr val="000000"/>
                          </a:solidFill>
                          <a:effectLst/>
                          <a:latin typeface="Arial Nova" panose="020B0504020202020204" pitchFamily="34" charset="0"/>
                        </a:rPr>
                        <a:t>120</a:t>
                      </a:r>
                      <a:endParaRPr lang="es-CO" sz="1400" b="0" i="0" u="none" strike="noStrike">
                        <a:solidFill>
                          <a:srgbClr val="000000"/>
                        </a:solidFill>
                        <a:effectLst/>
                        <a:latin typeface="Arial Nova" panose="020B05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0000"/>
                      </a:schemeClr>
                    </a:solidFill>
                  </a:tcPr>
                </a:tc>
                <a:tc>
                  <a:txBody>
                    <a:bodyPr/>
                    <a:lstStyle/>
                    <a:p>
                      <a:pPr algn="ctr" rtl="0" fontAlgn="ctr"/>
                      <a:r>
                        <a:rPr lang="es-CO" sz="1400" b="0" i="0" u="none" strike="noStrike" smtClean="0">
                          <a:solidFill>
                            <a:srgbClr val="000000"/>
                          </a:solidFill>
                          <a:effectLst/>
                          <a:latin typeface="Arial Nova" panose="020B0504020202020204" pitchFamily="34" charset="0"/>
                        </a:rPr>
                        <a:t>-12</a:t>
                      </a:r>
                      <a:endParaRPr lang="es-CO" sz="1400" b="0" i="0" u="none" strike="noStrike">
                        <a:solidFill>
                          <a:srgbClr val="000000"/>
                        </a:solidFill>
                        <a:effectLst/>
                        <a:latin typeface="Arial Nova" panose="020B05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0000"/>
                      </a:schemeClr>
                    </a:solidFill>
                  </a:tcPr>
                </a:tc>
                <a:tc>
                  <a:txBody>
                    <a:bodyPr/>
                    <a:lstStyle/>
                    <a:p>
                      <a:pPr algn="ctr" rtl="0" fontAlgn="ctr"/>
                      <a:r>
                        <a:rPr lang="es-CO" sz="1400" b="1" i="0" u="none" strike="noStrike" smtClean="0">
                          <a:solidFill>
                            <a:srgbClr val="000000"/>
                          </a:solidFill>
                          <a:effectLst/>
                          <a:latin typeface="Arial Nova" panose="020B0504020202020204" pitchFamily="34" charset="0"/>
                        </a:rPr>
                        <a:t>-9%</a:t>
                      </a:r>
                      <a:endParaRPr lang="es-CO" sz="1400" b="1" i="0" u="none" strike="noStrike">
                        <a:solidFill>
                          <a:srgbClr val="000000"/>
                        </a:solidFill>
                        <a:effectLst/>
                        <a:latin typeface="Arial Nova" panose="020B05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0000"/>
                      </a:schemeClr>
                    </a:solidFill>
                  </a:tcPr>
                </a:tc>
                <a:extLst>
                  <a:ext uri="{0D108BD9-81ED-4DB2-BD59-A6C34878D82A}">
                    <a16:rowId xmlns:a16="http://schemas.microsoft.com/office/drawing/2014/main" val="392232437"/>
                  </a:ext>
                </a:extLst>
              </a:tr>
              <a:tr h="327414">
                <a:tc>
                  <a:txBody>
                    <a:bodyPr/>
                    <a:lstStyle/>
                    <a:p>
                      <a:pPr algn="l" rtl="0" fontAlgn="ctr"/>
                      <a:r>
                        <a:rPr lang="es-CO" sz="1400" b="0" i="0" u="none" strike="noStrike" smtClean="0">
                          <a:solidFill>
                            <a:srgbClr val="000000"/>
                          </a:solidFill>
                          <a:effectLst/>
                          <a:latin typeface="Arial Nova" panose="020B0504020202020204" pitchFamily="34" charset="0"/>
                        </a:rPr>
                        <a:t>Violencia Intrafamiliar</a:t>
                      </a:r>
                      <a:endParaRPr lang="es-CO" sz="1400" b="0" i="0" u="none" strike="noStrike" dirty="0">
                        <a:solidFill>
                          <a:srgbClr val="000000"/>
                        </a:solidFill>
                        <a:effectLst/>
                        <a:latin typeface="Arial Nova" panose="020B05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400" b="0" i="0" u="none" strike="noStrike" smtClean="0">
                          <a:solidFill>
                            <a:srgbClr val="000000"/>
                          </a:solidFill>
                          <a:effectLst/>
                          <a:latin typeface="Arial Nova" panose="020B0504020202020204" pitchFamily="34" charset="0"/>
                        </a:rPr>
                        <a:t>525</a:t>
                      </a:r>
                      <a:endParaRPr lang="es-CO" sz="1400" b="0" i="0" u="none" strike="noStrike">
                        <a:solidFill>
                          <a:srgbClr val="000000"/>
                        </a:solidFill>
                        <a:effectLst/>
                        <a:latin typeface="Arial Nova" panose="020B05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400" b="0" i="0" u="none" strike="noStrike" smtClean="0">
                          <a:solidFill>
                            <a:srgbClr val="000000"/>
                          </a:solidFill>
                          <a:effectLst/>
                          <a:latin typeface="Arial Nova" panose="020B0504020202020204" pitchFamily="34" charset="0"/>
                        </a:rPr>
                        <a:t>577</a:t>
                      </a:r>
                      <a:endParaRPr lang="es-CO" sz="1400" b="0" i="0" u="none" strike="noStrike">
                        <a:solidFill>
                          <a:srgbClr val="000000"/>
                        </a:solidFill>
                        <a:effectLst/>
                        <a:latin typeface="Arial Nova" panose="020B05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400" b="0" i="0" u="none" strike="noStrike" smtClean="0">
                          <a:solidFill>
                            <a:srgbClr val="000000"/>
                          </a:solidFill>
                          <a:effectLst/>
                          <a:latin typeface="Arial Nova" panose="020B0504020202020204" pitchFamily="34" charset="0"/>
                        </a:rPr>
                        <a:t>52</a:t>
                      </a:r>
                      <a:endParaRPr lang="es-CO" sz="1400" b="0" i="0" u="none" strike="noStrike">
                        <a:solidFill>
                          <a:srgbClr val="000000"/>
                        </a:solidFill>
                        <a:effectLst/>
                        <a:latin typeface="Arial Nova" panose="020B05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400" b="1" i="0" u="none" strike="noStrike" smtClean="0">
                          <a:solidFill>
                            <a:srgbClr val="000000"/>
                          </a:solidFill>
                          <a:effectLst/>
                          <a:latin typeface="Arial Nova" panose="020B0504020202020204" pitchFamily="34" charset="0"/>
                        </a:rPr>
                        <a:t>10%</a:t>
                      </a:r>
                      <a:endParaRPr lang="es-CO" sz="1400" b="1" i="0" u="none" strike="noStrike">
                        <a:solidFill>
                          <a:srgbClr val="000000"/>
                        </a:solidFill>
                        <a:effectLst/>
                        <a:latin typeface="Arial Nova" panose="020B05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5218822"/>
                  </a:ext>
                </a:extLst>
              </a:tr>
              <a:tr h="327414">
                <a:tc>
                  <a:txBody>
                    <a:bodyPr/>
                    <a:lstStyle/>
                    <a:p>
                      <a:pPr algn="l" rtl="0" fontAlgn="ctr"/>
                      <a:r>
                        <a:rPr lang="es-CO" sz="1400" b="0" i="0" u="none" strike="noStrike" smtClean="0">
                          <a:solidFill>
                            <a:srgbClr val="000000"/>
                          </a:solidFill>
                          <a:effectLst/>
                          <a:latin typeface="Arial Nova" panose="020B0504020202020204" pitchFamily="34" charset="0"/>
                        </a:rPr>
                        <a:t>Hurto a Personas</a:t>
                      </a:r>
                      <a:endParaRPr lang="es-CO" sz="1400" b="0" i="0" u="none" strike="noStrike" dirty="0">
                        <a:solidFill>
                          <a:srgbClr val="000000"/>
                        </a:solidFill>
                        <a:effectLst/>
                        <a:latin typeface="Arial Nova" panose="020B05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0000"/>
                      </a:schemeClr>
                    </a:solidFill>
                  </a:tcPr>
                </a:tc>
                <a:tc>
                  <a:txBody>
                    <a:bodyPr/>
                    <a:lstStyle/>
                    <a:p>
                      <a:pPr algn="ctr" rtl="0" fontAlgn="ctr"/>
                      <a:r>
                        <a:rPr lang="es-CO" sz="1400" b="0" i="0" u="none" strike="noStrike" smtClean="0">
                          <a:solidFill>
                            <a:srgbClr val="000000"/>
                          </a:solidFill>
                          <a:effectLst/>
                          <a:latin typeface="Arial Nova" panose="020B0504020202020204" pitchFamily="34" charset="0"/>
                        </a:rPr>
                        <a:t>901</a:t>
                      </a:r>
                      <a:endParaRPr lang="es-CO" sz="1400" b="0" i="0" u="none" strike="noStrike" dirty="0">
                        <a:solidFill>
                          <a:srgbClr val="000000"/>
                        </a:solidFill>
                        <a:effectLst/>
                        <a:latin typeface="Arial Nova" panose="020B05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0000"/>
                      </a:schemeClr>
                    </a:solidFill>
                  </a:tcPr>
                </a:tc>
                <a:tc>
                  <a:txBody>
                    <a:bodyPr/>
                    <a:lstStyle/>
                    <a:p>
                      <a:pPr algn="ctr" rtl="0" fontAlgn="ctr"/>
                      <a:r>
                        <a:rPr lang="es-CO" sz="1400" b="0" i="0" u="none" strike="noStrike" smtClean="0">
                          <a:solidFill>
                            <a:srgbClr val="000000"/>
                          </a:solidFill>
                          <a:effectLst/>
                          <a:latin typeface="Arial Nova" panose="020B0504020202020204" pitchFamily="34" charset="0"/>
                        </a:rPr>
                        <a:t>883</a:t>
                      </a:r>
                      <a:endParaRPr lang="es-CO" sz="1400" b="0" i="0" u="none" strike="noStrike">
                        <a:solidFill>
                          <a:srgbClr val="000000"/>
                        </a:solidFill>
                        <a:effectLst/>
                        <a:latin typeface="Arial Nova" panose="020B05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0000"/>
                      </a:schemeClr>
                    </a:solidFill>
                  </a:tcPr>
                </a:tc>
                <a:tc>
                  <a:txBody>
                    <a:bodyPr/>
                    <a:lstStyle/>
                    <a:p>
                      <a:pPr algn="ctr" rtl="0" fontAlgn="ctr"/>
                      <a:r>
                        <a:rPr lang="es-CO" sz="1400" b="0" i="0" u="none" strike="noStrike" smtClean="0">
                          <a:solidFill>
                            <a:srgbClr val="000000"/>
                          </a:solidFill>
                          <a:effectLst/>
                          <a:latin typeface="Arial Nova" panose="020B0504020202020204" pitchFamily="34" charset="0"/>
                        </a:rPr>
                        <a:t>-18</a:t>
                      </a:r>
                      <a:endParaRPr lang="es-CO" sz="1400" b="0" i="0" u="none" strike="noStrike">
                        <a:solidFill>
                          <a:srgbClr val="000000"/>
                        </a:solidFill>
                        <a:effectLst/>
                        <a:latin typeface="Arial Nova" panose="020B05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0000"/>
                      </a:schemeClr>
                    </a:solidFill>
                  </a:tcPr>
                </a:tc>
                <a:tc>
                  <a:txBody>
                    <a:bodyPr/>
                    <a:lstStyle/>
                    <a:p>
                      <a:pPr algn="ctr" rtl="0" fontAlgn="ctr"/>
                      <a:r>
                        <a:rPr lang="es-CO" sz="1400" b="1" i="0" u="none" strike="noStrike" smtClean="0">
                          <a:solidFill>
                            <a:srgbClr val="000000"/>
                          </a:solidFill>
                          <a:effectLst/>
                          <a:latin typeface="Arial Nova" panose="020B0504020202020204" pitchFamily="34" charset="0"/>
                        </a:rPr>
                        <a:t>-2%</a:t>
                      </a:r>
                      <a:endParaRPr lang="es-CO" sz="1400" b="1" i="0" u="none" strike="noStrike">
                        <a:solidFill>
                          <a:srgbClr val="000000"/>
                        </a:solidFill>
                        <a:effectLst/>
                        <a:latin typeface="Arial Nova" panose="020B05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0000"/>
                      </a:schemeClr>
                    </a:solidFill>
                  </a:tcPr>
                </a:tc>
                <a:extLst>
                  <a:ext uri="{0D108BD9-81ED-4DB2-BD59-A6C34878D82A}">
                    <a16:rowId xmlns:a16="http://schemas.microsoft.com/office/drawing/2014/main" val="2828643149"/>
                  </a:ext>
                </a:extLst>
              </a:tr>
              <a:tr h="327414">
                <a:tc>
                  <a:txBody>
                    <a:bodyPr/>
                    <a:lstStyle/>
                    <a:p>
                      <a:pPr algn="l" rtl="0" fontAlgn="ctr"/>
                      <a:r>
                        <a:rPr lang="es-CO" sz="1400" b="0" i="0" u="none" strike="noStrike" smtClean="0">
                          <a:solidFill>
                            <a:srgbClr val="000000"/>
                          </a:solidFill>
                          <a:effectLst/>
                          <a:latin typeface="Arial Nova" panose="020B0504020202020204" pitchFamily="34" charset="0"/>
                        </a:rPr>
                        <a:t>Hurto a Residencias</a:t>
                      </a:r>
                      <a:endParaRPr lang="es-CO" sz="1400" b="0" i="0" u="none" strike="noStrike" dirty="0">
                        <a:solidFill>
                          <a:srgbClr val="000000"/>
                        </a:solidFill>
                        <a:effectLst/>
                        <a:latin typeface="Arial Nova" panose="020B05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400" b="0" i="0" u="none" strike="noStrike" smtClean="0">
                          <a:solidFill>
                            <a:srgbClr val="000000"/>
                          </a:solidFill>
                          <a:effectLst/>
                          <a:latin typeface="Arial Nova" panose="020B0504020202020204" pitchFamily="34" charset="0"/>
                        </a:rPr>
                        <a:t>183</a:t>
                      </a:r>
                      <a:endParaRPr lang="es-CO" sz="1400" b="0" i="0" u="none" strike="noStrike" dirty="0">
                        <a:solidFill>
                          <a:srgbClr val="000000"/>
                        </a:solidFill>
                        <a:effectLst/>
                        <a:latin typeface="Arial Nova" panose="020B05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400" b="0" i="0" u="none" strike="noStrike" smtClean="0">
                          <a:solidFill>
                            <a:srgbClr val="000000"/>
                          </a:solidFill>
                          <a:effectLst/>
                          <a:latin typeface="Arial Nova" panose="020B0504020202020204" pitchFamily="34" charset="0"/>
                        </a:rPr>
                        <a:t>112</a:t>
                      </a:r>
                      <a:endParaRPr lang="es-CO" sz="1400" b="0" i="0" u="none" strike="noStrike">
                        <a:solidFill>
                          <a:srgbClr val="000000"/>
                        </a:solidFill>
                        <a:effectLst/>
                        <a:latin typeface="Arial Nova" panose="020B05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400" b="0" i="0" u="none" strike="noStrike" smtClean="0">
                          <a:solidFill>
                            <a:srgbClr val="000000"/>
                          </a:solidFill>
                          <a:effectLst/>
                          <a:latin typeface="Arial Nova" panose="020B0504020202020204" pitchFamily="34" charset="0"/>
                        </a:rPr>
                        <a:t>-71</a:t>
                      </a:r>
                      <a:endParaRPr lang="es-CO" sz="1400" b="0" i="0" u="none" strike="noStrike">
                        <a:solidFill>
                          <a:srgbClr val="000000"/>
                        </a:solidFill>
                        <a:effectLst/>
                        <a:latin typeface="Arial Nova" panose="020B05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400" b="1" i="0" u="none" strike="noStrike" smtClean="0">
                          <a:solidFill>
                            <a:srgbClr val="000000"/>
                          </a:solidFill>
                          <a:effectLst/>
                          <a:latin typeface="Arial Nova" panose="020B0504020202020204" pitchFamily="34" charset="0"/>
                        </a:rPr>
                        <a:t>-39%</a:t>
                      </a:r>
                      <a:endParaRPr lang="es-CO" sz="1400" b="1" i="0" u="none" strike="noStrike">
                        <a:solidFill>
                          <a:srgbClr val="000000"/>
                        </a:solidFill>
                        <a:effectLst/>
                        <a:latin typeface="Arial Nova" panose="020B05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6030031"/>
                  </a:ext>
                </a:extLst>
              </a:tr>
              <a:tr h="327414">
                <a:tc>
                  <a:txBody>
                    <a:bodyPr/>
                    <a:lstStyle/>
                    <a:p>
                      <a:pPr algn="l" rtl="0" fontAlgn="ctr"/>
                      <a:r>
                        <a:rPr lang="es-CO" sz="1400" b="0" i="0" u="none" strike="noStrike" smtClean="0">
                          <a:solidFill>
                            <a:srgbClr val="000000"/>
                          </a:solidFill>
                          <a:effectLst/>
                          <a:latin typeface="Arial Nova" panose="020B0504020202020204" pitchFamily="34" charset="0"/>
                        </a:rPr>
                        <a:t>Hurto a Comercio</a:t>
                      </a:r>
                      <a:endParaRPr lang="es-CO" sz="1400" b="0" i="0" u="none" strike="noStrike" dirty="0">
                        <a:solidFill>
                          <a:srgbClr val="000000"/>
                        </a:solidFill>
                        <a:effectLst/>
                        <a:latin typeface="Arial Nova" panose="020B05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0000"/>
                      </a:schemeClr>
                    </a:solidFill>
                  </a:tcPr>
                </a:tc>
                <a:tc>
                  <a:txBody>
                    <a:bodyPr/>
                    <a:lstStyle/>
                    <a:p>
                      <a:pPr algn="ctr" rtl="0" fontAlgn="ctr"/>
                      <a:r>
                        <a:rPr lang="es-CO" sz="1400" b="0" i="0" u="none" strike="noStrike" smtClean="0">
                          <a:solidFill>
                            <a:srgbClr val="000000"/>
                          </a:solidFill>
                          <a:effectLst/>
                          <a:latin typeface="Arial Nova" panose="020B0504020202020204" pitchFamily="34" charset="0"/>
                        </a:rPr>
                        <a:t>215</a:t>
                      </a:r>
                      <a:endParaRPr lang="es-CO" sz="1400" b="0" i="0" u="none" strike="noStrike" dirty="0">
                        <a:solidFill>
                          <a:srgbClr val="000000"/>
                        </a:solidFill>
                        <a:effectLst/>
                        <a:latin typeface="Arial Nova" panose="020B05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0000"/>
                      </a:schemeClr>
                    </a:solidFill>
                  </a:tcPr>
                </a:tc>
                <a:tc>
                  <a:txBody>
                    <a:bodyPr/>
                    <a:lstStyle/>
                    <a:p>
                      <a:pPr algn="ctr" rtl="0" fontAlgn="ctr"/>
                      <a:r>
                        <a:rPr lang="es-CO" sz="1400" b="0" i="0" u="none" strike="noStrike" smtClean="0">
                          <a:solidFill>
                            <a:srgbClr val="000000"/>
                          </a:solidFill>
                          <a:effectLst/>
                          <a:latin typeface="Arial Nova" panose="020B0504020202020204" pitchFamily="34" charset="0"/>
                        </a:rPr>
                        <a:t>102</a:t>
                      </a:r>
                      <a:endParaRPr lang="es-CO" sz="1400" b="0" i="0" u="none" strike="noStrike">
                        <a:solidFill>
                          <a:srgbClr val="000000"/>
                        </a:solidFill>
                        <a:effectLst/>
                        <a:latin typeface="Arial Nova" panose="020B05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0000"/>
                      </a:schemeClr>
                    </a:solidFill>
                  </a:tcPr>
                </a:tc>
                <a:tc>
                  <a:txBody>
                    <a:bodyPr/>
                    <a:lstStyle/>
                    <a:p>
                      <a:pPr algn="ctr" rtl="0" fontAlgn="ctr"/>
                      <a:r>
                        <a:rPr lang="es-CO" sz="1400" b="0" i="0" u="none" strike="noStrike" smtClean="0">
                          <a:solidFill>
                            <a:srgbClr val="000000"/>
                          </a:solidFill>
                          <a:effectLst/>
                          <a:latin typeface="Arial Nova" panose="020B0504020202020204" pitchFamily="34" charset="0"/>
                        </a:rPr>
                        <a:t>-113</a:t>
                      </a:r>
                      <a:endParaRPr lang="es-CO" sz="1400" b="0" i="0" u="none" strike="noStrike">
                        <a:solidFill>
                          <a:srgbClr val="000000"/>
                        </a:solidFill>
                        <a:effectLst/>
                        <a:latin typeface="Arial Nova" panose="020B05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0000"/>
                      </a:schemeClr>
                    </a:solidFill>
                  </a:tcPr>
                </a:tc>
                <a:tc>
                  <a:txBody>
                    <a:bodyPr/>
                    <a:lstStyle/>
                    <a:p>
                      <a:pPr algn="ctr" rtl="0" fontAlgn="ctr"/>
                      <a:r>
                        <a:rPr lang="es-CO" sz="1400" b="1" i="0" u="none" strike="noStrike" smtClean="0">
                          <a:solidFill>
                            <a:srgbClr val="000000"/>
                          </a:solidFill>
                          <a:effectLst/>
                          <a:latin typeface="Arial Nova" panose="020B0504020202020204" pitchFamily="34" charset="0"/>
                        </a:rPr>
                        <a:t>-53%</a:t>
                      </a:r>
                      <a:endParaRPr lang="es-CO" sz="1400" b="1" i="0" u="none" strike="noStrike">
                        <a:solidFill>
                          <a:srgbClr val="000000"/>
                        </a:solidFill>
                        <a:effectLst/>
                        <a:latin typeface="Arial Nova" panose="020B05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0000"/>
                      </a:schemeClr>
                    </a:solidFill>
                  </a:tcPr>
                </a:tc>
                <a:extLst>
                  <a:ext uri="{0D108BD9-81ED-4DB2-BD59-A6C34878D82A}">
                    <a16:rowId xmlns:a16="http://schemas.microsoft.com/office/drawing/2014/main" val="2665426487"/>
                  </a:ext>
                </a:extLst>
              </a:tr>
              <a:tr h="327414">
                <a:tc>
                  <a:txBody>
                    <a:bodyPr/>
                    <a:lstStyle/>
                    <a:p>
                      <a:pPr algn="l" rtl="0" fontAlgn="ctr"/>
                      <a:r>
                        <a:rPr lang="es-CO" sz="1400" b="0" i="0" u="none" strike="noStrike" smtClean="0">
                          <a:solidFill>
                            <a:srgbClr val="000000"/>
                          </a:solidFill>
                          <a:effectLst/>
                          <a:latin typeface="Arial Nova" panose="020B0504020202020204" pitchFamily="34" charset="0"/>
                        </a:rPr>
                        <a:t>Hurto de Vehículos</a:t>
                      </a:r>
                      <a:endParaRPr lang="es-CO" sz="1400" b="0" i="0" u="none" strike="noStrike">
                        <a:solidFill>
                          <a:srgbClr val="000000"/>
                        </a:solidFill>
                        <a:effectLst/>
                        <a:latin typeface="Arial Nova" panose="020B05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400" b="0" i="0" u="none" strike="noStrike" smtClean="0">
                          <a:solidFill>
                            <a:srgbClr val="000000"/>
                          </a:solidFill>
                          <a:effectLst/>
                          <a:latin typeface="Arial Nova" panose="020B0504020202020204" pitchFamily="34" charset="0"/>
                        </a:rPr>
                        <a:t>31</a:t>
                      </a:r>
                      <a:endParaRPr lang="es-CO" sz="1400" b="0" i="0" u="none" strike="noStrike" dirty="0">
                        <a:solidFill>
                          <a:srgbClr val="000000"/>
                        </a:solidFill>
                        <a:effectLst/>
                        <a:latin typeface="Arial Nova" panose="020B05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400" b="0" i="0" u="none" strike="noStrike" smtClean="0">
                          <a:solidFill>
                            <a:srgbClr val="000000"/>
                          </a:solidFill>
                          <a:effectLst/>
                          <a:latin typeface="Arial Nova" panose="020B0504020202020204" pitchFamily="34" charset="0"/>
                        </a:rPr>
                        <a:t>20</a:t>
                      </a:r>
                      <a:endParaRPr lang="es-CO" sz="1400" b="0" i="0" u="none" strike="noStrike" dirty="0">
                        <a:solidFill>
                          <a:srgbClr val="000000"/>
                        </a:solidFill>
                        <a:effectLst/>
                        <a:latin typeface="Arial Nova" panose="020B05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400" b="0" i="0" u="none" strike="noStrike" smtClean="0">
                          <a:solidFill>
                            <a:srgbClr val="000000"/>
                          </a:solidFill>
                          <a:effectLst/>
                          <a:latin typeface="Arial Nova" panose="020B0504020202020204" pitchFamily="34" charset="0"/>
                        </a:rPr>
                        <a:t>-11</a:t>
                      </a:r>
                      <a:endParaRPr lang="es-CO" sz="1400" b="0" i="0" u="none" strike="noStrike" dirty="0">
                        <a:solidFill>
                          <a:srgbClr val="000000"/>
                        </a:solidFill>
                        <a:effectLst/>
                        <a:latin typeface="Arial Nova" panose="020B05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O" sz="1400" b="1" i="0" u="none" strike="noStrike" smtClean="0">
                          <a:solidFill>
                            <a:srgbClr val="000000"/>
                          </a:solidFill>
                          <a:effectLst/>
                          <a:latin typeface="Arial Nova" panose="020B0504020202020204" pitchFamily="34" charset="0"/>
                        </a:rPr>
                        <a:t>-35%</a:t>
                      </a:r>
                      <a:endParaRPr lang="es-CO" sz="1400" b="1" i="0" u="none" strike="noStrike" dirty="0">
                        <a:solidFill>
                          <a:srgbClr val="000000"/>
                        </a:solidFill>
                        <a:effectLst/>
                        <a:latin typeface="Arial Nova" panose="020B05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3815410"/>
                  </a:ext>
                </a:extLst>
              </a:tr>
              <a:tr h="327414">
                <a:tc>
                  <a:txBody>
                    <a:bodyPr/>
                    <a:lstStyle/>
                    <a:p>
                      <a:pPr algn="l" rtl="0" fontAlgn="ctr"/>
                      <a:r>
                        <a:rPr lang="es-CO" sz="1400" b="0" i="0" u="none" strike="noStrike" smtClean="0">
                          <a:solidFill>
                            <a:srgbClr val="000000"/>
                          </a:solidFill>
                          <a:effectLst/>
                          <a:latin typeface="Arial Nova" panose="020B0504020202020204" pitchFamily="34" charset="0"/>
                        </a:rPr>
                        <a:t>Hurto de Motos</a:t>
                      </a:r>
                      <a:endParaRPr lang="es-CO" sz="1400" b="0" i="0" u="none" strike="noStrike">
                        <a:solidFill>
                          <a:srgbClr val="000000"/>
                        </a:solidFill>
                        <a:effectLst/>
                        <a:latin typeface="Arial Nova" panose="020B05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0000"/>
                      </a:schemeClr>
                    </a:solidFill>
                  </a:tcPr>
                </a:tc>
                <a:tc>
                  <a:txBody>
                    <a:bodyPr/>
                    <a:lstStyle/>
                    <a:p>
                      <a:pPr algn="ctr" rtl="0" fontAlgn="ctr"/>
                      <a:r>
                        <a:rPr lang="es-CO" sz="1400" b="0" i="0" u="none" strike="noStrike" smtClean="0">
                          <a:solidFill>
                            <a:srgbClr val="000000"/>
                          </a:solidFill>
                          <a:effectLst/>
                          <a:latin typeface="Arial Nova" panose="020B0504020202020204" pitchFamily="34" charset="0"/>
                        </a:rPr>
                        <a:t>145</a:t>
                      </a:r>
                      <a:endParaRPr lang="es-CO" sz="1400" b="0" i="0" u="none" strike="noStrike" dirty="0">
                        <a:solidFill>
                          <a:srgbClr val="000000"/>
                        </a:solidFill>
                        <a:effectLst/>
                        <a:latin typeface="Arial Nova" panose="020B05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0000"/>
                      </a:schemeClr>
                    </a:solidFill>
                  </a:tcPr>
                </a:tc>
                <a:tc>
                  <a:txBody>
                    <a:bodyPr/>
                    <a:lstStyle/>
                    <a:p>
                      <a:pPr algn="ctr" rtl="0" fontAlgn="ctr"/>
                      <a:r>
                        <a:rPr lang="es-CO" sz="1400" b="0" i="0" u="none" strike="noStrike" smtClean="0">
                          <a:solidFill>
                            <a:srgbClr val="000000"/>
                          </a:solidFill>
                          <a:effectLst/>
                          <a:latin typeface="Arial Nova" panose="020B0504020202020204" pitchFamily="34" charset="0"/>
                        </a:rPr>
                        <a:t>210</a:t>
                      </a:r>
                      <a:endParaRPr lang="es-CO" sz="1400" b="0" i="0" u="none" strike="noStrike" dirty="0">
                        <a:solidFill>
                          <a:srgbClr val="000000"/>
                        </a:solidFill>
                        <a:effectLst/>
                        <a:latin typeface="Arial Nova" panose="020B05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0000"/>
                      </a:schemeClr>
                    </a:solidFill>
                  </a:tcPr>
                </a:tc>
                <a:tc>
                  <a:txBody>
                    <a:bodyPr/>
                    <a:lstStyle/>
                    <a:p>
                      <a:pPr algn="ctr" rtl="0" fontAlgn="ctr"/>
                      <a:r>
                        <a:rPr lang="es-CO" sz="1400" b="0" i="0" u="none" strike="noStrike" smtClean="0">
                          <a:solidFill>
                            <a:srgbClr val="000000"/>
                          </a:solidFill>
                          <a:effectLst/>
                          <a:latin typeface="Arial Nova" panose="020B0504020202020204" pitchFamily="34" charset="0"/>
                        </a:rPr>
                        <a:t>65</a:t>
                      </a:r>
                      <a:endParaRPr lang="es-CO" sz="1400" b="0" i="0" u="none" strike="noStrike">
                        <a:solidFill>
                          <a:srgbClr val="000000"/>
                        </a:solidFill>
                        <a:effectLst/>
                        <a:latin typeface="Arial Nova" panose="020B05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0000"/>
                      </a:schemeClr>
                    </a:solidFill>
                  </a:tcPr>
                </a:tc>
                <a:tc>
                  <a:txBody>
                    <a:bodyPr/>
                    <a:lstStyle/>
                    <a:p>
                      <a:pPr algn="ctr" rtl="0" fontAlgn="ctr"/>
                      <a:r>
                        <a:rPr lang="es-CO" sz="1400" b="1" i="0" u="none" strike="noStrike" dirty="0" smtClean="0">
                          <a:solidFill>
                            <a:srgbClr val="000000"/>
                          </a:solidFill>
                          <a:effectLst/>
                          <a:latin typeface="Arial Nova" panose="020B0504020202020204" pitchFamily="34" charset="0"/>
                        </a:rPr>
                        <a:t>45%</a:t>
                      </a:r>
                      <a:endParaRPr lang="es-CO" sz="1400" b="1" i="0" u="none" strike="noStrike" dirty="0">
                        <a:solidFill>
                          <a:srgbClr val="000000"/>
                        </a:solidFill>
                        <a:effectLst/>
                        <a:latin typeface="Arial Nova" panose="020B05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20000"/>
                      </a:schemeClr>
                    </a:solidFill>
                  </a:tcPr>
                </a:tc>
                <a:extLst>
                  <a:ext uri="{0D108BD9-81ED-4DB2-BD59-A6C34878D82A}">
                    <a16:rowId xmlns:a16="http://schemas.microsoft.com/office/drawing/2014/main" val="2671084282"/>
                  </a:ext>
                </a:extLst>
              </a:tr>
            </a:tbl>
          </a:graphicData>
        </a:graphic>
      </p:graphicFrame>
      <p:graphicFrame>
        <p:nvGraphicFramePr>
          <p:cNvPr id="7" name="Table 2">
            <a:extLst>
              <a:ext uri="{FF2B5EF4-FFF2-40B4-BE49-F238E27FC236}">
                <a16:creationId xmlns:a16="http://schemas.microsoft.com/office/drawing/2014/main" id="{3C8423CD-F5F6-4474-B3AE-01F9A250BBBD}"/>
              </a:ext>
            </a:extLst>
          </p:cNvPr>
          <p:cNvGraphicFramePr>
            <a:graphicFrameLocks noGrp="1"/>
          </p:cNvGraphicFramePr>
          <p:nvPr>
            <p:extLst>
              <p:ext uri="{D42A27DB-BD31-4B8C-83A1-F6EECF244321}">
                <p14:modId xmlns:p14="http://schemas.microsoft.com/office/powerpoint/2010/main" val="1604815837"/>
              </p:ext>
            </p:extLst>
          </p:nvPr>
        </p:nvGraphicFramePr>
        <p:xfrm>
          <a:off x="3604305" y="261824"/>
          <a:ext cx="4983389" cy="640080"/>
        </p:xfrm>
        <a:graphic>
          <a:graphicData uri="http://schemas.openxmlformats.org/drawingml/2006/table">
            <a:tbl>
              <a:tblPr firstRow="1" bandRow="1">
                <a:tableStyleId>{5C22544A-7EE6-4342-B048-85BDC9FD1C3A}</a:tableStyleId>
              </a:tblPr>
              <a:tblGrid>
                <a:gridCol w="4983389">
                  <a:extLst>
                    <a:ext uri="{9D8B030D-6E8A-4147-A177-3AD203B41FA5}">
                      <a16:colId xmlns:a16="http://schemas.microsoft.com/office/drawing/2014/main" val="357285632"/>
                    </a:ext>
                  </a:extLst>
                </a:gridCol>
              </a:tblGrid>
              <a:tr h="370840">
                <a:tc>
                  <a:txBody>
                    <a:bodyPr/>
                    <a:lstStyle/>
                    <a:p>
                      <a:pPr algn="ctr"/>
                      <a:r>
                        <a:rPr lang="es-CO" sz="2400" b="1" dirty="0">
                          <a:solidFill>
                            <a:schemeClr val="tx1"/>
                          </a:solidFill>
                          <a:latin typeface="Arial Nova" panose="020B0504020202020204" pitchFamily="34" charset="0"/>
                          <a:ea typeface="Verdana" panose="020B0604030504040204" pitchFamily="34" charset="0"/>
                        </a:rPr>
                        <a:t>Consolidado Acumulado Anual</a:t>
                      </a:r>
                    </a:p>
                    <a:p>
                      <a:pPr algn="ctr"/>
                      <a:r>
                        <a:rPr lang="es-CO" sz="1200" dirty="0">
                          <a:solidFill>
                            <a:schemeClr val="tx1"/>
                          </a:solidFill>
                          <a:latin typeface="Arial Nova" panose="020B0504020202020204" pitchFamily="34" charset="0"/>
                          <a:ea typeface="Verdana" panose="020B0604030504040204" pitchFamily="34" charset="0"/>
                        </a:rPr>
                        <a:t>Variación 01 de Enero a </a:t>
                      </a:r>
                      <a:r>
                        <a:rPr lang="es-CO" sz="1200" dirty="0" smtClean="0">
                          <a:solidFill>
                            <a:schemeClr val="tx1"/>
                          </a:solidFill>
                          <a:latin typeface="Arial Nova" panose="020B0504020202020204" pitchFamily="34" charset="0"/>
                          <a:ea typeface="Verdana" panose="020B0604030504040204" pitchFamily="34" charset="0"/>
                        </a:rPr>
                        <a:t>31 </a:t>
                      </a:r>
                      <a:r>
                        <a:rPr lang="es-CO" sz="1200" dirty="0">
                          <a:solidFill>
                            <a:schemeClr val="tx1"/>
                          </a:solidFill>
                          <a:latin typeface="Arial Nova" panose="020B0504020202020204" pitchFamily="34" charset="0"/>
                          <a:ea typeface="Verdana" panose="020B0604030504040204" pitchFamily="34" charset="0"/>
                        </a:rPr>
                        <a:t>de </a:t>
                      </a:r>
                      <a:r>
                        <a:rPr lang="es-CO" sz="1200" dirty="0" smtClean="0">
                          <a:solidFill>
                            <a:schemeClr val="tx1"/>
                          </a:solidFill>
                          <a:latin typeface="Arial Nova" panose="020B0504020202020204" pitchFamily="34" charset="0"/>
                          <a:ea typeface="Verdana" panose="020B0604030504040204" pitchFamily="34" charset="0"/>
                        </a:rPr>
                        <a:t>enero años 2021 </a:t>
                      </a:r>
                      <a:r>
                        <a:rPr lang="es-CO" sz="1200" dirty="0">
                          <a:solidFill>
                            <a:schemeClr val="tx1"/>
                          </a:solidFill>
                          <a:latin typeface="Arial Nova" panose="020B0504020202020204" pitchFamily="34" charset="0"/>
                          <a:ea typeface="Verdana" panose="020B0604030504040204" pitchFamily="34" charset="0"/>
                        </a:rPr>
                        <a:t>- </a:t>
                      </a:r>
                      <a:r>
                        <a:rPr lang="es-CO" sz="1200" dirty="0" smtClean="0">
                          <a:solidFill>
                            <a:schemeClr val="tx1"/>
                          </a:solidFill>
                          <a:latin typeface="Arial Nova" panose="020B0504020202020204" pitchFamily="34" charset="0"/>
                          <a:ea typeface="Verdana" panose="020B0604030504040204" pitchFamily="34" charset="0"/>
                        </a:rPr>
                        <a:t>2022</a:t>
                      </a:r>
                      <a:endParaRPr lang="es-CO" sz="1200" dirty="0">
                        <a:solidFill>
                          <a:schemeClr val="tx1"/>
                        </a:solidFill>
                      </a:endParaRPr>
                    </a:p>
                  </a:txBody>
                  <a:tcPr>
                    <a:lnL w="12700" cmpd="sng">
                      <a:noFill/>
                    </a:lnL>
                    <a:lnR w="12700" cmpd="sng">
                      <a:noFill/>
                    </a:lnR>
                    <a:lnT w="12700" cmpd="sng">
                      <a:noFill/>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4740446"/>
                  </a:ext>
                </a:extLst>
              </a:tr>
            </a:tbl>
          </a:graphicData>
        </a:graphic>
      </p:graphicFrame>
    </p:spTree>
    <p:extLst>
      <p:ext uri="{BB962C8B-B14F-4D97-AF65-F5344CB8AC3E}">
        <p14:creationId xmlns:p14="http://schemas.microsoft.com/office/powerpoint/2010/main" val="29623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6452DD20-D911-4085-AB9D-913BC213376B}"/>
              </a:ext>
            </a:extLst>
          </p:cNvPr>
          <p:cNvPicPr>
            <a:picLocks noChangeAspect="1"/>
          </p:cNvPicPr>
          <p:nvPr/>
        </p:nvPicPr>
        <p:blipFill rotWithShape="1">
          <a:blip r:embed="rId3"/>
          <a:srcRect l="8203" t="58261" r="8010" b="29420"/>
          <a:stretch/>
        </p:blipFill>
        <p:spPr>
          <a:xfrm>
            <a:off x="304801" y="933221"/>
            <a:ext cx="2890684" cy="394737"/>
          </a:xfrm>
          <a:prstGeom prst="rect">
            <a:avLst/>
          </a:prstGeom>
        </p:spPr>
      </p:pic>
      <p:graphicFrame>
        <p:nvGraphicFramePr>
          <p:cNvPr id="10" name="Table 2">
            <a:extLst>
              <a:ext uri="{FF2B5EF4-FFF2-40B4-BE49-F238E27FC236}">
                <a16:creationId xmlns:a16="http://schemas.microsoft.com/office/drawing/2014/main" id="{907E5DDC-9386-4697-9118-FDE96009A1F4}"/>
              </a:ext>
            </a:extLst>
          </p:cNvPr>
          <p:cNvGraphicFramePr>
            <a:graphicFrameLocks noGrp="1"/>
          </p:cNvGraphicFramePr>
          <p:nvPr>
            <p:extLst>
              <p:ext uri="{D42A27DB-BD31-4B8C-83A1-F6EECF244321}">
                <p14:modId xmlns:p14="http://schemas.microsoft.com/office/powerpoint/2010/main" val="3508378582"/>
              </p:ext>
            </p:extLst>
          </p:nvPr>
        </p:nvGraphicFramePr>
        <p:xfrm>
          <a:off x="3604305" y="392609"/>
          <a:ext cx="4983389" cy="370840"/>
        </p:xfrm>
        <a:graphic>
          <a:graphicData uri="http://schemas.openxmlformats.org/drawingml/2006/table">
            <a:tbl>
              <a:tblPr firstRow="1" bandRow="1">
                <a:tableStyleId>{5C22544A-7EE6-4342-B048-85BDC9FD1C3A}</a:tableStyleId>
              </a:tblPr>
              <a:tblGrid>
                <a:gridCol w="4983389">
                  <a:extLst>
                    <a:ext uri="{9D8B030D-6E8A-4147-A177-3AD203B41FA5}">
                      <a16:colId xmlns:a16="http://schemas.microsoft.com/office/drawing/2014/main" val="357285632"/>
                    </a:ext>
                  </a:extLst>
                </a:gridCol>
              </a:tblGrid>
              <a:tr h="370840">
                <a:tc>
                  <a:txBody>
                    <a:bodyPr/>
                    <a:lstStyle/>
                    <a:p>
                      <a:pPr algn="ctr"/>
                      <a:r>
                        <a:rPr lang="es-CO" sz="1800" dirty="0">
                          <a:solidFill>
                            <a:schemeClr val="tx1"/>
                          </a:solidFill>
                        </a:rPr>
                        <a:t>CONSIDERACIONES, </a:t>
                      </a:r>
                      <a:r>
                        <a:rPr lang="es-CO" sz="1800" baseline="0" dirty="0">
                          <a:solidFill>
                            <a:schemeClr val="tx1"/>
                          </a:solidFill>
                        </a:rPr>
                        <a:t>REACCIONES Y PROPUESTAS</a:t>
                      </a:r>
                      <a:endParaRPr lang="es-CO" sz="1800" dirty="0">
                        <a:solidFill>
                          <a:schemeClr val="tx1"/>
                        </a:solidFill>
                      </a:endParaRPr>
                    </a:p>
                  </a:txBody>
                  <a:tcPr>
                    <a:lnL w="12700" cmpd="sng">
                      <a:noFill/>
                    </a:lnL>
                    <a:lnR w="12700" cmpd="sng">
                      <a:noFill/>
                    </a:lnR>
                    <a:lnT w="12700" cmpd="sng">
                      <a:noFill/>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4740446"/>
                  </a:ext>
                </a:extLst>
              </a:tr>
            </a:tbl>
          </a:graphicData>
        </a:graphic>
      </p:graphicFrame>
      <p:graphicFrame>
        <p:nvGraphicFramePr>
          <p:cNvPr id="11" name="Table 2">
            <a:extLst>
              <a:ext uri="{FF2B5EF4-FFF2-40B4-BE49-F238E27FC236}">
                <a16:creationId xmlns:a16="http://schemas.microsoft.com/office/drawing/2014/main" id="{FF97AD54-7FC9-4148-B331-371F3B6A738F}"/>
              </a:ext>
            </a:extLst>
          </p:cNvPr>
          <p:cNvGraphicFramePr>
            <a:graphicFrameLocks noGrp="1"/>
          </p:cNvGraphicFramePr>
          <p:nvPr>
            <p:extLst>
              <p:ext uri="{D42A27DB-BD31-4B8C-83A1-F6EECF244321}">
                <p14:modId xmlns:p14="http://schemas.microsoft.com/office/powerpoint/2010/main" val="2717162671"/>
              </p:ext>
            </p:extLst>
          </p:nvPr>
        </p:nvGraphicFramePr>
        <p:xfrm>
          <a:off x="1232940" y="1169844"/>
          <a:ext cx="9726118" cy="944880"/>
        </p:xfrm>
        <a:graphic>
          <a:graphicData uri="http://schemas.openxmlformats.org/drawingml/2006/table">
            <a:tbl>
              <a:tblPr firstRow="1" bandRow="1">
                <a:tableStyleId>{5C22544A-7EE6-4342-B048-85BDC9FD1C3A}</a:tableStyleId>
              </a:tblPr>
              <a:tblGrid>
                <a:gridCol w="9726118">
                  <a:extLst>
                    <a:ext uri="{9D8B030D-6E8A-4147-A177-3AD203B41FA5}">
                      <a16:colId xmlns:a16="http://schemas.microsoft.com/office/drawing/2014/main" val="357285632"/>
                    </a:ext>
                  </a:extLst>
                </a:gridCol>
              </a:tblGrid>
              <a:tr h="370840">
                <a:tc>
                  <a:txBody>
                    <a:bodyPr/>
                    <a:lstStyle/>
                    <a:p>
                      <a:pPr algn="ctr"/>
                      <a:r>
                        <a:rPr lang="es-CO" sz="2800" b="1" dirty="0">
                          <a:solidFill>
                            <a:schemeClr val="tx1"/>
                          </a:solidFill>
                          <a:latin typeface="Arial Nova" panose="020B0504020202020204" pitchFamily="34" charset="0"/>
                          <a:ea typeface="Verdana" panose="020B0604030504040204" pitchFamily="34" charset="0"/>
                        </a:rPr>
                        <a:t>En</a:t>
                      </a:r>
                      <a:r>
                        <a:rPr lang="es-CO" sz="2800" b="1" baseline="0" dirty="0">
                          <a:solidFill>
                            <a:schemeClr val="tx1"/>
                          </a:solidFill>
                          <a:latin typeface="Arial Nova" panose="020B0504020202020204" pitchFamily="34" charset="0"/>
                          <a:ea typeface="Verdana" panose="020B0604030504040204" pitchFamily="34" charset="0"/>
                        </a:rPr>
                        <a:t> relación con el estado actual de los indicadores de seguridad ciudadana en Cúcuta</a:t>
                      </a:r>
                      <a:endParaRPr lang="es-CO" sz="1200" dirty="0">
                        <a:solidFill>
                          <a:schemeClr val="tx1"/>
                        </a:solidFill>
                      </a:endParaRPr>
                    </a:p>
                  </a:txBody>
                  <a:tcPr>
                    <a:lnL w="12700" cmpd="sng">
                      <a:noFill/>
                    </a:lnL>
                    <a:lnR w="12700" cmpd="sng">
                      <a:noFill/>
                    </a:lnR>
                    <a:lnT w="12700" cmpd="sng">
                      <a:noFill/>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4740446"/>
                  </a:ext>
                </a:extLst>
              </a:tr>
            </a:tbl>
          </a:graphicData>
        </a:graphic>
      </p:graphicFrame>
      <p:sp>
        <p:nvSpPr>
          <p:cNvPr id="12" name="Rectangle 7">
            <a:extLst>
              <a:ext uri="{FF2B5EF4-FFF2-40B4-BE49-F238E27FC236}">
                <a16:creationId xmlns:a16="http://schemas.microsoft.com/office/drawing/2014/main" id="{692B042C-2891-4D4B-B0D7-CAC01490E979}"/>
              </a:ext>
            </a:extLst>
          </p:cNvPr>
          <p:cNvSpPr/>
          <p:nvPr/>
        </p:nvSpPr>
        <p:spPr>
          <a:xfrm>
            <a:off x="1232940" y="2339240"/>
            <a:ext cx="9839874" cy="4552015"/>
          </a:xfrm>
          <a:prstGeom prst="rect">
            <a:avLst/>
          </a:prstGeom>
        </p:spPr>
        <p:txBody>
          <a:bodyPr wrap="square">
            <a:spAutoFit/>
          </a:bodyPr>
          <a:lstStyle/>
          <a:p>
            <a:pPr algn="just">
              <a:lnSpc>
                <a:spcPct val="115000"/>
              </a:lnSpc>
              <a:spcAft>
                <a:spcPts val="0"/>
              </a:spcAft>
            </a:pPr>
            <a:r>
              <a:rPr lang="es-MX" dirty="0">
                <a:latin typeface="Arial Nova" panose="020B0504020202020204"/>
                <a:ea typeface="Calibri" panose="020F0502020204030204" pitchFamily="34" charset="0"/>
                <a:cs typeface="Times New Roman" panose="02020603050405020304" pitchFamily="18" charset="0"/>
              </a:rPr>
              <a:t>La administración municipal de Cúcuta tiene </a:t>
            </a:r>
            <a:r>
              <a:rPr lang="es-MX" dirty="0" smtClean="0">
                <a:latin typeface="Arial Nova" panose="020B0504020202020204"/>
                <a:ea typeface="Calibri" panose="020F0502020204030204" pitchFamily="34" charset="0"/>
                <a:cs typeface="Times New Roman" panose="02020603050405020304" pitchFamily="18" charset="0"/>
              </a:rPr>
              <a:t>continúa desarrollando los compromisos </a:t>
            </a:r>
            <a:r>
              <a:rPr lang="es-MX" dirty="0">
                <a:latin typeface="Arial Nova" panose="020B0504020202020204"/>
                <a:ea typeface="Calibri" panose="020F0502020204030204" pitchFamily="34" charset="0"/>
                <a:cs typeface="Times New Roman" panose="02020603050405020304" pitchFamily="18" charset="0"/>
              </a:rPr>
              <a:t>con la seguridad </a:t>
            </a:r>
            <a:r>
              <a:rPr lang="es-MX" dirty="0" smtClean="0">
                <a:latin typeface="Arial Nova" panose="020B0504020202020204"/>
                <a:ea typeface="Calibri" panose="020F0502020204030204" pitchFamily="34" charset="0"/>
                <a:cs typeface="Times New Roman" panose="02020603050405020304" pitchFamily="18" charset="0"/>
              </a:rPr>
              <a:t>ciudadana lo cual se evidencia en las cifras antes mencionados donde 8 de 9 los ítems registran una reducción considerable. En este sentido se seguirán fortaleciendo los planes operativos en sectores estratégicos donde se han registrado algunas manifestaciones del delito. Es importante destacar la tendencia a la baja especialmente en el hurto a vehículos, motocicletas, delitos sexuales, hurto a residencias, violencia intrafamiliar, hurto a comercio y hurto a personas. </a:t>
            </a:r>
          </a:p>
          <a:p>
            <a:pPr algn="just">
              <a:lnSpc>
                <a:spcPct val="115000"/>
              </a:lnSpc>
              <a:spcAft>
                <a:spcPts val="0"/>
              </a:spcAft>
            </a:pPr>
            <a:r>
              <a:rPr lang="es-MX" dirty="0" smtClean="0">
                <a:latin typeface="Arial Nova" panose="020B0504020202020204"/>
                <a:ea typeface="Calibri" panose="020F0502020204030204" pitchFamily="34" charset="0"/>
                <a:cs typeface="Times New Roman" panose="02020603050405020304" pitchFamily="18" charset="0"/>
              </a:rPr>
              <a:t>Por </a:t>
            </a:r>
            <a:r>
              <a:rPr lang="es-MX" dirty="0" smtClean="0">
                <a:latin typeface="Arial Nova" panose="020B0504020202020204"/>
                <a:ea typeface="Calibri" panose="020F0502020204030204" pitchFamily="34" charset="0"/>
                <a:cs typeface="Times New Roman" panose="02020603050405020304" pitchFamily="18" charset="0"/>
              </a:rPr>
              <a:t>otra parte, se evidencia que estos índices delictuales han sido atacados directamente a través de un incremento de la judicialización, actividades operacionales y preventivas </a:t>
            </a:r>
            <a:r>
              <a:rPr lang="es-MX" dirty="0" smtClean="0">
                <a:latin typeface="Arial Nova" panose="020B0504020202020204"/>
                <a:ea typeface="Calibri" panose="020F0502020204030204" pitchFamily="34" charset="0"/>
                <a:cs typeface="Times New Roman" panose="02020603050405020304" pitchFamily="18" charset="0"/>
              </a:rPr>
              <a:t>por parte de la policía. La </a:t>
            </a:r>
            <a:r>
              <a:rPr lang="es-MX" dirty="0">
                <a:latin typeface="Arial Nova" panose="020B0504020202020204"/>
                <a:ea typeface="Calibri" panose="020F0502020204030204" pitchFamily="34" charset="0"/>
                <a:cs typeface="Times New Roman" panose="02020603050405020304" pitchFamily="18" charset="0"/>
              </a:rPr>
              <a:t>administración municipal </a:t>
            </a:r>
            <a:r>
              <a:rPr lang="es-MX" dirty="0" smtClean="0">
                <a:latin typeface="Arial Nova" panose="020B0504020202020204"/>
                <a:ea typeface="Calibri" panose="020F0502020204030204" pitchFamily="34" charset="0"/>
                <a:cs typeface="Times New Roman" panose="02020603050405020304" pitchFamily="18" charset="0"/>
              </a:rPr>
              <a:t>a través de la Secretaría de Seguridad Ciudadana continuará en la búsqueda </a:t>
            </a:r>
            <a:r>
              <a:rPr lang="es-MX" dirty="0">
                <a:latin typeface="Arial Nova" panose="020B0504020202020204"/>
                <a:ea typeface="Calibri" panose="020F0502020204030204" pitchFamily="34" charset="0"/>
                <a:cs typeface="Times New Roman" panose="02020603050405020304" pitchFamily="18" charset="0"/>
              </a:rPr>
              <a:t>de la reducción de </a:t>
            </a:r>
            <a:r>
              <a:rPr lang="es-MX" dirty="0" smtClean="0">
                <a:latin typeface="Arial Nova" panose="020B0504020202020204"/>
                <a:ea typeface="Calibri" panose="020F0502020204030204" pitchFamily="34" charset="0"/>
                <a:cs typeface="Times New Roman" panose="02020603050405020304" pitchFamily="18" charset="0"/>
              </a:rPr>
              <a:t>las manifestaciones del delito, como </a:t>
            </a:r>
            <a:r>
              <a:rPr lang="es-MX" dirty="0">
                <a:latin typeface="Arial Nova" panose="020B0504020202020204"/>
                <a:ea typeface="Calibri" panose="020F0502020204030204" pitchFamily="34" charset="0"/>
                <a:cs typeface="Times New Roman" panose="02020603050405020304" pitchFamily="18" charset="0"/>
              </a:rPr>
              <a:t>se plantea en principio en el Plan de Desarrollo Municipal y en el Plan Integral de Seguridad y Convivencia. </a:t>
            </a:r>
          </a:p>
          <a:p>
            <a:pPr algn="just">
              <a:lnSpc>
                <a:spcPct val="115000"/>
              </a:lnSpc>
              <a:spcAft>
                <a:spcPts val="0"/>
              </a:spcAft>
            </a:pPr>
            <a:endParaRPr lang="es-MX" dirty="0">
              <a:latin typeface="Arial Nova" panose="020B0504020202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3596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6452DD20-D911-4085-AB9D-913BC213376B}"/>
              </a:ext>
            </a:extLst>
          </p:cNvPr>
          <p:cNvPicPr>
            <a:picLocks noChangeAspect="1"/>
          </p:cNvPicPr>
          <p:nvPr/>
        </p:nvPicPr>
        <p:blipFill rotWithShape="1">
          <a:blip r:embed="rId3"/>
          <a:srcRect l="8203" t="58261" r="8010" b="29420"/>
          <a:stretch/>
        </p:blipFill>
        <p:spPr>
          <a:xfrm>
            <a:off x="304801" y="933221"/>
            <a:ext cx="2890684" cy="394737"/>
          </a:xfrm>
          <a:prstGeom prst="rect">
            <a:avLst/>
          </a:prstGeom>
        </p:spPr>
      </p:pic>
      <p:graphicFrame>
        <p:nvGraphicFramePr>
          <p:cNvPr id="10" name="Table 2">
            <a:extLst>
              <a:ext uri="{FF2B5EF4-FFF2-40B4-BE49-F238E27FC236}">
                <a16:creationId xmlns:a16="http://schemas.microsoft.com/office/drawing/2014/main" id="{907E5DDC-9386-4697-9118-FDE96009A1F4}"/>
              </a:ext>
            </a:extLst>
          </p:cNvPr>
          <p:cNvGraphicFramePr>
            <a:graphicFrameLocks noGrp="1"/>
          </p:cNvGraphicFramePr>
          <p:nvPr>
            <p:extLst>
              <p:ext uri="{D42A27DB-BD31-4B8C-83A1-F6EECF244321}">
                <p14:modId xmlns:p14="http://schemas.microsoft.com/office/powerpoint/2010/main" val="3642213985"/>
              </p:ext>
            </p:extLst>
          </p:nvPr>
        </p:nvGraphicFramePr>
        <p:xfrm>
          <a:off x="3661182" y="763449"/>
          <a:ext cx="4983389" cy="370840"/>
        </p:xfrm>
        <a:graphic>
          <a:graphicData uri="http://schemas.openxmlformats.org/drawingml/2006/table">
            <a:tbl>
              <a:tblPr firstRow="1" bandRow="1">
                <a:tableStyleId>{5C22544A-7EE6-4342-B048-85BDC9FD1C3A}</a:tableStyleId>
              </a:tblPr>
              <a:tblGrid>
                <a:gridCol w="4983389">
                  <a:extLst>
                    <a:ext uri="{9D8B030D-6E8A-4147-A177-3AD203B41FA5}">
                      <a16:colId xmlns:a16="http://schemas.microsoft.com/office/drawing/2014/main" val="357285632"/>
                    </a:ext>
                  </a:extLst>
                </a:gridCol>
              </a:tblGrid>
              <a:tr h="370840">
                <a:tc>
                  <a:txBody>
                    <a:bodyPr/>
                    <a:lstStyle/>
                    <a:p>
                      <a:pPr algn="ctr"/>
                      <a:r>
                        <a:rPr lang="es-CO" sz="1800" dirty="0">
                          <a:solidFill>
                            <a:schemeClr val="tx1"/>
                          </a:solidFill>
                        </a:rPr>
                        <a:t>CONSIDERACIONES, </a:t>
                      </a:r>
                      <a:r>
                        <a:rPr lang="es-CO" sz="1800" baseline="0" dirty="0">
                          <a:solidFill>
                            <a:schemeClr val="tx1"/>
                          </a:solidFill>
                        </a:rPr>
                        <a:t>REACCIONES Y PROPUESTAS</a:t>
                      </a:r>
                      <a:endParaRPr lang="es-CO" sz="1800" dirty="0">
                        <a:solidFill>
                          <a:schemeClr val="tx1"/>
                        </a:solidFill>
                      </a:endParaRPr>
                    </a:p>
                  </a:txBody>
                  <a:tcPr>
                    <a:lnL w="12700" cmpd="sng">
                      <a:noFill/>
                    </a:lnL>
                    <a:lnR w="12700" cmpd="sng">
                      <a:noFill/>
                    </a:lnR>
                    <a:lnT w="12700" cmpd="sng">
                      <a:noFill/>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4740446"/>
                  </a:ext>
                </a:extLst>
              </a:tr>
            </a:tbl>
          </a:graphicData>
        </a:graphic>
      </p:graphicFrame>
      <p:sp>
        <p:nvSpPr>
          <p:cNvPr id="12" name="Rectangle 7">
            <a:extLst>
              <a:ext uri="{FF2B5EF4-FFF2-40B4-BE49-F238E27FC236}">
                <a16:creationId xmlns:a16="http://schemas.microsoft.com/office/drawing/2014/main" id="{692B042C-2891-4D4B-B0D7-CAC01490E979}"/>
              </a:ext>
            </a:extLst>
          </p:cNvPr>
          <p:cNvSpPr/>
          <p:nvPr/>
        </p:nvSpPr>
        <p:spPr>
          <a:xfrm>
            <a:off x="1232940" y="2003065"/>
            <a:ext cx="9839874" cy="3914918"/>
          </a:xfrm>
          <a:prstGeom prst="rect">
            <a:avLst/>
          </a:prstGeom>
        </p:spPr>
        <p:txBody>
          <a:bodyPr wrap="square">
            <a:spAutoFit/>
          </a:bodyPr>
          <a:lstStyle/>
          <a:p>
            <a:pPr algn="just">
              <a:lnSpc>
                <a:spcPct val="115000"/>
              </a:lnSpc>
              <a:spcAft>
                <a:spcPts val="0"/>
              </a:spcAft>
            </a:pPr>
            <a:r>
              <a:rPr lang="es-MX" dirty="0" smtClean="0">
                <a:latin typeface="Arial Nova" panose="020B0504020202020204"/>
                <a:ea typeface="Calibri" panose="020F0502020204030204" pitchFamily="34" charset="0"/>
                <a:cs typeface="Times New Roman" panose="02020603050405020304" pitchFamily="18" charset="0"/>
              </a:rPr>
              <a:t>En este primer corte del año 2022 (mes de enero), se resalta las cifras a la baja de 8 de 9 delitos, de igual forma se continúan haciendo planes permanentes para combatir las cifras de todos los delitos.</a:t>
            </a:r>
          </a:p>
          <a:p>
            <a:pPr algn="just">
              <a:lnSpc>
                <a:spcPct val="115000"/>
              </a:lnSpc>
              <a:spcAft>
                <a:spcPts val="0"/>
              </a:spcAft>
            </a:pPr>
            <a:endParaRPr lang="es-MX" dirty="0">
              <a:latin typeface="Arial Nova" panose="020B0504020202020204"/>
              <a:ea typeface="Calibri" panose="020F0502020204030204" pitchFamily="34" charset="0"/>
              <a:cs typeface="Times New Roman" panose="02020603050405020304" pitchFamily="18" charset="0"/>
            </a:endParaRPr>
          </a:p>
          <a:p>
            <a:pPr algn="just">
              <a:lnSpc>
                <a:spcPct val="115000"/>
              </a:lnSpc>
              <a:spcAft>
                <a:spcPts val="0"/>
              </a:spcAft>
            </a:pPr>
            <a:r>
              <a:rPr lang="es-MX" dirty="0" smtClean="0">
                <a:latin typeface="Arial Nova" panose="020B0504020202020204"/>
                <a:ea typeface="Calibri" panose="020F0502020204030204" pitchFamily="34" charset="0"/>
                <a:cs typeface="Times New Roman" panose="02020603050405020304" pitchFamily="18" charset="0"/>
              </a:rPr>
              <a:t>Es importante destacar que las diversas intervenciones que a diario se realizan a partir de los análisis, antecedentes, fechas conmemorativas y factores de atención han impactado en </a:t>
            </a:r>
            <a:r>
              <a:rPr lang="es-MX" dirty="0">
                <a:latin typeface="Arial Nova" panose="020B0504020202020204"/>
                <a:ea typeface="Calibri" panose="020F0502020204030204" pitchFamily="34" charset="0"/>
                <a:cs typeface="Times New Roman" panose="02020603050405020304" pitchFamily="18" charset="0"/>
              </a:rPr>
              <a:t>la protección de la vida y los derechos de los ciudadanos y plantean como estrategia como su consecución el principio de corresponsabilidad entre la ciudadanía y la </a:t>
            </a:r>
            <a:r>
              <a:rPr lang="es-MX" dirty="0" smtClean="0">
                <a:latin typeface="Arial Nova" panose="020B0504020202020204"/>
                <a:ea typeface="Calibri" panose="020F0502020204030204" pitchFamily="34" charset="0"/>
                <a:cs typeface="Times New Roman" panose="02020603050405020304" pitchFamily="18" charset="0"/>
              </a:rPr>
              <a:t>institucionalidad.</a:t>
            </a:r>
          </a:p>
          <a:p>
            <a:pPr algn="just">
              <a:lnSpc>
                <a:spcPct val="115000"/>
              </a:lnSpc>
              <a:spcAft>
                <a:spcPts val="0"/>
              </a:spcAft>
            </a:pPr>
            <a:endParaRPr lang="es-MX" dirty="0">
              <a:latin typeface="Arial Nova" panose="020B0504020202020204"/>
              <a:ea typeface="Calibri" panose="020F0502020204030204" pitchFamily="34" charset="0"/>
              <a:cs typeface="Times New Roman" panose="02020603050405020304" pitchFamily="18" charset="0"/>
            </a:endParaRPr>
          </a:p>
          <a:p>
            <a:pPr algn="just">
              <a:lnSpc>
                <a:spcPct val="115000"/>
              </a:lnSpc>
              <a:spcAft>
                <a:spcPts val="0"/>
              </a:spcAft>
            </a:pPr>
            <a:r>
              <a:rPr lang="es-MX" dirty="0" smtClean="0">
                <a:latin typeface="Arial Nova" panose="020B0504020202020204"/>
                <a:ea typeface="Calibri" panose="020F0502020204030204" pitchFamily="34" charset="0"/>
                <a:cs typeface="Times New Roman" panose="02020603050405020304" pitchFamily="18" charset="0"/>
              </a:rPr>
              <a:t>Finalmente, se priorizaran algunos sectores donde se ha evidenciado una mayor criticidad del delito, no solamente con el fin de mantener las cifras positivas sino también en la búsqueda de irradiar mayor seguridad y confianza a la ciudadanía. </a:t>
            </a:r>
            <a:endParaRPr lang="es-MX" dirty="0">
              <a:latin typeface="Arial Nova" panose="020B0504020202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0629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D9EB8F6D-8C95-4131-A85B-6EB41F5BF047}"/>
              </a:ext>
            </a:extLst>
          </p:cNvPr>
          <p:cNvPicPr>
            <a:picLocks noChangeAspect="1"/>
          </p:cNvPicPr>
          <p:nvPr/>
        </p:nvPicPr>
        <p:blipFill rotWithShape="1">
          <a:blip r:embed="rId3"/>
          <a:srcRect l="8203" t="58261" r="8010" b="29420"/>
          <a:stretch/>
        </p:blipFill>
        <p:spPr>
          <a:xfrm>
            <a:off x="3618271" y="4030382"/>
            <a:ext cx="4945626" cy="728431"/>
          </a:xfrm>
          <a:prstGeom prst="rect">
            <a:avLst/>
          </a:prstGeom>
        </p:spPr>
      </p:pic>
    </p:spTree>
    <p:extLst>
      <p:ext uri="{BB962C8B-B14F-4D97-AF65-F5344CB8AC3E}">
        <p14:creationId xmlns:p14="http://schemas.microsoft.com/office/powerpoint/2010/main" val="336068640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10866</TotalTime>
  <Words>822</Words>
  <Application>Microsoft Office PowerPoint</Application>
  <PresentationFormat>Panorámica</PresentationFormat>
  <Paragraphs>94</Paragraphs>
  <Slides>8</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Arial</vt:lpstr>
      <vt:lpstr>Arial Nova</vt:lpstr>
      <vt:lpstr>Calibri</vt:lpstr>
      <vt:lpstr>Calibri Light</vt:lpstr>
      <vt:lpstr>Times New Roman</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Mateo</cp:lastModifiedBy>
  <cp:revision>672</cp:revision>
  <dcterms:created xsi:type="dcterms:W3CDTF">2020-03-04T01:43:56Z</dcterms:created>
  <dcterms:modified xsi:type="dcterms:W3CDTF">2022-02-07T15:43:04Z</dcterms:modified>
</cp:coreProperties>
</file>