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gfpm5UZ2Ef8FKe3N2ZliWVNSR06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462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369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532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924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4211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7536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7"/>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7"/>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6"/>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7"/>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8"/>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9"/>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1"/>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1"/>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1"/>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1"/>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1"/>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5"/>
          <p:cNvSpPr>
            <a:spLocks noGrp="1"/>
          </p:cNvSpPr>
          <p:nvPr>
            <p:ph type="pic" idx="2"/>
          </p:nvPr>
        </p:nvSpPr>
        <p:spPr>
          <a:xfrm>
            <a:off x="3887391" y="987426"/>
            <a:ext cx="4629150" cy="4873625"/>
          </a:xfrm>
          <a:prstGeom prst="rect">
            <a:avLst/>
          </a:prstGeom>
          <a:noFill/>
          <a:ln>
            <a:noFill/>
          </a:ln>
        </p:spPr>
      </p:sp>
      <p:sp>
        <p:nvSpPr>
          <p:cNvPr id="64" name="Google Shape;64;p1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8"/>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600325" y="357188"/>
            <a:ext cx="6515103" cy="971551"/>
          </a:xfrm>
          <a:prstGeom prst="rect">
            <a:avLst/>
          </a:prstGeom>
          <a:noFill/>
          <a:ln>
            <a:noFill/>
          </a:ln>
        </p:spPr>
        <p:txBody>
          <a:bodyPr spcFirstLastPara="1" wrap="square" lIns="91425" tIns="45700" rIns="91425" bIns="45700" anchor="ctr" anchorCtr="0">
            <a:normAutofit/>
          </a:bodyPr>
          <a:lstStyle/>
          <a:p>
            <a:pPr algn="r">
              <a:lnSpc>
                <a:spcPct val="90000"/>
              </a:lnSpc>
              <a:buClr>
                <a:schemeClr val="dk1"/>
              </a:buClr>
              <a:buSzPts val="4400"/>
            </a:pPr>
            <a:r>
              <a:rPr lang="en-US"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SECRETARÍA </a:t>
            </a:r>
            <a:r>
              <a:rPr lang="en-US" sz="3200" b="1" i="1"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 SEGURIDAD </a:t>
            </a:r>
            <a:r>
              <a:rPr lang="en-US"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CIUDADANA</a:t>
            </a:r>
            <a:endParaRPr sz="3200" i="1" dirty="0">
              <a:latin typeface="Calibri" panose="020F0502020204030204" pitchFamily="34" charset="0"/>
              <a:cs typeface="Calibri" panose="020F0502020204030204" pitchFamily="34" charset="0"/>
            </a:endParaRPr>
          </a:p>
        </p:txBody>
      </p:sp>
      <p:sp>
        <p:nvSpPr>
          <p:cNvPr id="6" name="TextBox 4">
            <a:extLst>
              <a:ext uri="{FF2B5EF4-FFF2-40B4-BE49-F238E27FC236}">
                <a16:creationId xmlns:a16="http://schemas.microsoft.com/office/drawing/2014/main" id="{0DFF953F-1B37-4CB8-BD93-6CB3E4638C41}"/>
              </a:ext>
            </a:extLst>
          </p:cNvPr>
          <p:cNvSpPr txBox="1"/>
          <p:nvPr/>
        </p:nvSpPr>
        <p:spPr>
          <a:xfrm>
            <a:off x="1" y="3114669"/>
            <a:ext cx="9144000" cy="1523865"/>
          </a:xfrm>
          <a:prstGeom prst="rect">
            <a:avLst/>
          </a:prstGeom>
        </p:spPr>
        <p:txBody>
          <a:bodyPr vert="horz" lIns="91440" tIns="45720" rIns="91440" bIns="45720" rtlCol="0" anchor="b">
            <a:normAutofit fontScale="92500" lnSpcReduction="20000"/>
          </a:bodyPr>
          <a:lstStyle/>
          <a:p>
            <a:pPr algn="ctr">
              <a:spcBef>
                <a:spcPct val="0"/>
              </a:spcBef>
              <a:spcAft>
                <a:spcPts val="600"/>
              </a:spcAft>
            </a:pPr>
            <a:endParaRPr lang="es-CO" sz="4000" b="1" kern="1200" dirty="0" smtClean="0">
              <a:latin typeface="Calibri" panose="020F0502020204030204" pitchFamily="34" charset="0"/>
              <a:ea typeface="+mj-ea"/>
              <a:cs typeface="Calibri" panose="020F0502020204030204" pitchFamily="34" charset="0"/>
            </a:endParaRPr>
          </a:p>
          <a:p>
            <a:pPr algn="ctr">
              <a:spcBef>
                <a:spcPct val="0"/>
              </a:spcBef>
              <a:spcAft>
                <a:spcPts val="600"/>
              </a:spcAft>
            </a:pPr>
            <a:r>
              <a:rPr lang="es-CO" sz="4000" b="1" kern="1200" dirty="0" smtClean="0">
                <a:latin typeface="Calibri" panose="020F0502020204030204" pitchFamily="34" charset="0"/>
                <a:ea typeface="+mj-ea"/>
                <a:cs typeface="Calibri" panose="020F0502020204030204" pitchFamily="34" charset="0"/>
              </a:rPr>
              <a:t>Boletín </a:t>
            </a:r>
            <a:r>
              <a:rPr lang="es-CO" sz="4000" b="1" kern="1200" dirty="0">
                <a:latin typeface="Calibri" panose="020F0502020204030204" pitchFamily="34" charset="0"/>
                <a:ea typeface="+mj-ea"/>
                <a:cs typeface="Calibri" panose="020F0502020204030204" pitchFamily="34" charset="0"/>
              </a:rPr>
              <a:t>de Indicadores de Seguridad</a:t>
            </a:r>
          </a:p>
          <a:p>
            <a:pPr algn="ctr">
              <a:spcBef>
                <a:spcPct val="0"/>
              </a:spcBef>
              <a:spcAft>
                <a:spcPts val="600"/>
              </a:spcAft>
            </a:pPr>
            <a:r>
              <a:rPr lang="es-CO" sz="2400" dirty="0" smtClean="0">
                <a:latin typeface="Calibri" panose="020F0502020204030204" pitchFamily="34" charset="0"/>
                <a:ea typeface="+mj-ea"/>
                <a:cs typeface="Calibri" panose="020F0502020204030204" pitchFamily="34" charset="0"/>
              </a:rPr>
              <a:t>Marzo de 2022</a:t>
            </a:r>
          </a:p>
          <a:p>
            <a:pPr algn="ctr">
              <a:spcBef>
                <a:spcPct val="0"/>
              </a:spcBef>
              <a:spcAft>
                <a:spcPts val="600"/>
              </a:spcAft>
            </a:pPr>
            <a:endParaRPr lang="es-CO" sz="2400" kern="1200" dirty="0">
              <a:latin typeface="Arial Nova" panose="020B0504020202020204" pitchFamily="34" charset="0"/>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600325" y="357188"/>
            <a:ext cx="6515103" cy="971551"/>
          </a:xfrm>
          <a:prstGeom prst="rect">
            <a:avLst/>
          </a:prstGeom>
          <a:noFill/>
          <a:ln>
            <a:noFill/>
          </a:ln>
        </p:spPr>
        <p:txBody>
          <a:bodyPr spcFirstLastPara="1" wrap="square" lIns="91425" tIns="45700" rIns="91425" bIns="45700" anchor="ctr" anchorCtr="0">
            <a:normAutofit/>
          </a:bodyPr>
          <a:lstStyle/>
          <a:p>
            <a:pPr algn="r">
              <a:lnSpc>
                <a:spcPct val="90000"/>
              </a:lnSpc>
              <a:buClr>
                <a:schemeClr val="dk1"/>
              </a:buClr>
              <a:buSzPts val="4400"/>
            </a:pPr>
            <a:r>
              <a:rPr lang="en-US"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Resumen</a:t>
            </a:r>
          </a:p>
          <a:p>
            <a:pPr algn="r">
              <a:lnSpc>
                <a:spcPct val="90000"/>
              </a:lnSpc>
              <a:buClr>
                <a:schemeClr val="dk1"/>
              </a:buClr>
              <a:buSzPts val="4400"/>
            </a:pPr>
            <a:r>
              <a:rPr lang="es-CO" dirty="0">
                <a:solidFill>
                  <a:schemeClr val="tx1"/>
                </a:solidFill>
                <a:latin typeface="Arial Nova" panose="020B0504020202020204" pitchFamily="34" charset="0"/>
                <a:ea typeface="Verdana" panose="020B0604030504040204" pitchFamily="34" charset="0"/>
              </a:rPr>
              <a:t>Indicadores de Seguridad y Convivencia – 01 de </a:t>
            </a:r>
            <a:r>
              <a:rPr lang="es-CO" dirty="0" smtClean="0">
                <a:solidFill>
                  <a:schemeClr val="tx1"/>
                </a:solidFill>
                <a:latin typeface="Arial Nova" panose="020B0504020202020204" pitchFamily="34" charset="0"/>
                <a:ea typeface="Verdana" panose="020B0604030504040204" pitchFamily="34" charset="0"/>
              </a:rPr>
              <a:t>enero </a:t>
            </a:r>
            <a:r>
              <a:rPr lang="es-CO" dirty="0">
                <a:solidFill>
                  <a:schemeClr val="tx1"/>
                </a:solidFill>
                <a:latin typeface="Arial Nova" panose="020B0504020202020204" pitchFamily="34" charset="0"/>
                <a:ea typeface="Verdana" panose="020B0604030504040204" pitchFamily="34" charset="0"/>
              </a:rPr>
              <a:t>a </a:t>
            </a:r>
            <a:r>
              <a:rPr lang="es-CO" dirty="0" smtClean="0">
                <a:solidFill>
                  <a:schemeClr val="tx1"/>
                </a:solidFill>
                <a:latin typeface="Arial Nova" panose="020B0504020202020204" pitchFamily="34" charset="0"/>
                <a:ea typeface="Verdana" panose="020B0604030504040204" pitchFamily="34" charset="0"/>
              </a:rPr>
              <a:t>31 de marzo de 2022</a:t>
            </a:r>
            <a:endParaRPr lang="es-CO" dirty="0">
              <a:solidFill>
                <a:schemeClr val="tx1"/>
              </a:solidFill>
            </a:endParaRPr>
          </a:p>
          <a:p>
            <a:pPr algn="r">
              <a:lnSpc>
                <a:spcPct val="90000"/>
              </a:lnSpc>
              <a:buClr>
                <a:schemeClr val="dk1"/>
              </a:buClr>
              <a:buSzPts val="4400"/>
            </a:pPr>
            <a:endParaRPr sz="3200" i="1" dirty="0">
              <a:latin typeface="Calibri" panose="020F0502020204030204" pitchFamily="34" charset="0"/>
              <a:cs typeface="Calibri" panose="020F0502020204030204" pitchFamily="34" charset="0"/>
            </a:endParaRPr>
          </a:p>
        </p:txBody>
      </p:sp>
      <p:cxnSp>
        <p:nvCxnSpPr>
          <p:cNvPr id="3" name="Conector recto 2"/>
          <p:cNvCxnSpPr/>
          <p:nvPr/>
        </p:nvCxnSpPr>
        <p:spPr>
          <a:xfrm flipV="1">
            <a:off x="2871788" y="928688"/>
            <a:ext cx="6129337"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TextBox 1">
            <a:extLst>
              <a:ext uri="{FF2B5EF4-FFF2-40B4-BE49-F238E27FC236}">
                <a16:creationId xmlns:a16="http://schemas.microsoft.com/office/drawing/2014/main" id="{1DF18C86-9696-43EE-A1F6-D2AFD80AD937}"/>
              </a:ext>
            </a:extLst>
          </p:cNvPr>
          <p:cNvSpPr txBox="1"/>
          <p:nvPr/>
        </p:nvSpPr>
        <p:spPr>
          <a:xfrm>
            <a:off x="530541" y="2637584"/>
            <a:ext cx="8214049" cy="1754326"/>
          </a:xfrm>
          <a:prstGeom prst="rect">
            <a:avLst/>
          </a:prstGeom>
          <a:noFill/>
        </p:spPr>
        <p:txBody>
          <a:bodyPr wrap="square" rtlCol="0">
            <a:spAutoFit/>
          </a:bodyPr>
          <a:lstStyle/>
          <a:p>
            <a:pPr algn="just"/>
            <a:r>
              <a:rPr lang="es-CO" sz="1800" dirty="0" smtClean="0">
                <a:latin typeface="Calibri" panose="020F0502020204030204" pitchFamily="34" charset="0"/>
                <a:cs typeface="Calibri" panose="020F0502020204030204" pitchFamily="34" charset="0"/>
              </a:rPr>
              <a:t>En el presente boletín se proyecta a </a:t>
            </a:r>
            <a:r>
              <a:rPr lang="es-CO" sz="1800" dirty="0">
                <a:latin typeface="Calibri" panose="020F0502020204030204" pitchFamily="34" charset="0"/>
                <a:cs typeface="Calibri" panose="020F0502020204030204" pitchFamily="34" charset="0"/>
              </a:rPr>
              <a:t>la ciudadanía </a:t>
            </a:r>
            <a:r>
              <a:rPr lang="es-CO" sz="1800" dirty="0" smtClean="0">
                <a:latin typeface="Calibri" panose="020F0502020204030204" pitchFamily="34" charset="0"/>
                <a:cs typeface="Calibri" panose="020F0502020204030204" pitchFamily="34" charset="0"/>
              </a:rPr>
              <a:t>la evolución de </a:t>
            </a:r>
            <a:r>
              <a:rPr lang="es-CO" sz="1800" dirty="0">
                <a:latin typeface="Calibri" panose="020F0502020204030204" pitchFamily="34" charset="0"/>
                <a:cs typeface="Calibri" panose="020F0502020204030204" pitchFamily="34" charset="0"/>
              </a:rPr>
              <a:t>los </a:t>
            </a:r>
            <a:r>
              <a:rPr lang="es-CO" sz="1800" dirty="0" smtClean="0">
                <a:latin typeface="Calibri" panose="020F0502020204030204" pitchFamily="34" charset="0"/>
                <a:cs typeface="Calibri" panose="020F0502020204030204" pitchFamily="34" charset="0"/>
              </a:rPr>
              <a:t>indicadores </a:t>
            </a:r>
            <a:r>
              <a:rPr lang="es-CO" sz="1800" dirty="0">
                <a:latin typeface="Calibri" panose="020F0502020204030204" pitchFamily="34" charset="0"/>
                <a:cs typeface="Calibri" panose="020F0502020204030204" pitchFamily="34" charset="0"/>
              </a:rPr>
              <a:t>correspondientes a seguridad ciudadana </a:t>
            </a:r>
            <a:r>
              <a:rPr lang="es-CO" sz="1800" dirty="0" smtClean="0">
                <a:latin typeface="Calibri" panose="020F0502020204030204" pitchFamily="34" charset="0"/>
                <a:cs typeface="Calibri" panose="020F0502020204030204" pitchFamily="34" charset="0"/>
              </a:rPr>
              <a:t>seguidamente, a continuación se </a:t>
            </a:r>
            <a:r>
              <a:rPr lang="es-CO" sz="1800" dirty="0">
                <a:latin typeface="Calibri" panose="020F0502020204030204" pitchFamily="34" charset="0"/>
                <a:cs typeface="Calibri" panose="020F0502020204030204" pitchFamily="34" charset="0"/>
              </a:rPr>
              <a:t>presentan </a:t>
            </a:r>
            <a:r>
              <a:rPr lang="es-CO" sz="1800" b="1" dirty="0">
                <a:latin typeface="Calibri" panose="020F0502020204030204" pitchFamily="34" charset="0"/>
                <a:cs typeface="Calibri" panose="020F0502020204030204" pitchFamily="34" charset="0"/>
              </a:rPr>
              <a:t>los principales hitos </a:t>
            </a:r>
            <a:r>
              <a:rPr lang="es-CO" sz="1800" b="1" dirty="0" smtClean="0">
                <a:latin typeface="Calibri" panose="020F0502020204030204" pitchFamily="34" charset="0"/>
                <a:cs typeface="Calibri" panose="020F0502020204030204" pitchFamily="34" charset="0"/>
              </a:rPr>
              <a:t>y cifras de </a:t>
            </a:r>
            <a:r>
              <a:rPr lang="es-CO" sz="1800" b="1" dirty="0">
                <a:latin typeface="Calibri" panose="020F0502020204030204" pitchFamily="34" charset="0"/>
                <a:cs typeface="Calibri" panose="020F0502020204030204" pitchFamily="34" charset="0"/>
              </a:rPr>
              <a:t>acuerdo a su relevancia </a:t>
            </a:r>
            <a:r>
              <a:rPr lang="es-CO" sz="1800" b="1" dirty="0" smtClean="0">
                <a:latin typeface="Calibri" panose="020F0502020204030204" pitchFamily="34" charset="0"/>
                <a:cs typeface="Calibri" panose="020F0502020204030204" pitchFamily="34" charset="0"/>
              </a:rPr>
              <a:t>de los delitos </a:t>
            </a:r>
            <a:r>
              <a:rPr lang="es-CO" sz="1800" b="1" dirty="0">
                <a:latin typeface="Calibri" panose="020F0502020204030204" pitchFamily="34" charset="0"/>
                <a:cs typeface="Calibri" panose="020F0502020204030204" pitchFamily="34" charset="0"/>
              </a:rPr>
              <a:t>ocurridos en la en la zona urbana y rural de Cúcuta en el periodo 01 de enero a </a:t>
            </a:r>
            <a:r>
              <a:rPr lang="es-CO" sz="1800" b="1" dirty="0" smtClean="0">
                <a:latin typeface="Calibri" panose="020F0502020204030204" pitchFamily="34" charset="0"/>
                <a:cs typeface="Calibri" panose="020F0502020204030204" pitchFamily="34" charset="0"/>
              </a:rPr>
              <a:t>31 de marzo de </a:t>
            </a:r>
            <a:r>
              <a:rPr lang="es-CO" sz="1800" b="1" dirty="0">
                <a:latin typeface="Calibri" panose="020F0502020204030204" pitchFamily="34" charset="0"/>
                <a:cs typeface="Calibri" panose="020F0502020204030204" pitchFamily="34" charset="0"/>
              </a:rPr>
              <a:t>2022,</a:t>
            </a:r>
            <a:r>
              <a:rPr lang="es-CO" sz="1800" dirty="0">
                <a:latin typeface="Calibri" panose="020F0502020204030204" pitchFamily="34" charset="0"/>
                <a:cs typeface="Calibri" panose="020F0502020204030204" pitchFamily="34" charset="0"/>
              </a:rPr>
              <a:t> </a:t>
            </a:r>
            <a:r>
              <a:rPr lang="es-CO" sz="1800" dirty="0" smtClean="0">
                <a:latin typeface="Calibri" panose="020F0502020204030204" pitchFamily="34" charset="0"/>
                <a:cs typeface="Calibri" panose="020F0502020204030204" pitchFamily="34" charset="0"/>
              </a:rPr>
              <a:t>la </a:t>
            </a:r>
            <a:r>
              <a:rPr lang="es-CO" sz="1800" dirty="0">
                <a:latin typeface="Calibri" panose="020F0502020204030204" pitchFamily="34" charset="0"/>
                <a:cs typeface="Calibri" panose="020F0502020204030204" pitchFamily="34" charset="0"/>
              </a:rPr>
              <a:t>ocurrencia y comportamiento de delitos </a:t>
            </a:r>
            <a:r>
              <a:rPr lang="es-CO" sz="1800" dirty="0" smtClean="0">
                <a:latin typeface="Calibri" panose="020F0502020204030204" pitchFamily="34" charset="0"/>
                <a:cs typeface="Calibri" panose="020F0502020204030204" pitchFamily="34" charset="0"/>
              </a:rPr>
              <a:t>registrado durante </a:t>
            </a:r>
            <a:r>
              <a:rPr lang="es-CO" sz="1800" dirty="0">
                <a:latin typeface="Calibri" panose="020F0502020204030204" pitchFamily="34" charset="0"/>
                <a:cs typeface="Calibri" panose="020F0502020204030204" pitchFamily="34" charset="0"/>
              </a:rPr>
              <a:t>el </a:t>
            </a:r>
            <a:r>
              <a:rPr lang="es-CO" sz="1800" dirty="0" smtClean="0">
                <a:latin typeface="Calibri" panose="020F0502020204030204" pitchFamily="34" charset="0"/>
                <a:cs typeface="Calibri" panose="020F0502020204030204" pitchFamily="34" charset="0"/>
              </a:rPr>
              <a:t>año 2022, comparados </a:t>
            </a:r>
            <a:r>
              <a:rPr lang="es-CO" sz="1800" dirty="0">
                <a:latin typeface="Calibri" panose="020F0502020204030204" pitchFamily="34" charset="0"/>
                <a:cs typeface="Calibri" panose="020F0502020204030204" pitchFamily="34" charset="0"/>
              </a:rPr>
              <a:t>con el mismo período del año </a:t>
            </a:r>
            <a:r>
              <a:rPr lang="es-CO" sz="1800" dirty="0" smtClean="0">
                <a:latin typeface="Calibri" panose="020F0502020204030204" pitchFamily="34" charset="0"/>
                <a:cs typeface="Calibri" panose="020F0502020204030204" pitchFamily="34" charset="0"/>
              </a:rPr>
              <a:t>anterior.</a:t>
            </a:r>
            <a:endParaRPr lang="es-CO"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722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600325" y="357188"/>
            <a:ext cx="6515103" cy="971551"/>
          </a:xfrm>
          <a:prstGeom prst="rect">
            <a:avLst/>
          </a:prstGeom>
          <a:noFill/>
          <a:ln>
            <a:noFill/>
          </a:ln>
        </p:spPr>
        <p:txBody>
          <a:bodyPr spcFirstLastPara="1" wrap="square" lIns="91425" tIns="45700" rIns="91425" bIns="45700" anchor="ctr" anchorCtr="0">
            <a:normAutofit/>
          </a:bodyPr>
          <a:lstStyle/>
          <a:p>
            <a:pPr algn="r">
              <a:lnSpc>
                <a:spcPct val="90000"/>
              </a:lnSpc>
              <a:buClr>
                <a:schemeClr val="dk1"/>
              </a:buClr>
              <a:buSzPts val="4400"/>
            </a:pPr>
            <a:r>
              <a:rPr lang="en-US"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Resumen</a:t>
            </a:r>
          </a:p>
          <a:p>
            <a:pPr algn="r">
              <a:lnSpc>
                <a:spcPct val="90000"/>
              </a:lnSpc>
              <a:buClr>
                <a:schemeClr val="dk1"/>
              </a:buClr>
              <a:buSzPts val="4400"/>
            </a:pPr>
            <a:r>
              <a:rPr lang="es-CO" dirty="0">
                <a:solidFill>
                  <a:schemeClr val="tx1"/>
                </a:solidFill>
                <a:latin typeface="Arial Nova" panose="020B0504020202020204" pitchFamily="34" charset="0"/>
                <a:ea typeface="Verdana" panose="020B0604030504040204" pitchFamily="34" charset="0"/>
              </a:rPr>
              <a:t>Indicadores de Seguridad y Convivencia – 01 de </a:t>
            </a:r>
            <a:r>
              <a:rPr lang="es-CO" dirty="0" smtClean="0">
                <a:solidFill>
                  <a:schemeClr val="tx1"/>
                </a:solidFill>
                <a:latin typeface="Arial Nova" panose="020B0504020202020204" pitchFamily="34" charset="0"/>
                <a:ea typeface="Verdana" panose="020B0604030504040204" pitchFamily="34" charset="0"/>
              </a:rPr>
              <a:t>enero </a:t>
            </a:r>
            <a:r>
              <a:rPr lang="es-CO" dirty="0">
                <a:solidFill>
                  <a:schemeClr val="tx1"/>
                </a:solidFill>
                <a:latin typeface="Arial Nova" panose="020B0504020202020204" pitchFamily="34" charset="0"/>
                <a:ea typeface="Verdana" panose="020B0604030504040204" pitchFamily="34" charset="0"/>
              </a:rPr>
              <a:t>a </a:t>
            </a:r>
            <a:r>
              <a:rPr lang="es-CO" dirty="0" smtClean="0">
                <a:solidFill>
                  <a:schemeClr val="tx1"/>
                </a:solidFill>
                <a:latin typeface="Arial Nova" panose="020B0504020202020204" pitchFamily="34" charset="0"/>
                <a:ea typeface="Verdana" panose="020B0604030504040204" pitchFamily="34" charset="0"/>
              </a:rPr>
              <a:t>31 de marzo de 2022</a:t>
            </a:r>
            <a:endParaRPr lang="es-CO" dirty="0">
              <a:solidFill>
                <a:schemeClr val="tx1"/>
              </a:solidFill>
            </a:endParaRPr>
          </a:p>
          <a:p>
            <a:pPr algn="r">
              <a:lnSpc>
                <a:spcPct val="90000"/>
              </a:lnSpc>
              <a:buClr>
                <a:schemeClr val="dk1"/>
              </a:buClr>
              <a:buSzPts val="4400"/>
            </a:pPr>
            <a:endParaRPr sz="3200" i="1" dirty="0">
              <a:latin typeface="Calibri" panose="020F0502020204030204" pitchFamily="34" charset="0"/>
              <a:cs typeface="Calibri" panose="020F0502020204030204" pitchFamily="34" charset="0"/>
            </a:endParaRPr>
          </a:p>
        </p:txBody>
      </p:sp>
      <p:cxnSp>
        <p:nvCxnSpPr>
          <p:cNvPr id="3" name="Conector recto 2"/>
          <p:cNvCxnSpPr/>
          <p:nvPr/>
        </p:nvCxnSpPr>
        <p:spPr>
          <a:xfrm flipV="1">
            <a:off x="2871788" y="928688"/>
            <a:ext cx="6129337"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 name="TextBox 1">
            <a:extLst>
              <a:ext uri="{FF2B5EF4-FFF2-40B4-BE49-F238E27FC236}">
                <a16:creationId xmlns:a16="http://schemas.microsoft.com/office/drawing/2014/main" id="{1DF18C86-9696-43EE-A1F6-D2AFD80AD937}"/>
              </a:ext>
            </a:extLst>
          </p:cNvPr>
          <p:cNvSpPr txBox="1"/>
          <p:nvPr/>
        </p:nvSpPr>
        <p:spPr>
          <a:xfrm>
            <a:off x="400050" y="1014054"/>
            <a:ext cx="8443699" cy="5262979"/>
          </a:xfrm>
          <a:prstGeom prst="rect">
            <a:avLst/>
          </a:prstGeom>
          <a:noFill/>
        </p:spPr>
        <p:txBody>
          <a:bodyPr wrap="square" rtlCol="0">
            <a:spAutoFit/>
          </a:bodyPr>
          <a:lstStyle/>
          <a:p>
            <a:pPr algn="just"/>
            <a:r>
              <a:rPr lang="es-CO" sz="1600" dirty="0" smtClean="0">
                <a:latin typeface="Arial Nova" panose="020B0504020202020204"/>
              </a:rPr>
              <a:t>Durante </a:t>
            </a:r>
            <a:r>
              <a:rPr lang="es-CO" sz="1600" dirty="0">
                <a:latin typeface="Arial Nova" panose="020B0504020202020204"/>
              </a:rPr>
              <a:t>este periodo 8 de los 9 delitos registran </a:t>
            </a:r>
            <a:r>
              <a:rPr lang="es-CO" sz="1600" dirty="0" smtClean="0">
                <a:latin typeface="Arial Nova" panose="020B0504020202020204"/>
              </a:rPr>
              <a:t>disminución </a:t>
            </a:r>
            <a:r>
              <a:rPr lang="es-CO" sz="1600" dirty="0">
                <a:latin typeface="Arial Nova" panose="020B0504020202020204"/>
              </a:rPr>
              <a:t>y </a:t>
            </a:r>
            <a:r>
              <a:rPr lang="es-CO" sz="1600" dirty="0" smtClean="0">
                <a:latin typeface="Arial Nova" panose="020B0504020202020204"/>
              </a:rPr>
              <a:t>continua la tendencia </a:t>
            </a:r>
            <a:r>
              <a:rPr lang="es-CO" sz="1600" dirty="0">
                <a:latin typeface="Arial Nova" panose="020B0504020202020204"/>
              </a:rPr>
              <a:t>a la baja con respecto al año </a:t>
            </a:r>
            <a:r>
              <a:rPr lang="es-CO" sz="1600" dirty="0" smtClean="0">
                <a:latin typeface="Arial Nova" panose="020B0504020202020204"/>
              </a:rPr>
              <a:t>anterior.</a:t>
            </a:r>
            <a:endParaRPr lang="es-CO" sz="1600" dirty="0">
              <a:latin typeface="Arial Nova" panose="020B0504020202020204"/>
            </a:endParaRPr>
          </a:p>
          <a:p>
            <a:pPr marL="342900" indent="-342900" algn="just">
              <a:buFontTx/>
              <a:buAutoNum type="arabicPeriod"/>
            </a:pPr>
            <a:endParaRPr lang="es-CO" sz="1600" dirty="0">
              <a:latin typeface="Arial Nova" panose="020B0504020202020204"/>
            </a:endParaRPr>
          </a:p>
          <a:p>
            <a:pPr marL="342900" indent="-342900" algn="just">
              <a:buFont typeface="+mj-lt"/>
              <a:buAutoNum type="arabicPeriod"/>
            </a:pPr>
            <a:r>
              <a:rPr lang="es-CO" sz="1600" b="1" dirty="0" smtClean="0">
                <a:latin typeface="Arial Nova" panose="020B0504020202020204"/>
              </a:rPr>
              <a:t>Homicidio</a:t>
            </a:r>
            <a:r>
              <a:rPr lang="es-CO" sz="1600" dirty="0" smtClean="0">
                <a:latin typeface="Arial Nova" panose="020B0504020202020204"/>
              </a:rPr>
              <a:t>: presenta un aumento del </a:t>
            </a:r>
            <a:r>
              <a:rPr lang="es-CO" sz="1600" b="1" dirty="0" smtClean="0">
                <a:latin typeface="Arial Nova" panose="020B0504020202020204"/>
              </a:rPr>
              <a:t>15%, </a:t>
            </a:r>
            <a:r>
              <a:rPr lang="es-CO" sz="1600" dirty="0" smtClean="0">
                <a:latin typeface="Arial Nova" panose="020B0504020202020204"/>
              </a:rPr>
              <a:t>con 8 casos más que el 2021.</a:t>
            </a:r>
            <a:endParaRPr lang="es-CO" sz="1600" b="1" u="sng" dirty="0">
              <a:latin typeface="Arial Nova" panose="020B0504020202020204"/>
            </a:endParaRPr>
          </a:p>
          <a:p>
            <a:pPr marL="342900" indent="-342900" algn="just">
              <a:buFont typeface="+mj-lt"/>
              <a:buAutoNum type="arabicPeriod"/>
            </a:pPr>
            <a:endParaRPr lang="es-CO" sz="1600" dirty="0">
              <a:latin typeface="Arial Nova" panose="020B0504020202020204"/>
            </a:endParaRPr>
          </a:p>
          <a:p>
            <a:pPr marL="342900" indent="-342900" algn="just">
              <a:buFont typeface="+mj-lt"/>
              <a:buAutoNum type="arabicPeriod"/>
            </a:pPr>
            <a:r>
              <a:rPr lang="es-CO" sz="1600" b="1" dirty="0" smtClean="0">
                <a:latin typeface="Arial Nova" panose="020B0504020202020204"/>
              </a:rPr>
              <a:t>Lesiones Personales</a:t>
            </a:r>
            <a:r>
              <a:rPr lang="es-CO" sz="1600" dirty="0" smtClean="0">
                <a:latin typeface="Arial Nova" panose="020B0504020202020204"/>
              </a:rPr>
              <a:t>: registra una disminución del </a:t>
            </a:r>
            <a:r>
              <a:rPr lang="es-CO" sz="1600" b="1" dirty="0" smtClean="0">
                <a:latin typeface="Arial Nova" panose="020B0504020202020204"/>
              </a:rPr>
              <a:t>-3%</a:t>
            </a:r>
            <a:r>
              <a:rPr lang="es-CO" sz="1600" dirty="0" smtClean="0">
                <a:latin typeface="Arial Nova" panose="020B0504020202020204"/>
              </a:rPr>
              <a:t>, 8 casos menos que el 2021</a:t>
            </a:r>
          </a:p>
          <a:p>
            <a:pPr marL="342900" indent="-342900" algn="just">
              <a:buFont typeface="+mj-lt"/>
              <a:buAutoNum type="arabicPeriod"/>
            </a:pPr>
            <a:endParaRPr lang="es-CO" sz="1600" dirty="0" smtClean="0">
              <a:latin typeface="Arial Nova" panose="020B0504020202020204"/>
            </a:endParaRPr>
          </a:p>
          <a:p>
            <a:pPr marL="342900" indent="-342900" algn="just">
              <a:buFont typeface="+mj-lt"/>
              <a:buAutoNum type="arabicPeriod"/>
            </a:pPr>
            <a:r>
              <a:rPr lang="es-CO" sz="1600" b="1" dirty="0" smtClean="0">
                <a:latin typeface="Arial Nova" panose="020B0504020202020204"/>
              </a:rPr>
              <a:t>Delitos sexuales</a:t>
            </a:r>
            <a:r>
              <a:rPr lang="es-CO" sz="1600" dirty="0" smtClean="0">
                <a:latin typeface="Arial Nova" panose="020B0504020202020204"/>
              </a:rPr>
              <a:t>: presenta una disminución del </a:t>
            </a:r>
            <a:r>
              <a:rPr lang="es-CO" sz="1600" b="1" dirty="0" smtClean="0">
                <a:latin typeface="Arial Nova" panose="020B0504020202020204"/>
              </a:rPr>
              <a:t>-44%, </a:t>
            </a:r>
            <a:r>
              <a:rPr lang="es-CO" sz="1600" dirty="0" smtClean="0">
                <a:latin typeface="Arial Nova" panose="020B0504020202020204"/>
              </a:rPr>
              <a:t>54 casos menos que el 2021</a:t>
            </a:r>
          </a:p>
          <a:p>
            <a:pPr marL="342900" indent="-342900" algn="just">
              <a:buFont typeface="+mj-lt"/>
              <a:buAutoNum type="arabicPeriod"/>
            </a:pPr>
            <a:endParaRPr lang="es-CO" sz="1600" dirty="0" smtClean="0">
              <a:latin typeface="Arial Nova" panose="020B0504020202020204"/>
            </a:endParaRPr>
          </a:p>
          <a:p>
            <a:pPr marL="342900" indent="-342900" algn="just">
              <a:buFont typeface="+mj-lt"/>
              <a:buAutoNum type="arabicPeriod"/>
            </a:pPr>
            <a:r>
              <a:rPr lang="es-CO" sz="1600" b="1" dirty="0" smtClean="0">
                <a:latin typeface="Arial Nova" panose="020B0504020202020204"/>
              </a:rPr>
              <a:t>Violencia intrafamiliar</a:t>
            </a:r>
            <a:r>
              <a:rPr lang="es-CO" sz="1600" dirty="0" smtClean="0">
                <a:latin typeface="Arial Nova" panose="020B0504020202020204"/>
              </a:rPr>
              <a:t>: registra una reducción del </a:t>
            </a:r>
            <a:r>
              <a:rPr lang="es-CO" sz="1600" b="1" dirty="0" smtClean="0">
                <a:latin typeface="Arial Nova" panose="020B0504020202020204"/>
              </a:rPr>
              <a:t>-30%</a:t>
            </a:r>
            <a:r>
              <a:rPr lang="es-CO" sz="1600" dirty="0" smtClean="0">
                <a:latin typeface="Arial Nova" panose="020B0504020202020204"/>
              </a:rPr>
              <a:t>, 163 casos menos que el 2021</a:t>
            </a:r>
          </a:p>
          <a:p>
            <a:pPr marL="342900" indent="-342900" algn="just">
              <a:buFont typeface="+mj-lt"/>
              <a:buAutoNum type="arabicPeriod"/>
            </a:pPr>
            <a:endParaRPr lang="es-CO" sz="1600" dirty="0" smtClean="0">
              <a:latin typeface="Arial Nova" panose="020B0504020202020204"/>
            </a:endParaRPr>
          </a:p>
          <a:p>
            <a:pPr marL="342900" indent="-342900" algn="just">
              <a:buFont typeface="+mj-lt"/>
              <a:buAutoNum type="arabicPeriod"/>
            </a:pPr>
            <a:r>
              <a:rPr lang="es-CO" sz="1600" b="1" dirty="0" smtClean="0">
                <a:latin typeface="Arial Nova" panose="020B0504020202020204"/>
              </a:rPr>
              <a:t>Hurto a personas</a:t>
            </a:r>
            <a:r>
              <a:rPr lang="es-CO" sz="1600" dirty="0" smtClean="0">
                <a:latin typeface="Arial Nova" panose="020B0504020202020204"/>
              </a:rPr>
              <a:t>:  registra una reducción del </a:t>
            </a:r>
            <a:r>
              <a:rPr lang="es-CO" sz="1600" b="1" dirty="0" smtClean="0">
                <a:latin typeface="Arial Nova" panose="020B0504020202020204"/>
              </a:rPr>
              <a:t>-13%, </a:t>
            </a:r>
            <a:r>
              <a:rPr lang="es-CO" sz="1600" dirty="0" smtClean="0">
                <a:latin typeface="Arial Nova" panose="020B0504020202020204"/>
              </a:rPr>
              <a:t>97 casos menos que el 2021</a:t>
            </a:r>
          </a:p>
          <a:p>
            <a:pPr marL="342900" indent="-342900" algn="just">
              <a:buFont typeface="+mj-lt"/>
              <a:buAutoNum type="arabicPeriod"/>
            </a:pPr>
            <a:endParaRPr lang="es-CO" sz="1600" b="1" dirty="0" smtClean="0">
              <a:latin typeface="Arial Nova" panose="020B0504020202020204"/>
            </a:endParaRPr>
          </a:p>
          <a:p>
            <a:pPr marL="342900" indent="-342900" algn="just">
              <a:buFont typeface="+mj-lt"/>
              <a:buAutoNum type="arabicPeriod"/>
            </a:pPr>
            <a:r>
              <a:rPr lang="es-CO" sz="1600" b="1" dirty="0" smtClean="0">
                <a:latin typeface="Arial Nova" panose="020B0504020202020204"/>
              </a:rPr>
              <a:t>Hurto </a:t>
            </a:r>
            <a:r>
              <a:rPr lang="es-CO" sz="1600" b="1" dirty="0">
                <a:latin typeface="Arial Nova" panose="020B0504020202020204"/>
              </a:rPr>
              <a:t>a </a:t>
            </a:r>
            <a:r>
              <a:rPr lang="es-CO" sz="1600" b="1" dirty="0" smtClean="0">
                <a:latin typeface="Arial Nova" panose="020B0504020202020204"/>
              </a:rPr>
              <a:t>residencias: disminuyó </a:t>
            </a:r>
            <a:r>
              <a:rPr lang="es-CO" sz="1600" b="1" dirty="0">
                <a:latin typeface="Arial Nova" panose="020B0504020202020204"/>
              </a:rPr>
              <a:t>en </a:t>
            </a:r>
            <a:r>
              <a:rPr lang="es-CO" sz="1600" b="1" dirty="0" smtClean="0">
                <a:latin typeface="Arial Nova" panose="020B0504020202020204"/>
              </a:rPr>
              <a:t>un -54% </a:t>
            </a:r>
            <a:r>
              <a:rPr lang="es-CO" sz="1600" dirty="0" smtClean="0">
                <a:latin typeface="Arial Nova" panose="020B0504020202020204"/>
              </a:rPr>
              <a:t>55 menos en </a:t>
            </a:r>
            <a:r>
              <a:rPr lang="es-CO" sz="1600" dirty="0">
                <a:latin typeface="Arial Nova" panose="020B0504020202020204"/>
              </a:rPr>
              <a:t>comparación con el </a:t>
            </a:r>
            <a:r>
              <a:rPr lang="es-CO" sz="1600" dirty="0" smtClean="0">
                <a:latin typeface="Arial Nova" panose="020B0504020202020204"/>
              </a:rPr>
              <a:t>2021</a:t>
            </a:r>
            <a:endParaRPr lang="es-CO" sz="1600" dirty="0">
              <a:latin typeface="Arial Nova" panose="020B0504020202020204"/>
            </a:endParaRPr>
          </a:p>
          <a:p>
            <a:pPr marL="342900" indent="-342900" algn="just">
              <a:buFont typeface="+mj-lt"/>
              <a:buAutoNum type="arabicPeriod"/>
            </a:pPr>
            <a:endParaRPr lang="es-CO" sz="1600" dirty="0" smtClean="0">
              <a:latin typeface="Arial Nova" panose="020B0504020202020204"/>
            </a:endParaRPr>
          </a:p>
          <a:p>
            <a:pPr marL="342900" indent="-342900" algn="just">
              <a:buFont typeface="+mj-lt"/>
              <a:buAutoNum type="arabicPeriod"/>
            </a:pPr>
            <a:r>
              <a:rPr lang="es-CO" sz="1600" b="1" dirty="0" smtClean="0">
                <a:latin typeface="Arial Nova" panose="020B0504020202020204"/>
              </a:rPr>
              <a:t>Hurto </a:t>
            </a:r>
            <a:r>
              <a:rPr lang="es-CO" sz="1600" b="1" dirty="0">
                <a:latin typeface="Arial Nova" panose="020B0504020202020204"/>
              </a:rPr>
              <a:t>a </a:t>
            </a:r>
            <a:r>
              <a:rPr lang="es-CO" sz="1600" b="1" dirty="0" smtClean="0">
                <a:latin typeface="Arial Nova" panose="020B0504020202020204"/>
              </a:rPr>
              <a:t>comercio: disminuyó en un -39%</a:t>
            </a:r>
            <a:r>
              <a:rPr lang="es-CO" sz="1600" dirty="0" smtClean="0">
                <a:latin typeface="Arial Nova" panose="020B0504020202020204"/>
              </a:rPr>
              <a:t> 54 casos menos en </a:t>
            </a:r>
            <a:r>
              <a:rPr lang="es-CO" sz="1600" dirty="0">
                <a:latin typeface="Arial Nova" panose="020B0504020202020204"/>
              </a:rPr>
              <a:t>comparación con </a:t>
            </a:r>
            <a:r>
              <a:rPr lang="es-CO" sz="1600" dirty="0" smtClean="0">
                <a:latin typeface="Arial Nova" panose="020B0504020202020204"/>
              </a:rPr>
              <a:t>2021</a:t>
            </a:r>
          </a:p>
          <a:p>
            <a:pPr marL="342900" indent="-342900" algn="just">
              <a:buFont typeface="+mj-lt"/>
              <a:buAutoNum type="arabicPeriod"/>
            </a:pPr>
            <a:endParaRPr lang="es-CO" sz="1600" dirty="0">
              <a:latin typeface="Arial Nova" panose="020B0504020202020204"/>
            </a:endParaRPr>
          </a:p>
          <a:p>
            <a:pPr marL="342900" indent="-342900" algn="just">
              <a:buFont typeface="+mj-lt"/>
              <a:buAutoNum type="arabicPeriod"/>
            </a:pPr>
            <a:r>
              <a:rPr lang="es-CO" sz="1600" b="1" dirty="0" smtClean="0">
                <a:latin typeface="Arial Nova" panose="020B0504020202020204"/>
              </a:rPr>
              <a:t>Hurto a vehículos: </a:t>
            </a:r>
            <a:r>
              <a:rPr lang="es-CO" sz="1600" dirty="0" smtClean="0">
                <a:latin typeface="Arial Nova" panose="020B0504020202020204"/>
              </a:rPr>
              <a:t>registra una disminución del </a:t>
            </a:r>
            <a:r>
              <a:rPr lang="es-CO" sz="1600" b="1" dirty="0" smtClean="0">
                <a:latin typeface="Arial Nova" panose="020B0504020202020204"/>
              </a:rPr>
              <a:t>33</a:t>
            </a:r>
            <a:r>
              <a:rPr lang="es-CO" sz="1600" dirty="0" smtClean="0">
                <a:latin typeface="Arial Nova" panose="020B0504020202020204"/>
              </a:rPr>
              <a:t>%, la reducción fue de 6 casos</a:t>
            </a:r>
            <a:endParaRPr lang="es-CO" sz="1600" b="1" dirty="0">
              <a:latin typeface="Arial Nova" panose="020B0504020202020204"/>
            </a:endParaRPr>
          </a:p>
          <a:p>
            <a:pPr marL="342900" indent="-342900" algn="just">
              <a:buFont typeface="+mj-lt"/>
              <a:buAutoNum type="arabicPeriod"/>
            </a:pPr>
            <a:endParaRPr lang="es-CO" sz="1600" dirty="0" smtClean="0">
              <a:latin typeface="Arial Nova" panose="020B0504020202020204"/>
            </a:endParaRPr>
          </a:p>
          <a:p>
            <a:pPr marL="342900" indent="-342900" algn="just">
              <a:buFont typeface="+mj-lt"/>
              <a:buAutoNum type="arabicPeriod"/>
            </a:pPr>
            <a:r>
              <a:rPr lang="es-CO" sz="1600" b="1" dirty="0" smtClean="0">
                <a:latin typeface="Arial Nova" panose="020B0504020202020204"/>
              </a:rPr>
              <a:t>Hurto </a:t>
            </a:r>
            <a:r>
              <a:rPr lang="es-CO" sz="1600" b="1" dirty="0">
                <a:latin typeface="Arial Nova" panose="020B0504020202020204"/>
              </a:rPr>
              <a:t>a </a:t>
            </a:r>
            <a:r>
              <a:rPr lang="es-CO" sz="1600" b="1" dirty="0" smtClean="0">
                <a:latin typeface="Arial Nova" panose="020B0504020202020204"/>
              </a:rPr>
              <a:t>motocicletas: de los 9 delitos registra la mas alta reducción -65%,</a:t>
            </a:r>
            <a:r>
              <a:rPr lang="es-CO" sz="1600" dirty="0" smtClean="0">
                <a:latin typeface="Arial Nova" panose="020B0504020202020204"/>
              </a:rPr>
              <a:t> </a:t>
            </a:r>
            <a:r>
              <a:rPr lang="es-CO" sz="1600" b="1" dirty="0" smtClean="0">
                <a:latin typeface="Arial Nova" panose="020B0504020202020204"/>
              </a:rPr>
              <a:t>134 casos menos </a:t>
            </a:r>
            <a:r>
              <a:rPr lang="es-CO" sz="1600" dirty="0" smtClean="0">
                <a:latin typeface="Arial Nova" panose="020B0504020202020204"/>
              </a:rPr>
              <a:t>que lo registrado en 2021.</a:t>
            </a:r>
            <a:endParaRPr lang="es-CO" sz="1600" dirty="0">
              <a:latin typeface="Arial Nova" panose="020B0504020202020204"/>
            </a:endParaRPr>
          </a:p>
        </p:txBody>
      </p:sp>
      <p:sp>
        <p:nvSpPr>
          <p:cNvPr id="7" name="Rectángulo 6"/>
          <p:cNvSpPr/>
          <p:nvPr/>
        </p:nvSpPr>
        <p:spPr>
          <a:xfrm>
            <a:off x="261785" y="6273225"/>
            <a:ext cx="7453465" cy="461665"/>
          </a:xfrm>
          <a:prstGeom prst="rect">
            <a:avLst/>
          </a:prstGeom>
        </p:spPr>
        <p:txBody>
          <a:bodyPr wrap="square">
            <a:spAutoFit/>
          </a:bodyPr>
          <a:lstStyle/>
          <a:p>
            <a:pPr algn="ctr"/>
            <a:r>
              <a:rPr lang="es-CO" sz="1200" i="1" dirty="0">
                <a:latin typeface="Arial Nova" panose="020B0504020202020204"/>
                <a:ea typeface="Calibri" panose="020F0502020204030204" pitchFamily="34" charset="0"/>
                <a:cs typeface="Times New Roman" panose="02020603050405020304" pitchFamily="18" charset="0"/>
              </a:rPr>
              <a:t>Fuente: Policía Nacional de Colombia - Sistema de Información Estadístico Delincuencial y Contravencional (SIEDCO</a:t>
            </a:r>
            <a:r>
              <a:rPr lang="es-CO" sz="1200" i="1" dirty="0" smtClean="0">
                <a:latin typeface="Arial Nova" panose="020B0504020202020204"/>
                <a:ea typeface="Calibri" panose="020F0502020204030204" pitchFamily="34" charset="0"/>
                <a:cs typeface="Times New Roman" panose="02020603050405020304" pitchFamily="18" charset="0"/>
              </a:rPr>
              <a:t>); fecha de corte 28/02/2022. </a:t>
            </a:r>
            <a:r>
              <a:rPr lang="es-CO" sz="1200" i="1" dirty="0">
                <a:latin typeface="Arial Nova" panose="020B0504020202020204"/>
                <a:ea typeface="Calibri" panose="020F0502020204030204" pitchFamily="34" charset="0"/>
                <a:cs typeface="Times New Roman" panose="02020603050405020304" pitchFamily="18" charset="0"/>
              </a:rPr>
              <a:t>Elaborado por Secretaría de Seguridad Ciudadana de Cúcuta. </a:t>
            </a:r>
            <a:endParaRPr lang="en-US" sz="1200" i="1" dirty="0"/>
          </a:p>
        </p:txBody>
      </p:sp>
    </p:spTree>
    <p:extLst>
      <p:ext uri="{BB962C8B-B14F-4D97-AF65-F5344CB8AC3E}">
        <p14:creationId xmlns:p14="http://schemas.microsoft.com/office/powerpoint/2010/main" val="138657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428875" y="357188"/>
            <a:ext cx="6686553" cy="971551"/>
          </a:xfrm>
          <a:prstGeom prst="rect">
            <a:avLst/>
          </a:prstGeom>
          <a:noFill/>
          <a:ln>
            <a:noFill/>
          </a:ln>
        </p:spPr>
        <p:txBody>
          <a:bodyPr spcFirstLastPara="1" wrap="square" lIns="91425" tIns="45700" rIns="91425" bIns="45700" anchor="ctr" anchorCtr="0">
            <a:normAutofit fontScale="92500"/>
          </a:bodyPr>
          <a:lstStyle/>
          <a:p>
            <a:pPr algn="r">
              <a:lnSpc>
                <a:spcPct val="90000"/>
              </a:lnSpc>
              <a:buClr>
                <a:schemeClr val="dk1"/>
              </a:buClr>
              <a:buSzPts val="4400"/>
            </a:pPr>
            <a:r>
              <a:rPr lang="es-CO"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Consolidado acumulado </a:t>
            </a:r>
            <a:r>
              <a:rPr lang="es-CO"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primer trimestre</a:t>
            </a:r>
            <a:endParaRPr lang="es-CO"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r">
              <a:lnSpc>
                <a:spcPct val="90000"/>
              </a:lnSpc>
              <a:buClr>
                <a:schemeClr val="dk1"/>
              </a:buClr>
              <a:buSzPts val="4400"/>
            </a:pPr>
            <a:r>
              <a:rPr lang="es-CO" dirty="0">
                <a:solidFill>
                  <a:schemeClr val="tx1"/>
                </a:solidFill>
                <a:latin typeface="Arial Nova" panose="020B0504020202020204" pitchFamily="34" charset="0"/>
                <a:ea typeface="Verdana" panose="020B0604030504040204" pitchFamily="34" charset="0"/>
              </a:rPr>
              <a:t>Variación 01 de </a:t>
            </a:r>
            <a:r>
              <a:rPr lang="es-CO" dirty="0" smtClean="0">
                <a:solidFill>
                  <a:schemeClr val="tx1"/>
                </a:solidFill>
                <a:latin typeface="Arial Nova" panose="020B0504020202020204" pitchFamily="34" charset="0"/>
                <a:ea typeface="Verdana" panose="020B0604030504040204" pitchFamily="34" charset="0"/>
              </a:rPr>
              <a:t>enero </a:t>
            </a:r>
            <a:r>
              <a:rPr lang="es-CO" dirty="0">
                <a:solidFill>
                  <a:schemeClr val="tx1"/>
                </a:solidFill>
                <a:latin typeface="Arial Nova" panose="020B0504020202020204" pitchFamily="34" charset="0"/>
                <a:ea typeface="Verdana" panose="020B0604030504040204" pitchFamily="34" charset="0"/>
              </a:rPr>
              <a:t>a </a:t>
            </a:r>
            <a:r>
              <a:rPr lang="es-CO" dirty="0" smtClean="0">
                <a:solidFill>
                  <a:schemeClr val="tx1"/>
                </a:solidFill>
                <a:latin typeface="Arial Nova" panose="020B0504020202020204" pitchFamily="34" charset="0"/>
                <a:ea typeface="Verdana" panose="020B0604030504040204" pitchFamily="34" charset="0"/>
              </a:rPr>
              <a:t>31 </a:t>
            </a:r>
            <a:r>
              <a:rPr lang="es-CO" dirty="0">
                <a:solidFill>
                  <a:schemeClr val="tx1"/>
                </a:solidFill>
                <a:latin typeface="Arial Nova" panose="020B0504020202020204" pitchFamily="34" charset="0"/>
                <a:ea typeface="Verdana" panose="020B0604030504040204" pitchFamily="34" charset="0"/>
              </a:rPr>
              <a:t>de </a:t>
            </a:r>
            <a:r>
              <a:rPr lang="es-CO" dirty="0" smtClean="0">
                <a:solidFill>
                  <a:schemeClr val="tx1"/>
                </a:solidFill>
                <a:latin typeface="Arial Nova" panose="020B0504020202020204" pitchFamily="34" charset="0"/>
                <a:ea typeface="Verdana" panose="020B0604030504040204" pitchFamily="34" charset="0"/>
              </a:rPr>
              <a:t>marzo años 2021 </a:t>
            </a:r>
            <a:r>
              <a:rPr lang="es-CO" dirty="0">
                <a:solidFill>
                  <a:schemeClr val="tx1"/>
                </a:solidFill>
                <a:latin typeface="Arial Nova" panose="020B0504020202020204" pitchFamily="34" charset="0"/>
                <a:ea typeface="Verdana" panose="020B0604030504040204" pitchFamily="34" charset="0"/>
              </a:rPr>
              <a:t>- </a:t>
            </a:r>
            <a:r>
              <a:rPr lang="es-CO" dirty="0" smtClean="0">
                <a:solidFill>
                  <a:schemeClr val="tx1"/>
                </a:solidFill>
                <a:latin typeface="Arial Nova" panose="020B0504020202020204" pitchFamily="34" charset="0"/>
                <a:ea typeface="Verdana" panose="020B0604030504040204" pitchFamily="34" charset="0"/>
              </a:rPr>
              <a:t>2022</a:t>
            </a:r>
            <a:endParaRPr lang="es-CO" dirty="0">
              <a:solidFill>
                <a:schemeClr val="tx1"/>
              </a:solidFill>
            </a:endParaRPr>
          </a:p>
        </p:txBody>
      </p:sp>
      <p:cxnSp>
        <p:nvCxnSpPr>
          <p:cNvPr id="3" name="Conector recto 2"/>
          <p:cNvCxnSpPr/>
          <p:nvPr/>
        </p:nvCxnSpPr>
        <p:spPr>
          <a:xfrm flipV="1">
            <a:off x="2871788" y="1157292"/>
            <a:ext cx="6129337"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a 3">
            <a:extLst>
              <a:ext uri="{FF2B5EF4-FFF2-40B4-BE49-F238E27FC236}">
                <a16:creationId xmlns:a16="http://schemas.microsoft.com/office/drawing/2014/main" id="{C01F061C-5FB9-439E-82F0-FC1819AE9D7E}"/>
              </a:ext>
            </a:extLst>
          </p:cNvPr>
          <p:cNvGraphicFramePr>
            <a:graphicFrameLocks noGrp="1"/>
          </p:cNvGraphicFramePr>
          <p:nvPr>
            <p:extLst>
              <p:ext uri="{D42A27DB-BD31-4B8C-83A1-F6EECF244321}">
                <p14:modId xmlns:p14="http://schemas.microsoft.com/office/powerpoint/2010/main" val="1948282896"/>
              </p:ext>
            </p:extLst>
          </p:nvPr>
        </p:nvGraphicFramePr>
        <p:xfrm>
          <a:off x="261785" y="1701748"/>
          <a:ext cx="8625040" cy="3601554"/>
        </p:xfrm>
        <a:graphic>
          <a:graphicData uri="http://schemas.openxmlformats.org/drawingml/2006/table">
            <a:tbl>
              <a:tblPr firstRow="1" bandRow="1">
                <a:tableStyleId>{9D7B26C5-4107-4FEC-AEDC-1716B250A1EF}</a:tableStyleId>
              </a:tblPr>
              <a:tblGrid>
                <a:gridCol w="2219065">
                  <a:extLst>
                    <a:ext uri="{9D8B030D-6E8A-4147-A177-3AD203B41FA5}">
                      <a16:colId xmlns:a16="http://schemas.microsoft.com/office/drawing/2014/main" val="2059309625"/>
                    </a:ext>
                  </a:extLst>
                </a:gridCol>
                <a:gridCol w="1439655">
                  <a:extLst>
                    <a:ext uri="{9D8B030D-6E8A-4147-A177-3AD203B41FA5}">
                      <a16:colId xmlns:a16="http://schemas.microsoft.com/office/drawing/2014/main" val="2889748234"/>
                    </a:ext>
                  </a:extLst>
                </a:gridCol>
                <a:gridCol w="1468638">
                  <a:extLst>
                    <a:ext uri="{9D8B030D-6E8A-4147-A177-3AD203B41FA5}">
                      <a16:colId xmlns:a16="http://schemas.microsoft.com/office/drawing/2014/main" val="3839029685"/>
                    </a:ext>
                  </a:extLst>
                </a:gridCol>
                <a:gridCol w="1748841">
                  <a:extLst>
                    <a:ext uri="{9D8B030D-6E8A-4147-A177-3AD203B41FA5}">
                      <a16:colId xmlns:a16="http://schemas.microsoft.com/office/drawing/2014/main" val="729571194"/>
                    </a:ext>
                  </a:extLst>
                </a:gridCol>
                <a:gridCol w="1748841">
                  <a:extLst>
                    <a:ext uri="{9D8B030D-6E8A-4147-A177-3AD203B41FA5}">
                      <a16:colId xmlns:a16="http://schemas.microsoft.com/office/drawing/2014/main" val="1355690221"/>
                    </a:ext>
                  </a:extLst>
                </a:gridCol>
              </a:tblGrid>
              <a:tr h="327414">
                <a:tc gridSpan="5">
                  <a:txBody>
                    <a:bodyPr/>
                    <a:lstStyle/>
                    <a:p>
                      <a:pPr algn="ctr" rtl="0" fontAlgn="ctr"/>
                      <a:r>
                        <a:rPr lang="es-ES" sz="1400" b="1" i="0" u="none" strike="noStrike" dirty="0">
                          <a:solidFill>
                            <a:schemeClr val="bg1"/>
                          </a:solidFill>
                          <a:effectLst/>
                          <a:latin typeface="Arial Nova" panose="020B0504020202020204" pitchFamily="34" charset="0"/>
                        </a:rPr>
                        <a:t>Periodo del 01 </a:t>
                      </a:r>
                      <a:r>
                        <a:rPr lang="es-ES" sz="1400" b="1" i="0" u="none" strike="noStrike" dirty="0" smtClean="0">
                          <a:solidFill>
                            <a:schemeClr val="bg1"/>
                          </a:solidFill>
                          <a:effectLst/>
                          <a:latin typeface="Arial Nova" panose="020B0504020202020204" pitchFamily="34" charset="0"/>
                        </a:rPr>
                        <a:t>enero  </a:t>
                      </a:r>
                      <a:r>
                        <a:rPr lang="es-ES" sz="1400" b="1" i="0" u="none" strike="noStrike" dirty="0">
                          <a:solidFill>
                            <a:schemeClr val="bg1"/>
                          </a:solidFill>
                          <a:effectLst/>
                          <a:latin typeface="Arial Nova" panose="020B0504020202020204" pitchFamily="34" charset="0"/>
                        </a:rPr>
                        <a:t>al </a:t>
                      </a:r>
                      <a:r>
                        <a:rPr lang="es-ES" sz="1400" b="1" i="0" u="none" strike="noStrike" dirty="0" smtClean="0">
                          <a:solidFill>
                            <a:schemeClr val="bg1"/>
                          </a:solidFill>
                          <a:effectLst/>
                          <a:latin typeface="Arial Nova" panose="020B0504020202020204" pitchFamily="34" charset="0"/>
                        </a:rPr>
                        <a:t>31 de marzo años 2021 </a:t>
                      </a:r>
                      <a:r>
                        <a:rPr lang="es-ES" sz="1400" b="1" i="0" u="none" strike="noStrike" dirty="0">
                          <a:solidFill>
                            <a:schemeClr val="bg1"/>
                          </a:solidFill>
                          <a:effectLst/>
                          <a:latin typeface="Arial Nova" panose="020B0504020202020204" pitchFamily="34" charset="0"/>
                        </a:rPr>
                        <a:t>vs </a:t>
                      </a:r>
                      <a:r>
                        <a:rPr lang="es-ES" sz="1400" b="1" i="0" u="none" strike="noStrike" dirty="0" smtClean="0">
                          <a:solidFill>
                            <a:schemeClr val="bg1"/>
                          </a:solidFill>
                          <a:effectLst/>
                          <a:latin typeface="Arial Nova" panose="020B0504020202020204" pitchFamily="34" charset="0"/>
                        </a:rPr>
                        <a:t>2022</a:t>
                      </a:r>
                      <a:endParaRPr lang="es-ES" sz="1400" b="1" i="0" u="none" strike="noStrike" dirty="0">
                        <a:solidFill>
                          <a:schemeClr val="bg1"/>
                        </a:solidFill>
                        <a:effectLst/>
                        <a:latin typeface="Arial Nova" panose="020B05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506694829"/>
                  </a:ext>
                </a:extLst>
              </a:tr>
              <a:tr h="327414">
                <a:tc>
                  <a:txBody>
                    <a:bodyPr/>
                    <a:lstStyle/>
                    <a:p>
                      <a:pPr algn="ctr" rtl="0" fontAlgn="ctr"/>
                      <a:r>
                        <a:rPr lang="es-CO" sz="1400" b="1" i="0" u="none" strike="noStrike" dirty="0">
                          <a:solidFill>
                            <a:schemeClr val="bg1"/>
                          </a:solidFill>
                          <a:effectLst/>
                          <a:latin typeface="Arial Nova" panose="020B0504020202020204" pitchFamily="34" charset="0"/>
                        </a:rPr>
                        <a:t>Delito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smtClean="0">
                          <a:solidFill>
                            <a:schemeClr val="bg1"/>
                          </a:solidFill>
                          <a:effectLst/>
                          <a:latin typeface="Arial Nova" panose="020B0504020202020204" pitchFamily="34" charset="0"/>
                        </a:rPr>
                        <a:t>2021</a:t>
                      </a:r>
                      <a:endParaRPr lang="es-CO" sz="1400" b="1" i="0" u="none" strike="noStrike" dirty="0">
                        <a:solidFill>
                          <a:schemeClr val="bg1"/>
                        </a:solidFill>
                        <a:effectLst/>
                        <a:latin typeface="Arial Nova" panose="020B05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smtClean="0">
                          <a:solidFill>
                            <a:schemeClr val="bg1"/>
                          </a:solidFill>
                          <a:effectLst/>
                          <a:latin typeface="Arial Nova" panose="020B0504020202020204" pitchFamily="34" charset="0"/>
                        </a:rPr>
                        <a:t>2022</a:t>
                      </a:r>
                      <a:endParaRPr lang="es-CO" sz="1400" b="1" i="0" u="none" strike="noStrike" dirty="0">
                        <a:solidFill>
                          <a:schemeClr val="bg1"/>
                        </a:solidFill>
                        <a:effectLst/>
                        <a:latin typeface="Arial Nova" panose="020B05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a:solidFill>
                            <a:schemeClr val="bg1"/>
                          </a:solidFill>
                          <a:effectLst/>
                          <a:latin typeface="Arial Nova" panose="020B0504020202020204" pitchFamily="34" charset="0"/>
                        </a:rPr>
                        <a:t>Diferencia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a:solidFill>
                            <a:schemeClr val="bg1"/>
                          </a:solidFill>
                          <a:effectLst/>
                          <a:latin typeface="Arial Nova" panose="020B0504020202020204" pitchFamily="34" charset="0"/>
                        </a:rPr>
                        <a:t>Variación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777766744"/>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Homicidio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dirty="0">
                          <a:solidFill>
                            <a:srgbClr val="333333"/>
                          </a:solidFill>
                          <a:effectLst/>
                          <a:latin typeface="Arial" panose="020B0604020202020204" pitchFamily="34" charset="0"/>
                        </a:rPr>
                        <a:t>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B9BD5"/>
                          </a:solidFill>
                          <a:effectLst/>
                          <a:latin typeface="Arial Nova" panose="020B0504020202020204"/>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4023067338"/>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Lesiones Personales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a:solidFill>
                            <a:srgbClr val="333333"/>
                          </a:solidFill>
                          <a:effectLst/>
                          <a:latin typeface="Arial" panose="020B0604020202020204" pitchFamily="34" charset="0"/>
                        </a:rPr>
                        <a:t>283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dirty="0">
                          <a:solidFill>
                            <a:srgbClr val="333333"/>
                          </a:solidFill>
                          <a:effectLst/>
                          <a:latin typeface="Arial" panose="020B0604020202020204" pitchFamily="34" charset="0"/>
                        </a:rPr>
                        <a:t>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a:solidFill>
                            <a:srgbClr val="333333"/>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a:solidFill>
                            <a:srgbClr val="548235"/>
                          </a:solidFill>
                          <a:effectLst/>
                          <a:latin typeface="Arial Nova" panose="020B0504020202020204"/>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132604"/>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Delitos Sexuales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122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48235"/>
                          </a:solidFill>
                          <a:effectLst/>
                          <a:latin typeface="Arial Nova" panose="020B0504020202020204"/>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392232437"/>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Violencia Intrafamiliar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a:solidFill>
                            <a:srgbClr val="333333"/>
                          </a:solidFill>
                          <a:effectLst/>
                          <a:latin typeface="Arial" panose="020B0604020202020204" pitchFamily="34" charset="0"/>
                        </a:rPr>
                        <a:t>545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dirty="0">
                          <a:solidFill>
                            <a:srgbClr val="333333"/>
                          </a:solidFill>
                          <a:effectLst/>
                          <a:latin typeface="Arial" panose="020B0604020202020204" pitchFamily="34" charset="0"/>
                        </a:rPr>
                        <a:t>382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a:solidFill>
                            <a:srgbClr val="333333"/>
                          </a:solidFill>
                          <a:effectLst/>
                          <a:latin typeface="Arial" panose="020B0604020202020204" pitchFamily="34" charset="0"/>
                        </a:rPr>
                        <a:t>-163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a:solidFill>
                            <a:srgbClr val="548235"/>
                          </a:solidFill>
                          <a:effectLst/>
                          <a:latin typeface="Arial Nova" panose="020B0504020202020204"/>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5218822"/>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Hurto a Personas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755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658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48235"/>
                          </a:solidFill>
                          <a:effectLst/>
                          <a:latin typeface="Arial Nova" panose="020B0504020202020204"/>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2828643149"/>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Hurto a Residencias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a:solidFill>
                            <a:srgbClr val="333333"/>
                          </a:solidFill>
                          <a:effectLst/>
                          <a:latin typeface="Arial" panose="020B0604020202020204" pitchFamily="34" charset="0"/>
                        </a:rPr>
                        <a:t>102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a:solidFill>
                            <a:srgbClr val="333333"/>
                          </a:solidFill>
                          <a:effectLst/>
                          <a:latin typeface="Arial" panose="020B0604020202020204" pitchFamily="34" charset="0"/>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600" b="0" i="0" u="none" strike="noStrike" dirty="0">
                          <a:solidFill>
                            <a:srgbClr val="333333"/>
                          </a:solidFill>
                          <a:effectLst/>
                          <a:latin typeface="Arial" panose="020B0604020202020204" pitchFamily="34" charset="0"/>
                        </a:rPr>
                        <a:t>-55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a:solidFill>
                            <a:srgbClr val="548235"/>
                          </a:solidFill>
                          <a:effectLst/>
                          <a:latin typeface="Arial Nova" panose="020B0504020202020204"/>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6030031"/>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Hurto a Comercio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139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48235"/>
                          </a:solidFill>
                          <a:effectLst/>
                          <a:latin typeface="Arial Nova" panose="020B0504020202020204"/>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2665426487"/>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Hurto de Vehículos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0" i="0" u="none" strike="noStrike" dirty="0">
                          <a:solidFill>
                            <a:srgbClr val="000000"/>
                          </a:solidFill>
                          <a:effectLst/>
                          <a:latin typeface="Arial Nova" panose="020B0504020202020204"/>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dirty="0">
                          <a:solidFill>
                            <a:srgbClr val="548235"/>
                          </a:solidFill>
                          <a:effectLst/>
                          <a:latin typeface="Arial Nova" panose="020B0504020202020204"/>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3815410"/>
                  </a:ext>
                </a:extLst>
              </a:tr>
              <a:tr h="327414">
                <a:tc>
                  <a:txBody>
                    <a:bodyPr/>
                    <a:lstStyle/>
                    <a:p>
                      <a:pPr algn="l" rtl="0" fontAlgn="ctr"/>
                      <a:r>
                        <a:rPr lang="es-CO" sz="1800" b="0" i="0" u="none" strike="noStrike" dirty="0">
                          <a:solidFill>
                            <a:srgbClr val="000000"/>
                          </a:solidFill>
                          <a:effectLst/>
                          <a:latin typeface="Calibri" panose="020F0502020204030204" pitchFamily="34" charset="0"/>
                          <a:cs typeface="Calibri" panose="020F0502020204030204" pitchFamily="34" charset="0"/>
                        </a:rPr>
                        <a:t>Hurto de Motocicletas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a:solidFill>
                            <a:srgbClr val="333333"/>
                          </a:solidFill>
                          <a:effectLst/>
                          <a:latin typeface="Arial" panose="020B0604020202020204" pitchFamily="34" charset="0"/>
                        </a:rPr>
                        <a:t>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b"/>
                      <a:r>
                        <a:rPr lang="en-US" sz="1600" b="0" i="0" u="none" strike="noStrike" dirty="0">
                          <a:solidFill>
                            <a:srgbClr val="333333"/>
                          </a:solidFill>
                          <a:effectLst/>
                          <a:latin typeface="Arial" panose="020B0604020202020204" pitchFamily="34" charset="0"/>
                        </a:rPr>
                        <a:t>-134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dirty="0">
                          <a:solidFill>
                            <a:srgbClr val="548235"/>
                          </a:solidFill>
                          <a:effectLst/>
                          <a:latin typeface="Arial Nova" panose="020B0504020202020204"/>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2671084282"/>
                  </a:ext>
                </a:extLst>
              </a:tr>
            </a:tbl>
          </a:graphicData>
        </a:graphic>
      </p:graphicFrame>
      <p:sp>
        <p:nvSpPr>
          <p:cNvPr id="7" name="Rectángulo 6"/>
          <p:cNvSpPr/>
          <p:nvPr/>
        </p:nvSpPr>
        <p:spPr>
          <a:xfrm>
            <a:off x="261785" y="6273225"/>
            <a:ext cx="7453465" cy="461665"/>
          </a:xfrm>
          <a:prstGeom prst="rect">
            <a:avLst/>
          </a:prstGeom>
        </p:spPr>
        <p:txBody>
          <a:bodyPr wrap="square">
            <a:spAutoFit/>
          </a:bodyPr>
          <a:lstStyle/>
          <a:p>
            <a:pPr algn="ctr"/>
            <a:r>
              <a:rPr lang="es-CO" sz="1200" i="1" dirty="0">
                <a:latin typeface="Arial Nova" panose="020B0504020202020204"/>
                <a:ea typeface="Calibri" panose="020F0502020204030204" pitchFamily="34" charset="0"/>
                <a:cs typeface="Times New Roman" panose="02020603050405020304" pitchFamily="18" charset="0"/>
              </a:rPr>
              <a:t>Fuente: Policía Nacional de Colombia - Sistema de Información Estadístico Delincuencial y Contravencional (SIEDCO</a:t>
            </a:r>
            <a:r>
              <a:rPr lang="es-CO" sz="1200" i="1" dirty="0" smtClean="0">
                <a:latin typeface="Arial Nova" panose="020B0504020202020204"/>
                <a:ea typeface="Calibri" panose="020F0502020204030204" pitchFamily="34" charset="0"/>
                <a:cs typeface="Times New Roman" panose="02020603050405020304" pitchFamily="18" charset="0"/>
              </a:rPr>
              <a:t>); fecha de corte 28/02/2022. </a:t>
            </a:r>
            <a:r>
              <a:rPr lang="es-CO" sz="1200" i="1" dirty="0">
                <a:latin typeface="Arial Nova" panose="020B0504020202020204"/>
                <a:ea typeface="Calibri" panose="020F0502020204030204" pitchFamily="34" charset="0"/>
                <a:cs typeface="Times New Roman" panose="02020603050405020304" pitchFamily="18" charset="0"/>
              </a:rPr>
              <a:t>Elaborado por Secretaría de Seguridad Ciudadana de Cúcuta. </a:t>
            </a:r>
            <a:endParaRPr lang="en-US" sz="1200" i="1" dirty="0"/>
          </a:p>
        </p:txBody>
      </p:sp>
    </p:spTree>
    <p:extLst>
      <p:ext uri="{BB962C8B-B14F-4D97-AF65-F5344CB8AC3E}">
        <p14:creationId xmlns:p14="http://schemas.microsoft.com/office/powerpoint/2010/main" val="2367162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600325" y="357188"/>
            <a:ext cx="6515103" cy="971551"/>
          </a:xfrm>
          <a:prstGeom prst="rect">
            <a:avLst/>
          </a:prstGeom>
          <a:noFill/>
          <a:ln>
            <a:noFill/>
          </a:ln>
        </p:spPr>
        <p:txBody>
          <a:bodyPr spcFirstLastPara="1" wrap="square" lIns="91425" tIns="45700" rIns="91425" bIns="45700" anchor="ctr" anchorCtr="0">
            <a:normAutofit/>
          </a:bodyPr>
          <a:lstStyle/>
          <a:p>
            <a:pPr algn="r">
              <a:lnSpc>
                <a:spcPct val="90000"/>
              </a:lnSpc>
              <a:buClr>
                <a:schemeClr val="dk1"/>
              </a:buClr>
              <a:buSzPts val="4400"/>
            </a:pPr>
            <a:r>
              <a:rPr lang="es-CO"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Consolidado acumulado mensual</a:t>
            </a:r>
          </a:p>
          <a:p>
            <a:pPr algn="r">
              <a:lnSpc>
                <a:spcPct val="90000"/>
              </a:lnSpc>
              <a:buClr>
                <a:schemeClr val="dk1"/>
              </a:buClr>
              <a:buSzPts val="4400"/>
            </a:pPr>
            <a:r>
              <a:rPr lang="es-CO" dirty="0">
                <a:solidFill>
                  <a:schemeClr val="tx1"/>
                </a:solidFill>
                <a:latin typeface="Arial Nova" panose="020B0504020202020204" pitchFamily="34" charset="0"/>
                <a:ea typeface="Verdana" panose="020B0604030504040204" pitchFamily="34" charset="0"/>
              </a:rPr>
              <a:t>Variación 01 </a:t>
            </a:r>
            <a:r>
              <a:rPr lang="es-CO" dirty="0" smtClean="0">
                <a:solidFill>
                  <a:schemeClr val="tx1"/>
                </a:solidFill>
                <a:latin typeface="Arial Nova" panose="020B0504020202020204" pitchFamily="34" charset="0"/>
                <a:ea typeface="Verdana" panose="020B0604030504040204" pitchFamily="34" charset="0"/>
              </a:rPr>
              <a:t>al 31 </a:t>
            </a:r>
            <a:r>
              <a:rPr lang="es-CO" dirty="0">
                <a:solidFill>
                  <a:schemeClr val="tx1"/>
                </a:solidFill>
                <a:latin typeface="Arial Nova" panose="020B0504020202020204" pitchFamily="34" charset="0"/>
                <a:ea typeface="Verdana" panose="020B0604030504040204" pitchFamily="34" charset="0"/>
              </a:rPr>
              <a:t>de </a:t>
            </a:r>
            <a:r>
              <a:rPr lang="es-CO" dirty="0" smtClean="0">
                <a:solidFill>
                  <a:schemeClr val="tx1"/>
                </a:solidFill>
                <a:latin typeface="Arial Nova" panose="020B0504020202020204" pitchFamily="34" charset="0"/>
                <a:ea typeface="Verdana" panose="020B0604030504040204" pitchFamily="34" charset="0"/>
              </a:rPr>
              <a:t>marzo años 2021 </a:t>
            </a:r>
            <a:r>
              <a:rPr lang="es-CO" dirty="0">
                <a:solidFill>
                  <a:schemeClr val="tx1"/>
                </a:solidFill>
                <a:latin typeface="Arial Nova" panose="020B0504020202020204" pitchFamily="34" charset="0"/>
                <a:ea typeface="Verdana" panose="020B0604030504040204" pitchFamily="34" charset="0"/>
              </a:rPr>
              <a:t>- </a:t>
            </a:r>
            <a:r>
              <a:rPr lang="es-CO" dirty="0" smtClean="0">
                <a:solidFill>
                  <a:schemeClr val="tx1"/>
                </a:solidFill>
                <a:latin typeface="Arial Nova" panose="020B0504020202020204" pitchFamily="34" charset="0"/>
                <a:ea typeface="Verdana" panose="020B0604030504040204" pitchFamily="34" charset="0"/>
              </a:rPr>
              <a:t>2022</a:t>
            </a:r>
            <a:endParaRPr lang="es-CO" dirty="0">
              <a:solidFill>
                <a:schemeClr val="tx1"/>
              </a:solidFill>
            </a:endParaRPr>
          </a:p>
        </p:txBody>
      </p:sp>
      <p:cxnSp>
        <p:nvCxnSpPr>
          <p:cNvPr id="3" name="Conector recto 2"/>
          <p:cNvCxnSpPr/>
          <p:nvPr/>
        </p:nvCxnSpPr>
        <p:spPr>
          <a:xfrm flipV="1">
            <a:off x="2871788" y="1157292"/>
            <a:ext cx="6129337"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a 3">
            <a:extLst>
              <a:ext uri="{FF2B5EF4-FFF2-40B4-BE49-F238E27FC236}">
                <a16:creationId xmlns:a16="http://schemas.microsoft.com/office/drawing/2014/main" id="{C01F061C-5FB9-439E-82F0-FC1819AE9D7E}"/>
              </a:ext>
            </a:extLst>
          </p:cNvPr>
          <p:cNvGraphicFramePr>
            <a:graphicFrameLocks noGrp="1"/>
          </p:cNvGraphicFramePr>
          <p:nvPr>
            <p:extLst>
              <p:ext uri="{D42A27DB-BD31-4B8C-83A1-F6EECF244321}">
                <p14:modId xmlns:p14="http://schemas.microsoft.com/office/powerpoint/2010/main" val="582444848"/>
              </p:ext>
            </p:extLst>
          </p:nvPr>
        </p:nvGraphicFramePr>
        <p:xfrm>
          <a:off x="261785" y="1701748"/>
          <a:ext cx="8625040" cy="3601554"/>
        </p:xfrm>
        <a:graphic>
          <a:graphicData uri="http://schemas.openxmlformats.org/drawingml/2006/table">
            <a:tbl>
              <a:tblPr firstRow="1" bandRow="1">
                <a:tableStyleId>{9D7B26C5-4107-4FEC-AEDC-1716B250A1EF}</a:tableStyleId>
              </a:tblPr>
              <a:tblGrid>
                <a:gridCol w="2219065">
                  <a:extLst>
                    <a:ext uri="{9D8B030D-6E8A-4147-A177-3AD203B41FA5}">
                      <a16:colId xmlns:a16="http://schemas.microsoft.com/office/drawing/2014/main" val="2059309625"/>
                    </a:ext>
                  </a:extLst>
                </a:gridCol>
                <a:gridCol w="1439655">
                  <a:extLst>
                    <a:ext uri="{9D8B030D-6E8A-4147-A177-3AD203B41FA5}">
                      <a16:colId xmlns:a16="http://schemas.microsoft.com/office/drawing/2014/main" val="2889748234"/>
                    </a:ext>
                  </a:extLst>
                </a:gridCol>
                <a:gridCol w="1468638">
                  <a:extLst>
                    <a:ext uri="{9D8B030D-6E8A-4147-A177-3AD203B41FA5}">
                      <a16:colId xmlns:a16="http://schemas.microsoft.com/office/drawing/2014/main" val="3839029685"/>
                    </a:ext>
                  </a:extLst>
                </a:gridCol>
                <a:gridCol w="1748841">
                  <a:extLst>
                    <a:ext uri="{9D8B030D-6E8A-4147-A177-3AD203B41FA5}">
                      <a16:colId xmlns:a16="http://schemas.microsoft.com/office/drawing/2014/main" val="729571194"/>
                    </a:ext>
                  </a:extLst>
                </a:gridCol>
                <a:gridCol w="1748841">
                  <a:extLst>
                    <a:ext uri="{9D8B030D-6E8A-4147-A177-3AD203B41FA5}">
                      <a16:colId xmlns:a16="http://schemas.microsoft.com/office/drawing/2014/main" val="1355690221"/>
                    </a:ext>
                  </a:extLst>
                </a:gridCol>
              </a:tblGrid>
              <a:tr h="327414">
                <a:tc gridSpan="5">
                  <a:txBody>
                    <a:bodyPr/>
                    <a:lstStyle/>
                    <a:p>
                      <a:pPr algn="ctr" rtl="0" fontAlgn="ctr"/>
                      <a:r>
                        <a:rPr lang="es-ES" sz="1400" b="1" i="0" u="none" strike="noStrike" dirty="0">
                          <a:solidFill>
                            <a:schemeClr val="bg1"/>
                          </a:solidFill>
                          <a:effectLst/>
                          <a:latin typeface="Arial Nova" panose="020B0504020202020204" pitchFamily="34" charset="0"/>
                        </a:rPr>
                        <a:t>Periodo del 01 </a:t>
                      </a:r>
                      <a:r>
                        <a:rPr lang="es-ES" sz="1400" b="1" i="0" u="none" strike="noStrike" dirty="0" smtClean="0">
                          <a:solidFill>
                            <a:schemeClr val="bg1"/>
                          </a:solidFill>
                          <a:effectLst/>
                          <a:latin typeface="Arial Nova" panose="020B0504020202020204" pitchFamily="34" charset="0"/>
                        </a:rPr>
                        <a:t>al 31 </a:t>
                      </a:r>
                      <a:r>
                        <a:rPr lang="es-ES" sz="1400" b="1" i="0" u="none" strike="noStrike" dirty="0">
                          <a:solidFill>
                            <a:schemeClr val="bg1"/>
                          </a:solidFill>
                          <a:effectLst/>
                          <a:latin typeface="Arial Nova" panose="020B0504020202020204" pitchFamily="34" charset="0"/>
                        </a:rPr>
                        <a:t>de </a:t>
                      </a:r>
                      <a:r>
                        <a:rPr lang="es-ES" sz="1400" b="1" i="0" u="none" strike="noStrike" dirty="0" smtClean="0">
                          <a:solidFill>
                            <a:schemeClr val="bg1"/>
                          </a:solidFill>
                          <a:effectLst/>
                          <a:latin typeface="Arial Nova" panose="020B0504020202020204" pitchFamily="34" charset="0"/>
                        </a:rPr>
                        <a:t>marzo años 2021 </a:t>
                      </a:r>
                      <a:r>
                        <a:rPr lang="es-ES" sz="1400" b="1" i="0" u="none" strike="noStrike" dirty="0">
                          <a:solidFill>
                            <a:schemeClr val="bg1"/>
                          </a:solidFill>
                          <a:effectLst/>
                          <a:latin typeface="Arial Nova" panose="020B0504020202020204" pitchFamily="34" charset="0"/>
                        </a:rPr>
                        <a:t>vs </a:t>
                      </a:r>
                      <a:r>
                        <a:rPr lang="es-ES" sz="1400" b="1" i="0" u="none" strike="noStrike" dirty="0" smtClean="0">
                          <a:solidFill>
                            <a:schemeClr val="bg1"/>
                          </a:solidFill>
                          <a:effectLst/>
                          <a:latin typeface="Arial Nova" panose="020B0504020202020204" pitchFamily="34" charset="0"/>
                        </a:rPr>
                        <a:t>2022</a:t>
                      </a:r>
                      <a:endParaRPr lang="es-ES" sz="1400" b="1" i="0" u="none" strike="noStrike" dirty="0">
                        <a:solidFill>
                          <a:schemeClr val="bg1"/>
                        </a:solidFill>
                        <a:effectLst/>
                        <a:latin typeface="Arial Nova" panose="020B05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506694829"/>
                  </a:ext>
                </a:extLst>
              </a:tr>
              <a:tr h="327414">
                <a:tc>
                  <a:txBody>
                    <a:bodyPr/>
                    <a:lstStyle/>
                    <a:p>
                      <a:pPr algn="ctr" rtl="0" fontAlgn="ctr"/>
                      <a:r>
                        <a:rPr lang="es-CO" sz="1400" b="1" i="0" u="none" strike="noStrike" dirty="0">
                          <a:solidFill>
                            <a:schemeClr val="bg1"/>
                          </a:solidFill>
                          <a:effectLst/>
                          <a:latin typeface="Arial Nova" panose="020B0504020202020204" pitchFamily="34" charset="0"/>
                        </a:rPr>
                        <a:t>Delito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smtClean="0">
                          <a:solidFill>
                            <a:schemeClr val="bg1"/>
                          </a:solidFill>
                          <a:effectLst/>
                          <a:latin typeface="Arial Nova" panose="020B0504020202020204" pitchFamily="34" charset="0"/>
                        </a:rPr>
                        <a:t>2021</a:t>
                      </a:r>
                      <a:endParaRPr lang="es-CO" sz="1400" b="1" i="0" u="none" strike="noStrike" dirty="0">
                        <a:solidFill>
                          <a:schemeClr val="bg1"/>
                        </a:solidFill>
                        <a:effectLst/>
                        <a:latin typeface="Arial Nova" panose="020B05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smtClean="0">
                          <a:solidFill>
                            <a:schemeClr val="bg1"/>
                          </a:solidFill>
                          <a:effectLst/>
                          <a:latin typeface="Arial Nova" panose="020B0504020202020204" pitchFamily="34" charset="0"/>
                        </a:rPr>
                        <a:t>2022</a:t>
                      </a:r>
                      <a:endParaRPr lang="es-CO" sz="1400" b="1" i="0" u="none" strike="noStrike" dirty="0">
                        <a:solidFill>
                          <a:schemeClr val="bg1"/>
                        </a:solidFill>
                        <a:effectLst/>
                        <a:latin typeface="Arial Nova" panose="020B05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a:solidFill>
                            <a:schemeClr val="bg1"/>
                          </a:solidFill>
                          <a:effectLst/>
                          <a:latin typeface="Arial Nova" panose="020B0504020202020204" pitchFamily="34" charset="0"/>
                        </a:rPr>
                        <a:t>Diferencia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rtl="0" fontAlgn="ctr"/>
                      <a:r>
                        <a:rPr lang="es-CO" sz="1400" b="1" i="0" u="none" strike="noStrike" dirty="0">
                          <a:solidFill>
                            <a:schemeClr val="bg1"/>
                          </a:solidFill>
                          <a:effectLst/>
                          <a:latin typeface="Arial Nova" panose="020B0504020202020204" pitchFamily="34" charset="0"/>
                        </a:rPr>
                        <a:t>Variación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777766744"/>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Homicidio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dirty="0">
                          <a:solidFill>
                            <a:srgbClr val="333333"/>
                          </a:solidFill>
                          <a:effectLst/>
                          <a:latin typeface="Arial" panose="020B0604020202020204"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dirty="0">
                          <a:solidFill>
                            <a:srgbClr val="333333"/>
                          </a:solidFill>
                          <a:effectLst/>
                          <a:latin typeface="Arial" panose="020B060402020202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B9BD5"/>
                          </a:solidFill>
                          <a:effectLst/>
                          <a:latin typeface="Arial Nova"/>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4023067338"/>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Lesiones Personales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333333"/>
                          </a:solidFill>
                          <a:effectLst/>
                          <a:latin typeface="Arial" panose="020B0604020202020204" pitchFamily="34" charset="0"/>
                        </a:rPr>
                        <a:t>121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333333"/>
                          </a:solidFill>
                          <a:effectLst/>
                          <a:latin typeface="Arial" panose="020B0604020202020204" pitchFamily="34" charset="0"/>
                        </a:rPr>
                        <a:t>105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a:solidFill>
                            <a:srgbClr val="548235"/>
                          </a:solidFill>
                          <a:effectLst/>
                          <a:latin typeface="Arial Nova"/>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132604"/>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Delitos Sexuales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dirty="0">
                          <a:solidFill>
                            <a:srgbClr val="333333"/>
                          </a:solidFill>
                          <a:effectLst/>
                          <a:latin typeface="Arial" panose="020B0604020202020204"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48235"/>
                          </a:solidFill>
                          <a:effectLst/>
                          <a:latin typeface="Arial Nova"/>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392232437"/>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Violencia Intrafamiliar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184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333333"/>
                          </a:solidFill>
                          <a:effectLst/>
                          <a:latin typeface="Arial" panose="020B0604020202020204" pitchFamily="34" charset="0"/>
                        </a:rPr>
                        <a:t>106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a:solidFill>
                            <a:srgbClr val="548235"/>
                          </a:solidFill>
                          <a:effectLst/>
                          <a:latin typeface="Arial Nova"/>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5218822"/>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Hurto a Personas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257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249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dirty="0">
                          <a:solidFill>
                            <a:srgbClr val="333333"/>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48235"/>
                          </a:solidFill>
                          <a:effectLst/>
                          <a:latin typeface="Arial Nova"/>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2828643149"/>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Hurto a Residencias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333333"/>
                          </a:solidFill>
                          <a:effectLst/>
                          <a:latin typeface="Arial" panose="020B060402020202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a:solidFill>
                            <a:srgbClr val="548235"/>
                          </a:solidFill>
                          <a:effectLst/>
                          <a:latin typeface="Arial Nova"/>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6030031"/>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Hurto a Comercio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dirty="0">
                          <a:solidFill>
                            <a:srgbClr val="333333"/>
                          </a:solidFill>
                          <a:effectLst/>
                          <a:latin typeface="Arial" panose="020B0604020202020204" pitchFamily="34"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a:solidFill>
                            <a:srgbClr val="548235"/>
                          </a:solidFill>
                          <a:effectLst/>
                          <a:latin typeface="Arial Nova"/>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2665426487"/>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Hurto de Vehículos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333333"/>
                          </a:solidFill>
                          <a:effectLst/>
                          <a:latin typeface="Arial" panose="020B060402020202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333333"/>
                          </a:solidFill>
                          <a:effectLst/>
                          <a:latin typeface="Arial" panose="020B060402020202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333333"/>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i="0" u="none" strike="noStrike" dirty="0">
                          <a:solidFill>
                            <a:srgbClr val="548235"/>
                          </a:solidFill>
                          <a:effectLst/>
                          <a:latin typeface="Arial Nova"/>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3815410"/>
                  </a:ext>
                </a:extLst>
              </a:tr>
              <a:tr h="327414">
                <a:tc>
                  <a:txBody>
                    <a:bodyPr/>
                    <a:lstStyle/>
                    <a:p>
                      <a:pPr algn="l" rtl="0" fontAlgn="ctr"/>
                      <a:r>
                        <a:rPr lang="es-CO" sz="1600" b="0" i="0" u="none" strike="noStrike" noProof="0" dirty="0">
                          <a:solidFill>
                            <a:srgbClr val="000000"/>
                          </a:solidFill>
                          <a:effectLst/>
                          <a:latin typeface="Calibri" panose="020F0502020204030204" pitchFamily="34" charset="0"/>
                          <a:cs typeface="Calibri" panose="020F0502020204030204" pitchFamily="34" charset="0"/>
                        </a:rPr>
                        <a:t>Hurto de Motocicletas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fontAlgn="b"/>
                      <a:r>
                        <a:rPr lang="en-US" sz="1600" b="0" i="0" u="none" strike="noStrike">
                          <a:solidFill>
                            <a:srgbClr val="333333"/>
                          </a:solidFill>
                          <a:effectLst/>
                          <a:latin typeface="Arial" panose="020B0604020202020204"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tc>
                  <a:txBody>
                    <a:bodyPr/>
                    <a:lstStyle/>
                    <a:p>
                      <a:pPr algn="ctr" rtl="0" fontAlgn="ctr"/>
                      <a:r>
                        <a:rPr lang="en-US" sz="1600" b="1" i="0" u="none" strike="noStrike" dirty="0">
                          <a:solidFill>
                            <a:srgbClr val="548235"/>
                          </a:solidFill>
                          <a:effectLst/>
                          <a:latin typeface="Arial Nova"/>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20000"/>
                      </a:schemeClr>
                    </a:solidFill>
                  </a:tcPr>
                </a:tc>
                <a:extLst>
                  <a:ext uri="{0D108BD9-81ED-4DB2-BD59-A6C34878D82A}">
                    <a16:rowId xmlns:a16="http://schemas.microsoft.com/office/drawing/2014/main" val="2671084282"/>
                  </a:ext>
                </a:extLst>
              </a:tr>
            </a:tbl>
          </a:graphicData>
        </a:graphic>
      </p:graphicFrame>
      <p:sp>
        <p:nvSpPr>
          <p:cNvPr id="6" name="Rectángulo 5"/>
          <p:cNvSpPr/>
          <p:nvPr/>
        </p:nvSpPr>
        <p:spPr>
          <a:xfrm>
            <a:off x="261785" y="6273225"/>
            <a:ext cx="7453465" cy="461665"/>
          </a:xfrm>
          <a:prstGeom prst="rect">
            <a:avLst/>
          </a:prstGeom>
        </p:spPr>
        <p:txBody>
          <a:bodyPr wrap="square">
            <a:spAutoFit/>
          </a:bodyPr>
          <a:lstStyle/>
          <a:p>
            <a:pPr algn="ctr"/>
            <a:r>
              <a:rPr lang="es-CO" sz="1200" i="1" dirty="0">
                <a:latin typeface="Arial Nova" panose="020B0504020202020204"/>
                <a:ea typeface="Calibri" panose="020F0502020204030204" pitchFamily="34" charset="0"/>
                <a:cs typeface="Times New Roman" panose="02020603050405020304" pitchFamily="18" charset="0"/>
              </a:rPr>
              <a:t>Fuente: Policía Nacional de Colombia - Sistema de Información Estadístico Delincuencial y Contravencional (SIEDCO</a:t>
            </a:r>
            <a:r>
              <a:rPr lang="es-CO" sz="1200" i="1" dirty="0" smtClean="0">
                <a:latin typeface="Arial Nova" panose="020B0504020202020204"/>
                <a:ea typeface="Calibri" panose="020F0502020204030204" pitchFamily="34" charset="0"/>
                <a:cs typeface="Times New Roman" panose="02020603050405020304" pitchFamily="18" charset="0"/>
              </a:rPr>
              <a:t>); fecha de corte 28/02/2022. </a:t>
            </a:r>
            <a:r>
              <a:rPr lang="es-CO" sz="1200" i="1" dirty="0">
                <a:latin typeface="Arial Nova" panose="020B0504020202020204"/>
                <a:ea typeface="Calibri" panose="020F0502020204030204" pitchFamily="34" charset="0"/>
                <a:cs typeface="Times New Roman" panose="02020603050405020304" pitchFamily="18" charset="0"/>
              </a:rPr>
              <a:t>Elaborado por Secretaría de Seguridad Ciudadana de Cúcuta. </a:t>
            </a:r>
            <a:endParaRPr lang="en-US" sz="1200" i="1" dirty="0"/>
          </a:p>
        </p:txBody>
      </p:sp>
    </p:spTree>
    <p:extLst>
      <p:ext uri="{BB962C8B-B14F-4D97-AF65-F5344CB8AC3E}">
        <p14:creationId xmlns:p14="http://schemas.microsoft.com/office/powerpoint/2010/main" val="2454388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600325" y="357188"/>
            <a:ext cx="6515103" cy="971551"/>
          </a:xfrm>
          <a:prstGeom prst="rect">
            <a:avLst/>
          </a:prstGeom>
          <a:noFill/>
          <a:ln>
            <a:noFill/>
          </a:ln>
        </p:spPr>
        <p:txBody>
          <a:bodyPr spcFirstLastPara="1" wrap="square" lIns="91425" tIns="45700" rIns="91425" bIns="45700" anchor="ctr" anchorCtr="0">
            <a:normAutofit/>
          </a:bodyPr>
          <a:lstStyle/>
          <a:p>
            <a:pPr algn="r">
              <a:lnSpc>
                <a:spcPct val="90000"/>
              </a:lnSpc>
              <a:buClr>
                <a:schemeClr val="dk1"/>
              </a:buClr>
              <a:buSzPts val="4400"/>
            </a:pPr>
            <a:r>
              <a:rPr lang="es-CO" sz="3200" b="1" i="1"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CONSIDERACIONES, REACCIONES Y </a:t>
            </a:r>
            <a:r>
              <a:rPr lang="es-CO"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PROPUESTAS</a:t>
            </a:r>
            <a:endParaRPr lang="es-CO" dirty="0">
              <a:solidFill>
                <a:schemeClr val="tx1"/>
              </a:solidFill>
            </a:endParaRPr>
          </a:p>
        </p:txBody>
      </p:sp>
      <p:cxnSp>
        <p:nvCxnSpPr>
          <p:cNvPr id="3" name="Conector recto 2"/>
          <p:cNvCxnSpPr/>
          <p:nvPr/>
        </p:nvCxnSpPr>
        <p:spPr>
          <a:xfrm flipV="1">
            <a:off x="2871788" y="1211884"/>
            <a:ext cx="6129337"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92B042C-2891-4D4B-B0D7-CAC01490E979}"/>
              </a:ext>
            </a:extLst>
          </p:cNvPr>
          <p:cNvSpPr/>
          <p:nvPr/>
        </p:nvSpPr>
        <p:spPr>
          <a:xfrm>
            <a:off x="147090" y="1848982"/>
            <a:ext cx="8739735" cy="4339650"/>
          </a:xfrm>
          <a:prstGeom prst="rect">
            <a:avLst/>
          </a:prstGeom>
        </p:spPr>
        <p:txBody>
          <a:bodyPr wrap="square">
            <a:spAutoFit/>
          </a:bodyPr>
          <a:lstStyle/>
          <a:p>
            <a:pPr algn="just">
              <a:lnSpc>
                <a:spcPct val="115000"/>
              </a:lnSpc>
            </a:pPr>
            <a:r>
              <a:rPr lang="es-MX" sz="1600" dirty="0" smtClean="0">
                <a:latin typeface="Calibri" panose="020F0502020204030204" pitchFamily="34" charset="0"/>
                <a:ea typeface="Calibri" panose="020F0502020204030204" pitchFamily="34" charset="0"/>
                <a:cs typeface="Calibri" panose="020F0502020204030204" pitchFamily="34" charset="0"/>
              </a:rPr>
              <a:t>Las </a:t>
            </a:r>
            <a:r>
              <a:rPr lang="es-MX" sz="1600" dirty="0">
                <a:latin typeface="Calibri" panose="020F0502020204030204" pitchFamily="34" charset="0"/>
                <a:ea typeface="Calibri" panose="020F0502020204030204" pitchFamily="34" charset="0"/>
                <a:cs typeface="Calibri" panose="020F0502020204030204" pitchFamily="34" charset="0"/>
              </a:rPr>
              <a:t>cifras antes mencionadas donde </a:t>
            </a:r>
            <a:r>
              <a:rPr lang="es-MX" sz="1600" b="1" i="1" dirty="0">
                <a:latin typeface="Calibri" panose="020F0502020204030204" pitchFamily="34" charset="0"/>
                <a:ea typeface="Calibri" panose="020F0502020204030204" pitchFamily="34" charset="0"/>
                <a:cs typeface="Calibri" panose="020F0502020204030204" pitchFamily="34" charset="0"/>
              </a:rPr>
              <a:t>8 de 9 </a:t>
            </a:r>
            <a:r>
              <a:rPr lang="es-MX" sz="1600" b="1" i="1" dirty="0" smtClean="0">
                <a:latin typeface="Calibri" panose="020F0502020204030204" pitchFamily="34" charset="0"/>
                <a:ea typeface="Calibri" panose="020F0502020204030204" pitchFamily="34" charset="0"/>
                <a:cs typeface="Calibri" panose="020F0502020204030204" pitchFamily="34" charset="0"/>
              </a:rPr>
              <a:t>ítems delictuales </a:t>
            </a:r>
            <a:r>
              <a:rPr lang="es-MX" sz="1600" dirty="0" smtClean="0">
                <a:latin typeface="Calibri" panose="020F0502020204030204" pitchFamily="34" charset="0"/>
                <a:ea typeface="Calibri" panose="020F0502020204030204" pitchFamily="34" charset="0"/>
                <a:cs typeface="Calibri" panose="020F0502020204030204" pitchFamily="34" charset="0"/>
              </a:rPr>
              <a:t>continúan </a:t>
            </a:r>
            <a:r>
              <a:rPr lang="es-MX" sz="1600" dirty="0">
                <a:latin typeface="Calibri" panose="020F0502020204030204" pitchFamily="34" charset="0"/>
                <a:ea typeface="Calibri" panose="020F0502020204030204" pitchFamily="34" charset="0"/>
                <a:cs typeface="Calibri" panose="020F0502020204030204" pitchFamily="34" charset="0"/>
              </a:rPr>
              <a:t>con una </a:t>
            </a:r>
            <a:r>
              <a:rPr lang="es-MX" sz="1600" b="1" i="1" dirty="0">
                <a:latin typeface="Calibri" panose="020F0502020204030204" pitchFamily="34" charset="0"/>
                <a:ea typeface="Calibri" panose="020F0502020204030204" pitchFamily="34" charset="0"/>
                <a:cs typeface="Calibri" panose="020F0502020204030204" pitchFamily="34" charset="0"/>
              </a:rPr>
              <a:t>reducción tendiente a la baja</a:t>
            </a:r>
            <a:r>
              <a:rPr lang="es-MX" sz="1600" dirty="0">
                <a:latin typeface="Calibri" panose="020F0502020204030204" pitchFamily="34" charset="0"/>
                <a:ea typeface="Calibri" panose="020F0502020204030204" pitchFamily="34" charset="0"/>
                <a:cs typeface="Calibri" panose="020F0502020204030204" pitchFamily="34" charset="0"/>
              </a:rPr>
              <a:t>, </a:t>
            </a:r>
            <a:r>
              <a:rPr lang="es-MX" sz="1600" dirty="0" smtClean="0">
                <a:latin typeface="Calibri" panose="020F0502020204030204" pitchFamily="34" charset="0"/>
                <a:ea typeface="Calibri" panose="020F0502020204030204" pitchFamily="34" charset="0"/>
                <a:cs typeface="Calibri" panose="020F0502020204030204" pitchFamily="34" charset="0"/>
              </a:rPr>
              <a:t>dejan en evidencia el trabajo articulado por la administración </a:t>
            </a:r>
            <a:r>
              <a:rPr lang="es-MX" sz="1600" dirty="0">
                <a:latin typeface="Calibri" panose="020F0502020204030204" pitchFamily="34" charset="0"/>
                <a:ea typeface="Calibri" panose="020F0502020204030204" pitchFamily="34" charset="0"/>
                <a:cs typeface="Calibri" panose="020F0502020204030204" pitchFamily="34" charset="0"/>
              </a:rPr>
              <a:t>municipal de </a:t>
            </a:r>
            <a:r>
              <a:rPr lang="es-MX" sz="1600" dirty="0" smtClean="0">
                <a:latin typeface="Calibri" panose="020F0502020204030204" pitchFamily="34" charset="0"/>
                <a:ea typeface="Calibri" panose="020F0502020204030204" pitchFamily="34" charset="0"/>
                <a:cs typeface="Calibri" panose="020F0502020204030204" pitchFamily="34" charset="0"/>
              </a:rPr>
              <a:t>Cúcuta, a través del desarrolla de los </a:t>
            </a:r>
            <a:r>
              <a:rPr lang="es-MX" sz="1600" dirty="0">
                <a:latin typeface="Calibri" panose="020F0502020204030204" pitchFamily="34" charset="0"/>
                <a:ea typeface="Calibri" panose="020F0502020204030204" pitchFamily="34" charset="0"/>
                <a:cs typeface="Calibri" panose="020F0502020204030204" pitchFamily="34" charset="0"/>
              </a:rPr>
              <a:t>compromisos con la seguridad </a:t>
            </a:r>
            <a:r>
              <a:rPr lang="es-MX" sz="1600" dirty="0" smtClean="0">
                <a:latin typeface="Calibri" panose="020F0502020204030204" pitchFamily="34" charset="0"/>
                <a:ea typeface="Calibri" panose="020F0502020204030204" pitchFamily="34" charset="0"/>
                <a:cs typeface="Calibri" panose="020F0502020204030204" pitchFamily="34" charset="0"/>
              </a:rPr>
              <a:t>ciudadana, principalmente al fortalecimiento de las actividades preventivas y operativas a través de la coordinación con la Fuerza Pública y demás entidades que tienen corresponsabilidad con la seguridad ciudadana.</a:t>
            </a:r>
          </a:p>
          <a:p>
            <a:pPr algn="just">
              <a:lnSpc>
                <a:spcPct val="115000"/>
              </a:lnSpc>
            </a:pPr>
            <a:endParaRPr lang="es-MX" sz="16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es-MX" sz="1600" dirty="0" smtClean="0">
                <a:latin typeface="Calibri" panose="020F0502020204030204" pitchFamily="34" charset="0"/>
                <a:ea typeface="Calibri" panose="020F0502020204030204" pitchFamily="34" charset="0"/>
                <a:cs typeface="Calibri" panose="020F0502020204030204" pitchFamily="34" charset="0"/>
              </a:rPr>
              <a:t>Se continúa con el seguimiento y focalización de zonas de mayor criticidad, aumentado los planes preventivos logrando mantener la tendencia </a:t>
            </a:r>
            <a:r>
              <a:rPr lang="es-MX" sz="1600" dirty="0">
                <a:latin typeface="Calibri" panose="020F0502020204030204" pitchFamily="34" charset="0"/>
                <a:ea typeface="Calibri" panose="020F0502020204030204" pitchFamily="34" charset="0"/>
                <a:cs typeface="Calibri" panose="020F0502020204030204" pitchFamily="34" charset="0"/>
              </a:rPr>
              <a:t>a la </a:t>
            </a:r>
            <a:r>
              <a:rPr lang="es-MX" sz="1600" dirty="0" smtClean="0">
                <a:latin typeface="Calibri" panose="020F0502020204030204" pitchFamily="34" charset="0"/>
                <a:ea typeface="Calibri" panose="020F0502020204030204" pitchFamily="34" charset="0"/>
                <a:cs typeface="Calibri" panose="020F0502020204030204" pitchFamily="34" charset="0"/>
              </a:rPr>
              <a:t>baja, en el trimestre el </a:t>
            </a:r>
            <a:r>
              <a:rPr lang="es-MX" sz="1600" dirty="0">
                <a:latin typeface="Calibri" panose="020F0502020204030204" pitchFamily="34" charset="0"/>
                <a:ea typeface="Calibri" panose="020F0502020204030204" pitchFamily="34" charset="0"/>
                <a:cs typeface="Calibri" panose="020F0502020204030204" pitchFamily="34" charset="0"/>
              </a:rPr>
              <a:t>hurto a </a:t>
            </a:r>
            <a:r>
              <a:rPr lang="es-MX" sz="1600" dirty="0" smtClean="0">
                <a:latin typeface="Calibri" panose="020F0502020204030204" pitchFamily="34" charset="0"/>
                <a:ea typeface="Calibri" panose="020F0502020204030204" pitchFamily="34" charset="0"/>
                <a:cs typeface="Calibri" panose="020F0502020204030204" pitchFamily="34" charset="0"/>
              </a:rPr>
              <a:t>motocicletas -65%, hurto </a:t>
            </a:r>
            <a:r>
              <a:rPr lang="es-MX" sz="1600" dirty="0">
                <a:latin typeface="Calibri" panose="020F0502020204030204" pitchFamily="34" charset="0"/>
                <a:ea typeface="Calibri" panose="020F0502020204030204" pitchFamily="34" charset="0"/>
                <a:cs typeface="Calibri" panose="020F0502020204030204" pitchFamily="34" charset="0"/>
              </a:rPr>
              <a:t>a </a:t>
            </a:r>
            <a:r>
              <a:rPr lang="es-MX" sz="1600" dirty="0" smtClean="0">
                <a:latin typeface="Calibri" panose="020F0502020204030204" pitchFamily="34" charset="0"/>
                <a:ea typeface="Calibri" panose="020F0502020204030204" pitchFamily="34" charset="0"/>
                <a:cs typeface="Calibri" panose="020F0502020204030204" pitchFamily="34" charset="0"/>
              </a:rPr>
              <a:t>residencias -54</a:t>
            </a:r>
            <a:r>
              <a:rPr lang="es-MX" sz="1600" dirty="0">
                <a:latin typeface="Calibri" panose="020F0502020204030204" pitchFamily="34" charset="0"/>
                <a:ea typeface="Calibri" panose="020F0502020204030204" pitchFamily="34" charset="0"/>
                <a:cs typeface="Calibri" panose="020F0502020204030204" pitchFamily="34" charset="0"/>
              </a:rPr>
              <a:t>%, delitos sexuales </a:t>
            </a:r>
            <a:r>
              <a:rPr lang="es-MX" sz="1600" dirty="0" smtClean="0">
                <a:latin typeface="Calibri" panose="020F0502020204030204" pitchFamily="34" charset="0"/>
                <a:ea typeface="Calibri" panose="020F0502020204030204" pitchFamily="34" charset="0"/>
                <a:cs typeface="Calibri" panose="020F0502020204030204" pitchFamily="34" charset="0"/>
              </a:rPr>
              <a:t>-44</a:t>
            </a:r>
            <a:r>
              <a:rPr lang="es-MX" sz="1600" dirty="0">
                <a:latin typeface="Calibri" panose="020F0502020204030204" pitchFamily="34" charset="0"/>
                <a:ea typeface="Calibri" panose="020F0502020204030204" pitchFamily="34" charset="0"/>
                <a:cs typeface="Calibri" panose="020F0502020204030204" pitchFamily="34" charset="0"/>
              </a:rPr>
              <a:t>%, hurto a comercio </a:t>
            </a:r>
            <a:r>
              <a:rPr lang="es-MX" sz="1600" dirty="0" smtClean="0">
                <a:latin typeface="Calibri" panose="020F0502020204030204" pitchFamily="34" charset="0"/>
                <a:ea typeface="Calibri" panose="020F0502020204030204" pitchFamily="34" charset="0"/>
                <a:cs typeface="Calibri" panose="020F0502020204030204" pitchFamily="34" charset="0"/>
              </a:rPr>
              <a:t>-40</a:t>
            </a:r>
            <a:r>
              <a:rPr lang="es-MX" sz="1600" dirty="0">
                <a:latin typeface="Calibri" panose="020F0502020204030204" pitchFamily="34" charset="0"/>
                <a:ea typeface="Calibri" panose="020F0502020204030204" pitchFamily="34" charset="0"/>
                <a:cs typeface="Calibri" panose="020F0502020204030204" pitchFamily="34" charset="0"/>
              </a:rPr>
              <a:t>%, hurto a vehículos </a:t>
            </a:r>
            <a:r>
              <a:rPr lang="es-MX" sz="1600" dirty="0" smtClean="0">
                <a:latin typeface="Calibri" panose="020F0502020204030204" pitchFamily="34" charset="0"/>
                <a:ea typeface="Calibri" panose="020F0502020204030204" pitchFamily="34" charset="0"/>
                <a:cs typeface="Calibri" panose="020F0502020204030204" pitchFamily="34" charset="0"/>
              </a:rPr>
              <a:t>-33%, </a:t>
            </a:r>
            <a:r>
              <a:rPr lang="es-MX" sz="1600" dirty="0">
                <a:latin typeface="Calibri" panose="020F0502020204030204" pitchFamily="34" charset="0"/>
                <a:ea typeface="Calibri" panose="020F0502020204030204" pitchFamily="34" charset="0"/>
                <a:cs typeface="Calibri" panose="020F0502020204030204" pitchFamily="34" charset="0"/>
              </a:rPr>
              <a:t>violencia </a:t>
            </a:r>
            <a:r>
              <a:rPr lang="es-MX" sz="1600" dirty="0" smtClean="0">
                <a:latin typeface="Calibri" panose="020F0502020204030204" pitchFamily="34" charset="0"/>
                <a:ea typeface="Calibri" panose="020F0502020204030204" pitchFamily="34" charset="0"/>
                <a:cs typeface="Calibri" panose="020F0502020204030204" pitchFamily="34" charset="0"/>
              </a:rPr>
              <a:t>intrafamiliar -30%, hurto a personas -13% y lesiones personales -3%.</a:t>
            </a:r>
          </a:p>
          <a:p>
            <a:pPr algn="just">
              <a:lnSpc>
                <a:spcPct val="115000"/>
              </a:lnSpc>
            </a:pPr>
            <a:endParaRPr lang="es-MX" sz="16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es-MX" sz="1600" dirty="0" smtClean="0">
                <a:latin typeface="Calibri" panose="020F0502020204030204" pitchFamily="34" charset="0"/>
                <a:ea typeface="Calibri" panose="020F0502020204030204" pitchFamily="34" charset="0"/>
                <a:cs typeface="Calibri" panose="020F0502020204030204" pitchFamily="34" charset="0"/>
              </a:rPr>
              <a:t>La </a:t>
            </a:r>
            <a:r>
              <a:rPr lang="es-MX" sz="1600" dirty="0">
                <a:latin typeface="Calibri" panose="020F0502020204030204" pitchFamily="34" charset="0"/>
                <a:ea typeface="Calibri" panose="020F0502020204030204" pitchFamily="34" charset="0"/>
                <a:cs typeface="Calibri" panose="020F0502020204030204" pitchFamily="34" charset="0"/>
              </a:rPr>
              <a:t>administración municipal a través de la Secretaría de Seguridad Ciudadana continuará en la búsqueda de la reducción de las manifestaciones del delito, como se plantea en principio en el Plan de Desarrollo Municipal y en el Plan Integral de Seguridad y Convivencia. </a:t>
            </a:r>
            <a:r>
              <a:rPr lang="es-MX" sz="1600" dirty="0" smtClean="0">
                <a:latin typeface="Calibri" panose="020F0502020204030204" pitchFamily="34" charset="0"/>
                <a:ea typeface="Calibri" panose="020F0502020204030204" pitchFamily="34" charset="0"/>
                <a:cs typeface="Calibri" panose="020F0502020204030204" pitchFamily="34" charset="0"/>
              </a:rPr>
              <a:t>Para el presente </a:t>
            </a:r>
            <a:r>
              <a:rPr lang="es-MX" sz="1600" dirty="0">
                <a:latin typeface="Calibri" panose="020F0502020204030204" pitchFamily="34" charset="0"/>
                <a:ea typeface="Calibri" panose="020F0502020204030204" pitchFamily="34" charset="0"/>
                <a:cs typeface="Calibri" panose="020F0502020204030204" pitchFamily="34" charset="0"/>
              </a:rPr>
              <a:t>mes </a:t>
            </a:r>
            <a:r>
              <a:rPr lang="es-MX" sz="1600" dirty="0" smtClean="0">
                <a:latin typeface="Calibri" panose="020F0502020204030204" pitchFamily="34" charset="0"/>
                <a:ea typeface="Calibri" panose="020F0502020204030204" pitchFamily="34" charset="0"/>
                <a:cs typeface="Calibri" panose="020F0502020204030204" pitchFamily="34" charset="0"/>
              </a:rPr>
              <a:t>uno de los objetivos preponderantes es la reducción del homicidio, actualmente registra una afectación del 15%.  </a:t>
            </a:r>
            <a:endParaRPr lang="es-MX" sz="16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ángulo 3"/>
          <p:cNvSpPr/>
          <p:nvPr/>
        </p:nvSpPr>
        <p:spPr>
          <a:xfrm>
            <a:off x="0" y="1445475"/>
            <a:ext cx="9144000" cy="369332"/>
          </a:xfrm>
          <a:prstGeom prst="rect">
            <a:avLst/>
          </a:prstGeom>
          <a:solidFill>
            <a:schemeClr val="bg1">
              <a:lumMod val="95000"/>
            </a:schemeClr>
          </a:solidFill>
        </p:spPr>
        <p:txBody>
          <a:bodyPr wrap="square">
            <a:spAutoFit/>
          </a:bodyPr>
          <a:lstStyle/>
          <a:p>
            <a:pPr algn="ctr"/>
            <a:r>
              <a:rPr lang="es-CO" sz="1800" b="1" dirty="0" smtClean="0">
                <a:solidFill>
                  <a:schemeClr val="tx1"/>
                </a:solidFill>
                <a:latin typeface="Calibri" panose="020F0502020204030204" pitchFamily="34" charset="0"/>
                <a:ea typeface="Verdana" panose="020B0604030504040204" pitchFamily="34" charset="0"/>
                <a:cs typeface="Calibri" panose="020F0502020204030204" pitchFamily="34" charset="0"/>
              </a:rPr>
              <a:t>Estado </a:t>
            </a:r>
            <a:r>
              <a:rPr lang="es-CO" sz="1800" b="1" dirty="0">
                <a:solidFill>
                  <a:schemeClr val="tx1"/>
                </a:solidFill>
                <a:latin typeface="Calibri" panose="020F0502020204030204" pitchFamily="34" charset="0"/>
                <a:ea typeface="Verdana" panose="020B0604030504040204" pitchFamily="34" charset="0"/>
                <a:cs typeface="Calibri" panose="020F0502020204030204" pitchFamily="34" charset="0"/>
              </a:rPr>
              <a:t>actual de los indicadores de seguridad ciudadana en </a:t>
            </a:r>
            <a:r>
              <a:rPr lang="es-CO" sz="1800" b="1" dirty="0" smtClean="0">
                <a:solidFill>
                  <a:schemeClr val="tx1"/>
                </a:solidFill>
                <a:latin typeface="Calibri" panose="020F0502020204030204" pitchFamily="34" charset="0"/>
                <a:ea typeface="Verdana" panose="020B0604030504040204" pitchFamily="34" charset="0"/>
                <a:cs typeface="Calibri" panose="020F0502020204030204" pitchFamily="34" charset="0"/>
              </a:rPr>
              <a:t>la ciudad de Cúcuta</a:t>
            </a:r>
            <a:endParaRPr lang="es-CO" sz="1000" dirty="0">
              <a:solidFill>
                <a:schemeClr val="tx1"/>
              </a:solidFill>
              <a:latin typeface="Calibri" panose="020F0502020204030204" pitchFamily="34" charset="0"/>
              <a:cs typeface="Calibri" panose="020F0502020204030204" pitchFamily="34" charset="0"/>
            </a:endParaRPr>
          </a:p>
        </p:txBody>
      </p:sp>
      <p:sp>
        <p:nvSpPr>
          <p:cNvPr id="10" name="Rectángulo 9"/>
          <p:cNvSpPr/>
          <p:nvPr/>
        </p:nvSpPr>
        <p:spPr>
          <a:xfrm>
            <a:off x="261785" y="6273225"/>
            <a:ext cx="7453465" cy="461665"/>
          </a:xfrm>
          <a:prstGeom prst="rect">
            <a:avLst/>
          </a:prstGeom>
        </p:spPr>
        <p:txBody>
          <a:bodyPr wrap="square">
            <a:spAutoFit/>
          </a:bodyPr>
          <a:lstStyle/>
          <a:p>
            <a:pPr algn="ctr"/>
            <a:r>
              <a:rPr lang="es-CO" sz="1200" i="1" dirty="0">
                <a:latin typeface="Arial Nova" panose="020B0504020202020204"/>
                <a:ea typeface="Calibri" panose="020F0502020204030204" pitchFamily="34" charset="0"/>
                <a:cs typeface="Times New Roman" panose="02020603050405020304" pitchFamily="18" charset="0"/>
              </a:rPr>
              <a:t>Fuente: Policía Nacional de Colombia - Sistema de Información Estadístico Delincuencial y Contravencional (SIEDCO</a:t>
            </a:r>
            <a:r>
              <a:rPr lang="es-CO" sz="1200" i="1" dirty="0" smtClean="0">
                <a:latin typeface="Arial Nova" panose="020B0504020202020204"/>
                <a:ea typeface="Calibri" panose="020F0502020204030204" pitchFamily="34" charset="0"/>
                <a:cs typeface="Times New Roman" panose="02020603050405020304" pitchFamily="18" charset="0"/>
              </a:rPr>
              <a:t>); fecha de corte 28/02/2022. </a:t>
            </a:r>
            <a:r>
              <a:rPr lang="es-CO" sz="1200" i="1" dirty="0">
                <a:latin typeface="Arial Nova" panose="020B0504020202020204"/>
                <a:ea typeface="Calibri" panose="020F0502020204030204" pitchFamily="34" charset="0"/>
                <a:cs typeface="Times New Roman" panose="02020603050405020304" pitchFamily="18" charset="0"/>
              </a:rPr>
              <a:t>Elaborado por Secretaría de Seguridad Ciudadana de Cúcuta. </a:t>
            </a:r>
            <a:endParaRPr lang="en-US" sz="1200" i="1" dirty="0"/>
          </a:p>
        </p:txBody>
      </p:sp>
    </p:spTree>
    <p:extLst>
      <p:ext uri="{BB962C8B-B14F-4D97-AF65-F5344CB8AC3E}">
        <p14:creationId xmlns:p14="http://schemas.microsoft.com/office/powerpoint/2010/main" val="397852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3"/>
          <p:cNvSpPr txBox="1"/>
          <p:nvPr/>
        </p:nvSpPr>
        <p:spPr>
          <a:xfrm>
            <a:off x="2600325" y="357188"/>
            <a:ext cx="6515103" cy="971551"/>
          </a:xfrm>
          <a:prstGeom prst="rect">
            <a:avLst/>
          </a:prstGeom>
          <a:noFill/>
          <a:ln>
            <a:noFill/>
          </a:ln>
        </p:spPr>
        <p:txBody>
          <a:bodyPr spcFirstLastPara="1" wrap="square" lIns="91425" tIns="45700" rIns="91425" bIns="45700" anchor="ctr" anchorCtr="0">
            <a:normAutofit/>
          </a:bodyPr>
          <a:lstStyle/>
          <a:p>
            <a:pPr algn="r">
              <a:lnSpc>
                <a:spcPct val="90000"/>
              </a:lnSpc>
              <a:buClr>
                <a:schemeClr val="dk1"/>
              </a:buClr>
              <a:buSzPts val="4400"/>
            </a:pPr>
            <a:r>
              <a:rPr lang="es-CO" sz="3200" b="1" i="1"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CONSIDERACIONES, REACCIONES Y </a:t>
            </a:r>
            <a:r>
              <a:rPr lang="es-CO" sz="3200" b="1" i="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PROPUESTAS</a:t>
            </a:r>
            <a:endParaRPr lang="es-CO" dirty="0">
              <a:solidFill>
                <a:schemeClr val="tx1"/>
              </a:solidFill>
            </a:endParaRPr>
          </a:p>
        </p:txBody>
      </p:sp>
      <p:cxnSp>
        <p:nvCxnSpPr>
          <p:cNvPr id="3" name="Conector recto 2"/>
          <p:cNvCxnSpPr/>
          <p:nvPr/>
        </p:nvCxnSpPr>
        <p:spPr>
          <a:xfrm flipV="1">
            <a:off x="2871788" y="1211884"/>
            <a:ext cx="6129337"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Rectangle 7">
            <a:extLst>
              <a:ext uri="{FF2B5EF4-FFF2-40B4-BE49-F238E27FC236}">
                <a16:creationId xmlns:a16="http://schemas.microsoft.com/office/drawing/2014/main" id="{692B042C-2891-4D4B-B0D7-CAC01490E979}"/>
              </a:ext>
            </a:extLst>
          </p:cNvPr>
          <p:cNvSpPr/>
          <p:nvPr/>
        </p:nvSpPr>
        <p:spPr>
          <a:xfrm>
            <a:off x="261786" y="1875208"/>
            <a:ext cx="8739340" cy="4304255"/>
          </a:xfrm>
          <a:prstGeom prst="rect">
            <a:avLst/>
          </a:prstGeom>
        </p:spPr>
        <p:txBody>
          <a:bodyPr wrap="square">
            <a:spAutoFit/>
          </a:bodyPr>
          <a:lstStyle/>
          <a:p>
            <a:pPr algn="just">
              <a:lnSpc>
                <a:spcPct val="115000"/>
              </a:lnSpc>
            </a:pPr>
            <a:r>
              <a:rPr lang="es-MX" dirty="0" smtClean="0">
                <a:latin typeface="Arial Nova" panose="020B0504020202020204"/>
                <a:ea typeface="Calibri" panose="020F0502020204030204" pitchFamily="34" charset="0"/>
                <a:cs typeface="Times New Roman" panose="02020603050405020304" pitchFamily="18" charset="0"/>
              </a:rPr>
              <a:t>En este tercer corte del año 2022 (mes de marzo); al igual que los dos meses anteriores se resaltan </a:t>
            </a:r>
            <a:r>
              <a:rPr lang="es-MX" dirty="0">
                <a:latin typeface="Arial Nova" panose="020B0504020202020204"/>
                <a:ea typeface="Calibri" panose="020F0502020204030204" pitchFamily="34" charset="0"/>
                <a:cs typeface="Times New Roman" panose="02020603050405020304" pitchFamily="18" charset="0"/>
              </a:rPr>
              <a:t>las cifras a la baja </a:t>
            </a:r>
            <a:r>
              <a:rPr lang="es-MX" dirty="0" smtClean="0">
                <a:latin typeface="Arial Nova" panose="020B0504020202020204"/>
                <a:ea typeface="Calibri" panose="020F0502020204030204" pitchFamily="34" charset="0"/>
                <a:cs typeface="Times New Roman" panose="02020603050405020304" pitchFamily="18" charset="0"/>
              </a:rPr>
              <a:t>en </a:t>
            </a:r>
            <a:r>
              <a:rPr lang="es-MX" b="1" dirty="0" smtClean="0">
                <a:latin typeface="Arial Nova" panose="020B0504020202020204"/>
                <a:ea typeface="Calibri" panose="020F0502020204030204" pitchFamily="34" charset="0"/>
                <a:cs typeface="Times New Roman" panose="02020603050405020304" pitchFamily="18" charset="0"/>
              </a:rPr>
              <a:t>8 </a:t>
            </a:r>
            <a:r>
              <a:rPr lang="es-MX" b="1" dirty="0">
                <a:latin typeface="Arial Nova" panose="020B0504020202020204"/>
                <a:ea typeface="Calibri" panose="020F0502020204030204" pitchFamily="34" charset="0"/>
                <a:cs typeface="Times New Roman" panose="02020603050405020304" pitchFamily="18" charset="0"/>
              </a:rPr>
              <a:t>de 9 </a:t>
            </a:r>
            <a:r>
              <a:rPr lang="es-MX" b="1" dirty="0" smtClean="0">
                <a:latin typeface="Arial Nova" panose="020B0504020202020204"/>
                <a:ea typeface="Calibri" panose="020F0502020204030204" pitchFamily="34" charset="0"/>
                <a:cs typeface="Times New Roman" panose="02020603050405020304" pitchFamily="18" charset="0"/>
              </a:rPr>
              <a:t>delitos</a:t>
            </a:r>
            <a:r>
              <a:rPr lang="es-MX" dirty="0" smtClean="0">
                <a:latin typeface="Arial Nova" panose="020B0504020202020204"/>
                <a:ea typeface="Calibri" panose="020F0502020204030204" pitchFamily="34" charset="0"/>
                <a:cs typeface="Times New Roman" panose="02020603050405020304" pitchFamily="18" charset="0"/>
              </a:rPr>
              <a:t>; con cifras importantes producto de la articulación con la Fuerza Pública y demás instituciones que trabajan permanentemente por la seguridad desde su misionalidad.</a:t>
            </a:r>
          </a:p>
          <a:p>
            <a:pPr algn="just">
              <a:lnSpc>
                <a:spcPct val="115000"/>
              </a:lnSpc>
            </a:pPr>
            <a:endParaRPr lang="es-MX" dirty="0">
              <a:latin typeface="Arial Nova" panose="020B0504020202020204"/>
              <a:ea typeface="Calibri" panose="020F0502020204030204" pitchFamily="34" charset="0"/>
              <a:cs typeface="Times New Roman" panose="02020603050405020304" pitchFamily="18" charset="0"/>
            </a:endParaRPr>
          </a:p>
          <a:p>
            <a:pPr algn="just">
              <a:lnSpc>
                <a:spcPct val="115000"/>
              </a:lnSpc>
            </a:pPr>
            <a:r>
              <a:rPr lang="es-MX" dirty="0" smtClean="0">
                <a:latin typeface="Arial Nova" panose="020B0504020202020204"/>
                <a:ea typeface="Calibri" panose="020F0502020204030204" pitchFamily="34" charset="0"/>
                <a:cs typeface="Times New Roman" panose="02020603050405020304" pitchFamily="18" charset="0"/>
              </a:rPr>
              <a:t>Frente al incremento del homicidio en un 15%, el análisis nos muestra tres factores: uno relacionado con la inestabilidad del vecino país que repercute directamente en la frontera dejando como resultado múltiples homicidios derivados de la disputa de rutas de narcotráfico, contrabando y hurto entre otros delitos, hoy en día se observa con gran preocupación como estos homicidios yo no son cometidos la línea fronteriza sino que se han evidenciado mas de 7 casos en los que trasladarían las victimas varios metros adentro de la frontera donde son ultimados.</a:t>
            </a:r>
          </a:p>
          <a:p>
            <a:pPr algn="just">
              <a:lnSpc>
                <a:spcPct val="115000"/>
              </a:lnSpc>
            </a:pPr>
            <a:r>
              <a:rPr lang="es-MX" dirty="0" smtClean="0">
                <a:latin typeface="Arial Nova" panose="020B0504020202020204"/>
                <a:ea typeface="Calibri" panose="020F0502020204030204" pitchFamily="34" charset="0"/>
                <a:cs typeface="Times New Roman" panose="02020603050405020304" pitchFamily="18" charset="0"/>
              </a:rPr>
              <a:t>Un segundo factor es el aumento de casos por ajuste de cuentas con una cifra de 23 víctimas con antecedentes y/o anotaciones judiciales mas 5 con orden de captura vigente por diferentes delitos, ante este fenómeno en muchas ocasiones resulta infructuosa la labor de las autoridades especialmente la Policía toda vez que son casos puntuales donde los delincuentes dedican su actividad criminal de manera especifica contra sus victimas. </a:t>
            </a:r>
          </a:p>
          <a:p>
            <a:pPr algn="just">
              <a:lnSpc>
                <a:spcPct val="115000"/>
              </a:lnSpc>
            </a:pPr>
            <a:r>
              <a:rPr lang="es-MX" dirty="0" smtClean="0">
                <a:latin typeface="Arial Nova" panose="020B0504020202020204"/>
                <a:ea typeface="Calibri" panose="020F0502020204030204" pitchFamily="34" charset="0"/>
                <a:cs typeface="Times New Roman" panose="02020603050405020304" pitchFamily="18" charset="0"/>
              </a:rPr>
              <a:t>Como tercer factor se han evidenciado 11 casos por intolerancia, la mayoría de estos por temas de consumo de bebidas embriagantes aspecto que ya se está revisando en procura de contrarrestar mencionadas cifras.</a:t>
            </a:r>
            <a:endParaRPr lang="es-MX" dirty="0">
              <a:latin typeface="Arial Nova" panose="020B0504020202020204"/>
              <a:ea typeface="Calibri" panose="020F0502020204030204" pitchFamily="34" charset="0"/>
              <a:cs typeface="Times New Roman" panose="02020603050405020304" pitchFamily="18" charset="0"/>
            </a:endParaRPr>
          </a:p>
        </p:txBody>
      </p:sp>
      <p:sp>
        <p:nvSpPr>
          <p:cNvPr id="10" name="Rectángulo 9"/>
          <p:cNvSpPr/>
          <p:nvPr/>
        </p:nvSpPr>
        <p:spPr>
          <a:xfrm>
            <a:off x="0" y="1445475"/>
            <a:ext cx="9144000" cy="369332"/>
          </a:xfrm>
          <a:prstGeom prst="rect">
            <a:avLst/>
          </a:prstGeom>
          <a:solidFill>
            <a:schemeClr val="bg1">
              <a:lumMod val="95000"/>
            </a:schemeClr>
          </a:solidFill>
        </p:spPr>
        <p:txBody>
          <a:bodyPr wrap="square">
            <a:spAutoFit/>
          </a:bodyPr>
          <a:lstStyle/>
          <a:p>
            <a:pPr algn="ctr"/>
            <a:r>
              <a:rPr lang="es-CO" sz="1800" b="1" dirty="0" smtClean="0">
                <a:solidFill>
                  <a:schemeClr val="tx1"/>
                </a:solidFill>
                <a:latin typeface="Calibri" panose="020F0502020204030204" pitchFamily="34" charset="0"/>
                <a:ea typeface="Verdana" panose="020B0604030504040204" pitchFamily="34" charset="0"/>
                <a:cs typeface="Calibri" panose="020F0502020204030204" pitchFamily="34" charset="0"/>
              </a:rPr>
              <a:t>Estado </a:t>
            </a:r>
            <a:r>
              <a:rPr lang="es-CO" sz="1800" b="1" dirty="0">
                <a:solidFill>
                  <a:schemeClr val="tx1"/>
                </a:solidFill>
                <a:latin typeface="Calibri" panose="020F0502020204030204" pitchFamily="34" charset="0"/>
                <a:ea typeface="Verdana" panose="020B0604030504040204" pitchFamily="34" charset="0"/>
                <a:cs typeface="Calibri" panose="020F0502020204030204" pitchFamily="34" charset="0"/>
              </a:rPr>
              <a:t>actual de los indicadores de seguridad ciudadana en </a:t>
            </a:r>
            <a:r>
              <a:rPr lang="es-CO" sz="1800" b="1" dirty="0" smtClean="0">
                <a:solidFill>
                  <a:schemeClr val="tx1"/>
                </a:solidFill>
                <a:latin typeface="Calibri" panose="020F0502020204030204" pitchFamily="34" charset="0"/>
                <a:ea typeface="Verdana" panose="020B0604030504040204" pitchFamily="34" charset="0"/>
                <a:cs typeface="Calibri" panose="020F0502020204030204" pitchFamily="34" charset="0"/>
              </a:rPr>
              <a:t>la ciudad de Cúcuta</a:t>
            </a:r>
            <a:endParaRPr lang="es-CO" sz="1000" dirty="0">
              <a:solidFill>
                <a:schemeClr val="tx1"/>
              </a:solidFill>
              <a:latin typeface="Calibri" panose="020F0502020204030204" pitchFamily="34" charset="0"/>
              <a:cs typeface="Calibri" panose="020F0502020204030204" pitchFamily="34" charset="0"/>
            </a:endParaRPr>
          </a:p>
        </p:txBody>
      </p:sp>
      <p:sp>
        <p:nvSpPr>
          <p:cNvPr id="11" name="Rectángulo 10"/>
          <p:cNvSpPr/>
          <p:nvPr/>
        </p:nvSpPr>
        <p:spPr>
          <a:xfrm>
            <a:off x="261785" y="6273225"/>
            <a:ext cx="7453465" cy="461665"/>
          </a:xfrm>
          <a:prstGeom prst="rect">
            <a:avLst/>
          </a:prstGeom>
        </p:spPr>
        <p:txBody>
          <a:bodyPr wrap="square">
            <a:spAutoFit/>
          </a:bodyPr>
          <a:lstStyle/>
          <a:p>
            <a:pPr algn="ctr"/>
            <a:r>
              <a:rPr lang="es-CO" sz="1200" i="1" dirty="0">
                <a:latin typeface="Arial Nova" panose="020B0504020202020204"/>
                <a:ea typeface="Calibri" panose="020F0502020204030204" pitchFamily="34" charset="0"/>
                <a:cs typeface="Times New Roman" panose="02020603050405020304" pitchFamily="18" charset="0"/>
              </a:rPr>
              <a:t>Fuente: Policía Nacional de Colombia - Sistema de Información Estadístico Delincuencial y Contravencional (SIEDCO</a:t>
            </a:r>
            <a:r>
              <a:rPr lang="es-CO" sz="1200" i="1" dirty="0" smtClean="0">
                <a:latin typeface="Arial Nova" panose="020B0504020202020204"/>
                <a:ea typeface="Calibri" panose="020F0502020204030204" pitchFamily="34" charset="0"/>
                <a:cs typeface="Times New Roman" panose="02020603050405020304" pitchFamily="18" charset="0"/>
              </a:rPr>
              <a:t>); fecha de corte 28/02/2022. </a:t>
            </a:r>
            <a:r>
              <a:rPr lang="es-CO" sz="1200" i="1" dirty="0">
                <a:latin typeface="Arial Nova" panose="020B0504020202020204"/>
                <a:ea typeface="Calibri" panose="020F0502020204030204" pitchFamily="34" charset="0"/>
                <a:cs typeface="Times New Roman" panose="02020603050405020304" pitchFamily="18" charset="0"/>
              </a:rPr>
              <a:t>Elaborado por Secretaría de Seguridad Ciudadana de Cúcuta. </a:t>
            </a:r>
            <a:endParaRPr lang="en-US" sz="1200" i="1" dirty="0"/>
          </a:p>
        </p:txBody>
      </p:sp>
    </p:spTree>
    <p:extLst>
      <p:ext uri="{BB962C8B-B14F-4D97-AF65-F5344CB8AC3E}">
        <p14:creationId xmlns:p14="http://schemas.microsoft.com/office/powerpoint/2010/main" val="26524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1196</Words>
  <Application>Microsoft Office PowerPoint</Application>
  <PresentationFormat>Presentación en pantalla (4:3)</PresentationFormat>
  <Paragraphs>153</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Arial Nova</vt:lpstr>
      <vt:lpstr>Calibri</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Mateo</cp:lastModifiedBy>
  <cp:revision>25</cp:revision>
  <dcterms:created xsi:type="dcterms:W3CDTF">2022-01-25T15:12:43Z</dcterms:created>
  <dcterms:modified xsi:type="dcterms:W3CDTF">2022-04-05T13:45:24Z</dcterms:modified>
</cp:coreProperties>
</file>