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gfpm5UZ2Ef8FKe3N2ZliWVNSR0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798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462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3693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5327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9249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4211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7536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"/>
          <p:cNvSpPr txBox="1"/>
          <p:nvPr/>
        </p:nvSpPr>
        <p:spPr>
          <a:xfrm>
            <a:off x="2600325" y="357188"/>
            <a:ext cx="6515103" cy="971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n-US" sz="3200" b="1" i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SECRETARÍA </a:t>
            </a:r>
            <a:r>
              <a:rPr lang="en-US" sz="3200" b="1" i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 SEGURIDAD </a:t>
            </a:r>
            <a:r>
              <a:rPr lang="en-US" sz="3200" b="1" i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CIUDADANA</a:t>
            </a:r>
            <a:endParaRPr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0DFF953F-1B37-4CB8-BD93-6CB3E4638C41}"/>
              </a:ext>
            </a:extLst>
          </p:cNvPr>
          <p:cNvSpPr txBox="1"/>
          <p:nvPr/>
        </p:nvSpPr>
        <p:spPr>
          <a:xfrm>
            <a:off x="1" y="3114669"/>
            <a:ext cx="9144000" cy="152386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endParaRPr lang="es-CO" sz="4000" b="1" kern="1200" dirty="0" smtClean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s-CO" sz="4000" b="1" kern="120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Boletín </a:t>
            </a:r>
            <a:r>
              <a:rPr lang="es-CO" sz="4000" b="1" kern="12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de Indicadores de Seguridad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s-CO" sz="240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Abril de </a:t>
            </a:r>
            <a:r>
              <a:rPr lang="es-CO" sz="2400" dirty="0" smtClean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2022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endParaRPr lang="es-CO" sz="2400" kern="1200" dirty="0">
              <a:latin typeface="Arial Nova" panose="020B0504020202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"/>
          <p:cNvSpPr txBox="1"/>
          <p:nvPr/>
        </p:nvSpPr>
        <p:spPr>
          <a:xfrm>
            <a:off x="2600325" y="357189"/>
            <a:ext cx="6515103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20000"/>
          </a:bodyPr>
          <a:lstStyle/>
          <a:p>
            <a:pPr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n-US" sz="3200" b="1" i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Resumen</a:t>
            </a:r>
          </a:p>
          <a:p>
            <a:pPr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s-CO" dirty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Indicadores de Seguridad y Convivencia – 01 de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enero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al 30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de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abril de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2022</a:t>
            </a:r>
            <a:endParaRPr lang="es-CO" dirty="0">
              <a:solidFill>
                <a:schemeClr val="tx1"/>
              </a:solidFill>
            </a:endParaRPr>
          </a:p>
          <a:p>
            <a:pPr algn="r">
              <a:lnSpc>
                <a:spcPct val="90000"/>
              </a:lnSpc>
              <a:buClr>
                <a:schemeClr val="dk1"/>
              </a:buClr>
              <a:buSzPts val="4400"/>
            </a:pPr>
            <a:endParaRPr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V="1">
            <a:off x="2871788" y="928688"/>
            <a:ext cx="612933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">
            <a:extLst>
              <a:ext uri="{FF2B5EF4-FFF2-40B4-BE49-F238E27FC236}">
                <a16:creationId xmlns:a16="http://schemas.microsoft.com/office/drawing/2014/main" id="{1DF18C86-9696-43EE-A1F6-D2AFD80AD937}"/>
              </a:ext>
            </a:extLst>
          </p:cNvPr>
          <p:cNvSpPr txBox="1"/>
          <p:nvPr/>
        </p:nvSpPr>
        <p:spPr>
          <a:xfrm>
            <a:off x="530541" y="2637584"/>
            <a:ext cx="82140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En el presente boletín se proyecta a </a:t>
            </a:r>
            <a:r>
              <a:rPr lang="es-CO" sz="1800" dirty="0">
                <a:latin typeface="Calibri" panose="020F0502020204030204" pitchFamily="34" charset="0"/>
                <a:cs typeface="Calibri" panose="020F0502020204030204" pitchFamily="34" charset="0"/>
              </a:rPr>
              <a:t>la ciudadanía </a:t>
            </a:r>
            <a:r>
              <a:rPr lang="es-C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evolución de </a:t>
            </a:r>
            <a:r>
              <a:rPr lang="es-CO" sz="1800" dirty="0"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C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indicadores </a:t>
            </a:r>
            <a:r>
              <a:rPr lang="es-CO" sz="1800" dirty="0">
                <a:latin typeface="Calibri" panose="020F0502020204030204" pitchFamily="34" charset="0"/>
                <a:cs typeface="Calibri" panose="020F0502020204030204" pitchFamily="34" charset="0"/>
              </a:rPr>
              <a:t>correspondientes a seguridad ciudadana </a:t>
            </a:r>
            <a:r>
              <a:rPr lang="es-C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seguidamente, a continuación se </a:t>
            </a:r>
            <a:r>
              <a:rPr lang="es-CO" sz="1800" dirty="0">
                <a:latin typeface="Calibri" panose="020F0502020204030204" pitchFamily="34" charset="0"/>
                <a:cs typeface="Calibri" panose="020F0502020204030204" pitchFamily="34" charset="0"/>
              </a:rPr>
              <a:t>presentan </a:t>
            </a:r>
            <a:r>
              <a:rPr lang="es-CO" sz="1800" b="1" dirty="0">
                <a:latin typeface="Calibri" panose="020F0502020204030204" pitchFamily="34" charset="0"/>
                <a:cs typeface="Calibri" panose="020F0502020204030204" pitchFamily="34" charset="0"/>
              </a:rPr>
              <a:t>los principales hitos </a:t>
            </a:r>
            <a:r>
              <a:rPr lang="es-CO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 cifras de </a:t>
            </a:r>
            <a:r>
              <a:rPr lang="es-CO" sz="1800" b="1" dirty="0">
                <a:latin typeface="Calibri" panose="020F0502020204030204" pitchFamily="34" charset="0"/>
                <a:cs typeface="Calibri" panose="020F0502020204030204" pitchFamily="34" charset="0"/>
              </a:rPr>
              <a:t>acuerdo a su relevancia </a:t>
            </a:r>
            <a:r>
              <a:rPr lang="es-CO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 los delitos </a:t>
            </a:r>
            <a:r>
              <a:rPr lang="es-CO" sz="1800" b="1" dirty="0">
                <a:latin typeface="Calibri" panose="020F0502020204030204" pitchFamily="34" charset="0"/>
                <a:cs typeface="Calibri" panose="020F0502020204030204" pitchFamily="34" charset="0"/>
              </a:rPr>
              <a:t>ocurridos en la en la zona urbana y rural de Cúcuta en el periodo 01 de enero a </a:t>
            </a:r>
            <a:r>
              <a:rPr lang="es-CO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30 </a:t>
            </a:r>
            <a:r>
              <a:rPr lang="es-CO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CO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abril de </a:t>
            </a:r>
            <a:r>
              <a:rPr lang="es-CO" sz="1800" b="1" dirty="0">
                <a:latin typeface="Calibri" panose="020F0502020204030204" pitchFamily="34" charset="0"/>
                <a:cs typeface="Calibri" panose="020F0502020204030204" pitchFamily="34" charset="0"/>
              </a:rPr>
              <a:t>2022,</a:t>
            </a:r>
            <a:r>
              <a:rPr lang="es-CO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C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CO" sz="1800" dirty="0">
                <a:latin typeface="Calibri" panose="020F0502020204030204" pitchFamily="34" charset="0"/>
                <a:cs typeface="Calibri" panose="020F0502020204030204" pitchFamily="34" charset="0"/>
              </a:rPr>
              <a:t>ocurrencia y comportamiento de delitos </a:t>
            </a:r>
            <a:r>
              <a:rPr lang="es-C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registrado durante </a:t>
            </a:r>
            <a:r>
              <a:rPr lang="es-CO" sz="1800" dirty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C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año 2022, comparados </a:t>
            </a:r>
            <a:r>
              <a:rPr lang="es-CO" sz="1800" dirty="0">
                <a:latin typeface="Calibri" panose="020F0502020204030204" pitchFamily="34" charset="0"/>
                <a:cs typeface="Calibri" panose="020F0502020204030204" pitchFamily="34" charset="0"/>
              </a:rPr>
              <a:t>con el mismo período del año </a:t>
            </a:r>
            <a:r>
              <a:rPr lang="es-CO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anterior.</a:t>
            </a:r>
            <a:endParaRPr lang="es-C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22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"/>
          <p:cNvSpPr txBox="1"/>
          <p:nvPr/>
        </p:nvSpPr>
        <p:spPr>
          <a:xfrm>
            <a:off x="2600325" y="357188"/>
            <a:ext cx="6515103" cy="971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n-US" sz="3200" b="1" i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Resumen</a:t>
            </a:r>
          </a:p>
          <a:p>
            <a:pPr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s-CO" dirty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Indicadores de Seguridad y Convivencia – 01 de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enero </a:t>
            </a:r>
            <a:r>
              <a:rPr lang="es-CO" dirty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a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30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de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abril de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2022</a:t>
            </a:r>
            <a:endParaRPr lang="es-CO" dirty="0">
              <a:solidFill>
                <a:schemeClr val="tx1"/>
              </a:solidFill>
            </a:endParaRPr>
          </a:p>
          <a:p>
            <a:pPr algn="r">
              <a:lnSpc>
                <a:spcPct val="90000"/>
              </a:lnSpc>
              <a:buClr>
                <a:schemeClr val="dk1"/>
              </a:buClr>
              <a:buSzPts val="4400"/>
            </a:pPr>
            <a:endParaRPr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V="1">
            <a:off x="2871788" y="928688"/>
            <a:ext cx="612933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1">
            <a:extLst>
              <a:ext uri="{FF2B5EF4-FFF2-40B4-BE49-F238E27FC236}">
                <a16:creationId xmlns:a16="http://schemas.microsoft.com/office/drawing/2014/main" id="{1DF18C86-9696-43EE-A1F6-D2AFD80AD937}"/>
              </a:ext>
            </a:extLst>
          </p:cNvPr>
          <p:cNvSpPr txBox="1"/>
          <p:nvPr/>
        </p:nvSpPr>
        <p:spPr>
          <a:xfrm>
            <a:off x="370074" y="1014054"/>
            <a:ext cx="8268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dirty="0" smtClean="0">
                <a:latin typeface="Arial Nova" panose="020B0504020202020204"/>
              </a:rPr>
              <a:t>Al igual que en los informes anteriores durante </a:t>
            </a:r>
            <a:r>
              <a:rPr lang="es-CO" sz="1600" dirty="0">
                <a:latin typeface="Arial Nova" panose="020B0504020202020204"/>
              </a:rPr>
              <a:t>este periodo 8 de los 9 delitos registran </a:t>
            </a:r>
            <a:r>
              <a:rPr lang="es-CO" sz="1600" dirty="0" smtClean="0">
                <a:latin typeface="Arial Nova" panose="020B0504020202020204"/>
              </a:rPr>
              <a:t>disminución </a:t>
            </a:r>
            <a:r>
              <a:rPr lang="es-CO" sz="1600" dirty="0" smtClean="0">
                <a:latin typeface="Arial Nova" panose="020B0504020202020204"/>
              </a:rPr>
              <a:t>con tendencia </a:t>
            </a:r>
            <a:r>
              <a:rPr lang="es-CO" sz="1600" dirty="0">
                <a:latin typeface="Arial Nova" panose="020B0504020202020204"/>
              </a:rPr>
              <a:t>a la baja con respecto al </a:t>
            </a:r>
            <a:r>
              <a:rPr lang="es-CO" sz="1600" dirty="0" smtClean="0">
                <a:latin typeface="Arial Nova" panose="020B0504020202020204"/>
              </a:rPr>
              <a:t>mismo periodo del año </a:t>
            </a:r>
            <a:r>
              <a:rPr lang="es-CO" sz="1600" dirty="0" smtClean="0">
                <a:latin typeface="Arial Nova" panose="020B0504020202020204"/>
              </a:rPr>
              <a:t>anterior.</a:t>
            </a:r>
            <a:endParaRPr lang="es-CO" sz="1600" dirty="0">
              <a:latin typeface="Arial Nova" panose="020B0504020202020204"/>
            </a:endParaRPr>
          </a:p>
          <a:p>
            <a:pPr marL="342900" indent="-342900" algn="just">
              <a:buFontTx/>
              <a:buAutoNum type="arabicPeriod"/>
            </a:pPr>
            <a:endParaRPr lang="es-CO" sz="1600" dirty="0">
              <a:latin typeface="Arial Nova" panose="020B0504020202020204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O" sz="1600" b="1" dirty="0" smtClean="0">
                <a:latin typeface="Arial Nova" panose="020B0504020202020204"/>
              </a:rPr>
              <a:t>Homicidio</a:t>
            </a:r>
            <a:r>
              <a:rPr lang="es-CO" sz="1600" dirty="0" smtClean="0">
                <a:latin typeface="Arial Nova" panose="020B0504020202020204"/>
              </a:rPr>
              <a:t>: presenta un aumento del </a:t>
            </a:r>
            <a:r>
              <a:rPr lang="es-CO" sz="1600" b="1" dirty="0" smtClean="0">
                <a:latin typeface="Arial Nova" panose="020B0504020202020204"/>
              </a:rPr>
              <a:t>24%, </a:t>
            </a:r>
            <a:r>
              <a:rPr lang="es-CO" sz="1600" dirty="0" smtClean="0">
                <a:latin typeface="Arial Nova" panose="020B0504020202020204"/>
              </a:rPr>
              <a:t>con </a:t>
            </a:r>
            <a:r>
              <a:rPr lang="es-CO" sz="1600" dirty="0" smtClean="0">
                <a:latin typeface="Arial Nova" panose="020B0504020202020204"/>
              </a:rPr>
              <a:t>16 casos </a:t>
            </a:r>
            <a:r>
              <a:rPr lang="es-CO" sz="1600" dirty="0" smtClean="0">
                <a:latin typeface="Arial Nova" panose="020B0504020202020204"/>
              </a:rPr>
              <a:t>más que el 2021.</a:t>
            </a:r>
            <a:endParaRPr lang="es-CO" sz="1600" b="1" u="sng" dirty="0">
              <a:latin typeface="Arial Nova" panose="020B0504020202020204"/>
            </a:endParaRPr>
          </a:p>
          <a:p>
            <a:pPr marL="342900" indent="-342900" algn="just">
              <a:buFont typeface="+mj-lt"/>
              <a:buAutoNum type="arabicPeriod"/>
            </a:pPr>
            <a:endParaRPr lang="es-CO" sz="1000" dirty="0">
              <a:latin typeface="Arial Nova" panose="020B0504020202020204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O" sz="1600" b="1" dirty="0" smtClean="0">
                <a:latin typeface="Arial Nova" panose="020B0504020202020204"/>
              </a:rPr>
              <a:t>Lesiones Personales</a:t>
            </a:r>
            <a:r>
              <a:rPr lang="es-CO" sz="1600" dirty="0" smtClean="0">
                <a:latin typeface="Arial Nova" panose="020B0504020202020204"/>
              </a:rPr>
              <a:t>: registra una disminución del </a:t>
            </a:r>
            <a:r>
              <a:rPr lang="es-CO" sz="1600" b="1" dirty="0" smtClean="0">
                <a:latin typeface="Arial Nova" panose="020B0504020202020204"/>
              </a:rPr>
              <a:t>-2%</a:t>
            </a:r>
            <a:r>
              <a:rPr lang="es-CO" sz="1600" dirty="0" smtClean="0">
                <a:latin typeface="Arial Nova" panose="020B0504020202020204"/>
              </a:rPr>
              <a:t>, 9 </a:t>
            </a:r>
            <a:r>
              <a:rPr lang="es-CO" sz="1600" dirty="0" smtClean="0">
                <a:latin typeface="Arial Nova" panose="020B0504020202020204"/>
              </a:rPr>
              <a:t>casos menos que el 2021</a:t>
            </a:r>
          </a:p>
          <a:p>
            <a:pPr marL="342900" indent="-342900" algn="just">
              <a:buFont typeface="+mj-lt"/>
              <a:buAutoNum type="arabicPeriod"/>
            </a:pPr>
            <a:endParaRPr lang="es-CO" sz="1000" dirty="0" smtClean="0">
              <a:latin typeface="Arial Nova" panose="020B0504020202020204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O" sz="1600" b="1" dirty="0" smtClean="0">
                <a:latin typeface="Arial Nova" panose="020B0504020202020204"/>
              </a:rPr>
              <a:t>Delitos sexuales</a:t>
            </a:r>
            <a:r>
              <a:rPr lang="es-CO" sz="1600" dirty="0" smtClean="0">
                <a:latin typeface="Arial Nova" panose="020B0504020202020204"/>
              </a:rPr>
              <a:t>: presenta una disminución del </a:t>
            </a:r>
            <a:r>
              <a:rPr lang="es-CO" sz="1600" b="1" dirty="0" smtClean="0">
                <a:latin typeface="Arial Nova" panose="020B0504020202020204"/>
              </a:rPr>
              <a:t>-</a:t>
            </a:r>
            <a:r>
              <a:rPr lang="es-CO" sz="1600" b="1" dirty="0" smtClean="0">
                <a:latin typeface="Arial Nova" panose="020B0504020202020204"/>
              </a:rPr>
              <a:t>46%, </a:t>
            </a:r>
            <a:r>
              <a:rPr lang="es-CO" sz="1600" dirty="0" smtClean="0">
                <a:latin typeface="Arial Nova" panose="020B0504020202020204"/>
              </a:rPr>
              <a:t>76 </a:t>
            </a:r>
            <a:r>
              <a:rPr lang="es-CO" sz="1600" dirty="0" smtClean="0">
                <a:latin typeface="Arial Nova" panose="020B0504020202020204"/>
              </a:rPr>
              <a:t>casos menos que el 2021</a:t>
            </a:r>
          </a:p>
          <a:p>
            <a:pPr marL="342900" indent="-342900" algn="just">
              <a:buFont typeface="+mj-lt"/>
              <a:buAutoNum type="arabicPeriod"/>
            </a:pPr>
            <a:endParaRPr lang="es-CO" sz="1000" dirty="0" smtClean="0">
              <a:latin typeface="Arial Nova" panose="020B0504020202020204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O" sz="1600" b="1" dirty="0" smtClean="0">
                <a:latin typeface="Arial Nova" panose="020B0504020202020204"/>
              </a:rPr>
              <a:t>Violencia intrafamiliar</a:t>
            </a:r>
            <a:r>
              <a:rPr lang="es-CO" sz="1600" dirty="0" smtClean="0">
                <a:latin typeface="Arial Nova" panose="020B0504020202020204"/>
              </a:rPr>
              <a:t>: registra una reducción del </a:t>
            </a:r>
            <a:r>
              <a:rPr lang="es-CO" sz="1600" b="1" dirty="0" smtClean="0">
                <a:latin typeface="Arial Nova" panose="020B0504020202020204"/>
              </a:rPr>
              <a:t>-23%</a:t>
            </a:r>
            <a:r>
              <a:rPr lang="es-CO" sz="1600" dirty="0" smtClean="0">
                <a:latin typeface="Arial Nova" panose="020B0504020202020204"/>
              </a:rPr>
              <a:t>, 160 </a:t>
            </a:r>
            <a:r>
              <a:rPr lang="es-CO" sz="1600" dirty="0" smtClean="0">
                <a:latin typeface="Arial Nova" panose="020B0504020202020204"/>
              </a:rPr>
              <a:t>casos menos que el 2021</a:t>
            </a:r>
          </a:p>
          <a:p>
            <a:pPr marL="342900" indent="-342900" algn="just">
              <a:buFont typeface="+mj-lt"/>
              <a:buAutoNum type="arabicPeriod"/>
            </a:pPr>
            <a:endParaRPr lang="es-CO" sz="1000" dirty="0" smtClean="0">
              <a:latin typeface="Arial Nova" panose="020B0504020202020204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O" sz="1600" b="1" dirty="0" smtClean="0">
                <a:latin typeface="Arial Nova" panose="020B0504020202020204"/>
              </a:rPr>
              <a:t>Hurto a personas</a:t>
            </a:r>
            <a:r>
              <a:rPr lang="es-CO" sz="1600" dirty="0" smtClean="0">
                <a:latin typeface="Arial Nova" panose="020B0504020202020204"/>
              </a:rPr>
              <a:t>:  registra una reducción del </a:t>
            </a:r>
            <a:r>
              <a:rPr lang="es-CO" sz="1600" b="1" dirty="0" smtClean="0">
                <a:latin typeface="Arial Nova" panose="020B0504020202020204"/>
              </a:rPr>
              <a:t>-12%, </a:t>
            </a:r>
            <a:r>
              <a:rPr lang="es-CO" sz="1600" dirty="0" smtClean="0">
                <a:latin typeface="Arial Nova" panose="020B0504020202020204"/>
              </a:rPr>
              <a:t>116 </a:t>
            </a:r>
            <a:r>
              <a:rPr lang="es-CO" sz="1600" dirty="0" smtClean="0">
                <a:latin typeface="Arial Nova" panose="020B0504020202020204"/>
              </a:rPr>
              <a:t>casos menos que el 2021</a:t>
            </a:r>
          </a:p>
          <a:p>
            <a:pPr marL="342900" indent="-342900" algn="just">
              <a:buFont typeface="+mj-lt"/>
              <a:buAutoNum type="arabicPeriod"/>
            </a:pPr>
            <a:endParaRPr lang="es-CO" sz="1000" b="1" dirty="0" smtClean="0">
              <a:latin typeface="Arial Nova" panose="020B0504020202020204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O" sz="1600" b="1" dirty="0" smtClean="0">
                <a:latin typeface="Arial Nova" panose="020B0504020202020204"/>
              </a:rPr>
              <a:t>Hurto </a:t>
            </a:r>
            <a:r>
              <a:rPr lang="es-CO" sz="1600" b="1" dirty="0">
                <a:latin typeface="Arial Nova" panose="020B0504020202020204"/>
              </a:rPr>
              <a:t>a </a:t>
            </a:r>
            <a:r>
              <a:rPr lang="es-CO" sz="1600" b="1" dirty="0" smtClean="0">
                <a:latin typeface="Arial Nova" panose="020B0504020202020204"/>
              </a:rPr>
              <a:t>residencias: disminuyó </a:t>
            </a:r>
            <a:r>
              <a:rPr lang="es-CO" sz="1600" b="1" dirty="0">
                <a:latin typeface="Arial Nova" panose="020B0504020202020204"/>
              </a:rPr>
              <a:t>en </a:t>
            </a:r>
            <a:r>
              <a:rPr lang="es-CO" sz="1600" b="1" dirty="0" smtClean="0">
                <a:latin typeface="Arial Nova" panose="020B0504020202020204"/>
              </a:rPr>
              <a:t>un </a:t>
            </a:r>
            <a:r>
              <a:rPr lang="es-CO" sz="1600" b="1" dirty="0" smtClean="0">
                <a:latin typeface="Arial Nova" panose="020B0504020202020204"/>
              </a:rPr>
              <a:t>-44% </a:t>
            </a:r>
            <a:r>
              <a:rPr lang="es-CO" sz="1600" dirty="0" smtClean="0">
                <a:latin typeface="Arial Nova" panose="020B0504020202020204"/>
              </a:rPr>
              <a:t>56 menos </a:t>
            </a:r>
            <a:r>
              <a:rPr lang="es-CO" sz="1600" dirty="0" smtClean="0">
                <a:latin typeface="Arial Nova" panose="020B0504020202020204"/>
              </a:rPr>
              <a:t>en </a:t>
            </a:r>
            <a:r>
              <a:rPr lang="es-CO" sz="1600" dirty="0">
                <a:latin typeface="Arial Nova" panose="020B0504020202020204"/>
              </a:rPr>
              <a:t>comparación con el </a:t>
            </a:r>
            <a:r>
              <a:rPr lang="es-CO" sz="1600" dirty="0" smtClean="0">
                <a:latin typeface="Arial Nova" panose="020B0504020202020204"/>
              </a:rPr>
              <a:t>2021</a:t>
            </a:r>
            <a:endParaRPr lang="es-CO" sz="1600" dirty="0">
              <a:latin typeface="Arial Nova" panose="020B0504020202020204"/>
            </a:endParaRPr>
          </a:p>
          <a:p>
            <a:pPr marL="342900" indent="-342900" algn="just">
              <a:buFont typeface="+mj-lt"/>
              <a:buAutoNum type="arabicPeriod"/>
            </a:pPr>
            <a:endParaRPr lang="es-CO" sz="1000" dirty="0" smtClean="0">
              <a:latin typeface="Arial Nova" panose="020B0504020202020204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O" sz="1600" b="1" dirty="0" smtClean="0">
                <a:latin typeface="Arial Nova" panose="020B0504020202020204"/>
              </a:rPr>
              <a:t>Hurto </a:t>
            </a:r>
            <a:r>
              <a:rPr lang="es-CO" sz="1600" b="1" dirty="0">
                <a:latin typeface="Arial Nova" panose="020B0504020202020204"/>
              </a:rPr>
              <a:t>a </a:t>
            </a:r>
            <a:r>
              <a:rPr lang="es-CO" sz="1600" b="1" dirty="0" smtClean="0">
                <a:latin typeface="Arial Nova" panose="020B0504020202020204"/>
              </a:rPr>
              <a:t>comercio: disminuyó en un </a:t>
            </a:r>
            <a:r>
              <a:rPr lang="es-CO" sz="1600" b="1" dirty="0" smtClean="0">
                <a:latin typeface="Arial Nova" panose="020B0504020202020204"/>
              </a:rPr>
              <a:t>-42%</a:t>
            </a:r>
            <a:r>
              <a:rPr lang="es-CO" sz="1600" dirty="0" smtClean="0">
                <a:latin typeface="Arial Nova" panose="020B0504020202020204"/>
              </a:rPr>
              <a:t> 75 </a:t>
            </a:r>
            <a:r>
              <a:rPr lang="es-CO" sz="1600" dirty="0" smtClean="0">
                <a:latin typeface="Arial Nova" panose="020B0504020202020204"/>
              </a:rPr>
              <a:t>casos menos en </a:t>
            </a:r>
            <a:r>
              <a:rPr lang="es-CO" sz="1600" dirty="0">
                <a:latin typeface="Arial Nova" panose="020B0504020202020204"/>
              </a:rPr>
              <a:t>comparación con </a:t>
            </a:r>
            <a:r>
              <a:rPr lang="es-CO" sz="1600" dirty="0" smtClean="0">
                <a:latin typeface="Arial Nova" panose="020B0504020202020204"/>
              </a:rPr>
              <a:t>2021</a:t>
            </a:r>
          </a:p>
          <a:p>
            <a:pPr marL="342900" indent="-342900" algn="just">
              <a:buFont typeface="+mj-lt"/>
              <a:buAutoNum type="arabicPeriod"/>
            </a:pPr>
            <a:endParaRPr lang="es-CO" sz="1000" dirty="0">
              <a:latin typeface="Arial Nova" panose="020B0504020202020204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O" sz="1600" b="1" dirty="0" smtClean="0">
                <a:latin typeface="Arial Nova" panose="020B0504020202020204"/>
              </a:rPr>
              <a:t>Hurto a vehículos: </a:t>
            </a:r>
            <a:r>
              <a:rPr lang="es-CO" sz="1600" dirty="0" smtClean="0">
                <a:latin typeface="Arial Nova" panose="020B0504020202020204"/>
              </a:rPr>
              <a:t>registra una disminución del </a:t>
            </a:r>
            <a:r>
              <a:rPr lang="es-CO" sz="1600" b="1" dirty="0" smtClean="0">
                <a:latin typeface="Arial Nova" panose="020B0504020202020204"/>
              </a:rPr>
              <a:t>48</a:t>
            </a:r>
            <a:r>
              <a:rPr lang="es-CO" sz="1600" dirty="0" smtClean="0">
                <a:latin typeface="Arial Nova" panose="020B0504020202020204"/>
              </a:rPr>
              <a:t>%, 14 casos menos que el 2021</a:t>
            </a:r>
            <a:endParaRPr lang="es-CO" sz="1600" b="1" dirty="0">
              <a:latin typeface="Arial Nova" panose="020B0504020202020204"/>
            </a:endParaRPr>
          </a:p>
          <a:p>
            <a:pPr marL="342900" indent="-342900" algn="just">
              <a:buFont typeface="+mj-lt"/>
              <a:buAutoNum type="arabicPeriod"/>
            </a:pPr>
            <a:endParaRPr lang="es-CO" sz="1000" dirty="0" smtClean="0">
              <a:latin typeface="Arial Nova" panose="020B0504020202020204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O" sz="1600" b="1" dirty="0" smtClean="0">
                <a:latin typeface="Arial Nova" panose="020B0504020202020204"/>
              </a:rPr>
              <a:t>Hurto </a:t>
            </a:r>
            <a:r>
              <a:rPr lang="es-CO" sz="1600" b="1" dirty="0">
                <a:latin typeface="Arial Nova" panose="020B0504020202020204"/>
              </a:rPr>
              <a:t>a </a:t>
            </a:r>
            <a:r>
              <a:rPr lang="es-CO" sz="1600" b="1" dirty="0" smtClean="0">
                <a:latin typeface="Arial Nova" panose="020B0504020202020204"/>
              </a:rPr>
              <a:t>motocicletas: de los 9 delitos registra la mas alta reducción -</a:t>
            </a:r>
            <a:r>
              <a:rPr lang="es-CO" sz="1600" b="1" dirty="0" smtClean="0">
                <a:latin typeface="Arial Nova" panose="020B0504020202020204"/>
              </a:rPr>
              <a:t>60%,</a:t>
            </a:r>
            <a:r>
              <a:rPr lang="es-CO" sz="1600" dirty="0" smtClean="0">
                <a:latin typeface="Arial Nova" panose="020B0504020202020204"/>
              </a:rPr>
              <a:t> </a:t>
            </a:r>
            <a:r>
              <a:rPr lang="es-CO" sz="1600" b="1" dirty="0" smtClean="0">
                <a:latin typeface="Arial Nova" panose="020B0504020202020204"/>
              </a:rPr>
              <a:t>153 casos </a:t>
            </a:r>
            <a:r>
              <a:rPr lang="es-CO" sz="1600" b="1" dirty="0" smtClean="0">
                <a:latin typeface="Arial Nova" panose="020B0504020202020204"/>
              </a:rPr>
              <a:t>menos </a:t>
            </a:r>
            <a:r>
              <a:rPr lang="es-CO" sz="1600" dirty="0" smtClean="0">
                <a:latin typeface="Arial Nova" panose="020B0504020202020204"/>
              </a:rPr>
              <a:t>que lo registrado en 2021</a:t>
            </a:r>
            <a:r>
              <a:rPr lang="es-CO" sz="1600" dirty="0" smtClean="0">
                <a:latin typeface="Arial Nova" panose="020B0504020202020204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O" sz="1600" dirty="0">
              <a:latin typeface="Arial Nova" panose="020B0504020202020204"/>
            </a:endParaRPr>
          </a:p>
          <a:p>
            <a:pPr algn="just"/>
            <a:r>
              <a:rPr lang="es-CO" sz="1600" dirty="0" smtClean="0">
                <a:latin typeface="Arial Nova" panose="020B0504020202020204"/>
              </a:rPr>
              <a:t>En total la reducción en todos los delitos registró un promedio del </a:t>
            </a:r>
            <a:r>
              <a:rPr lang="es-CO" sz="1600" b="1" dirty="0" smtClean="0">
                <a:latin typeface="Arial Nova" panose="020B0504020202020204"/>
              </a:rPr>
              <a:t>22% 643</a:t>
            </a:r>
            <a:r>
              <a:rPr lang="es-CO" sz="1600" dirty="0" smtClean="0">
                <a:latin typeface="Arial Nova" panose="020B0504020202020204"/>
              </a:rPr>
              <a:t> casos menos que el 2021.</a:t>
            </a:r>
            <a:endParaRPr lang="es-CO" sz="1600" dirty="0">
              <a:latin typeface="Arial Nova" panose="020B0504020202020204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61785" y="6273225"/>
            <a:ext cx="7453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i="1" dirty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Fuente: Policía Nacional de Colombia - Sistema de Información Estadístico Delincuencial y Contravencional (SIEDCO</a:t>
            </a:r>
            <a:r>
              <a:rPr lang="es-CO" sz="1200" i="1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); fecha de corte 28/02/2022. </a:t>
            </a:r>
            <a:r>
              <a:rPr lang="es-CO" sz="1200" i="1" dirty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Elaborado por Secretaría de Seguridad Ciudadana de Cúcuta.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38657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"/>
          <p:cNvSpPr txBox="1"/>
          <p:nvPr/>
        </p:nvSpPr>
        <p:spPr>
          <a:xfrm>
            <a:off x="2428875" y="357188"/>
            <a:ext cx="6686553" cy="971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/>
          <a:p>
            <a:pPr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s-CO" sz="3200" b="1" i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Consolidado acumulado primer trimestre</a:t>
            </a:r>
          </a:p>
          <a:p>
            <a:pPr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s-CO" dirty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Variación 01 de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enero </a:t>
            </a:r>
            <a:r>
              <a:rPr lang="es-CO" dirty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a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30 </a:t>
            </a:r>
            <a:r>
              <a:rPr lang="es-CO" dirty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de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abril años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2021 </a:t>
            </a:r>
            <a:r>
              <a:rPr lang="es-CO" dirty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-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2022</a:t>
            </a:r>
            <a:endParaRPr lang="es-CO" dirty="0">
              <a:solidFill>
                <a:schemeClr val="tx1"/>
              </a:solidFill>
            </a:endParaRPr>
          </a:p>
        </p:txBody>
      </p:sp>
      <p:cxnSp>
        <p:nvCxnSpPr>
          <p:cNvPr id="3" name="Conector recto 2"/>
          <p:cNvCxnSpPr/>
          <p:nvPr/>
        </p:nvCxnSpPr>
        <p:spPr>
          <a:xfrm flipV="1">
            <a:off x="2871788" y="1157292"/>
            <a:ext cx="612933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a 3">
            <a:extLst>
              <a:ext uri="{FF2B5EF4-FFF2-40B4-BE49-F238E27FC236}">
                <a16:creationId xmlns:a16="http://schemas.microsoft.com/office/drawing/2014/main" id="{C01F061C-5FB9-439E-82F0-FC1819AE9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282896"/>
              </p:ext>
            </p:extLst>
          </p:nvPr>
        </p:nvGraphicFramePr>
        <p:xfrm>
          <a:off x="261785" y="1701748"/>
          <a:ext cx="8625040" cy="360155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219065">
                  <a:extLst>
                    <a:ext uri="{9D8B030D-6E8A-4147-A177-3AD203B41FA5}">
                      <a16:colId xmlns:a16="http://schemas.microsoft.com/office/drawing/2014/main" val="2059309625"/>
                    </a:ext>
                  </a:extLst>
                </a:gridCol>
                <a:gridCol w="1439655">
                  <a:extLst>
                    <a:ext uri="{9D8B030D-6E8A-4147-A177-3AD203B41FA5}">
                      <a16:colId xmlns:a16="http://schemas.microsoft.com/office/drawing/2014/main" val="2889748234"/>
                    </a:ext>
                  </a:extLst>
                </a:gridCol>
                <a:gridCol w="1468638">
                  <a:extLst>
                    <a:ext uri="{9D8B030D-6E8A-4147-A177-3AD203B41FA5}">
                      <a16:colId xmlns:a16="http://schemas.microsoft.com/office/drawing/2014/main" val="3839029685"/>
                    </a:ext>
                  </a:extLst>
                </a:gridCol>
                <a:gridCol w="1748841">
                  <a:extLst>
                    <a:ext uri="{9D8B030D-6E8A-4147-A177-3AD203B41FA5}">
                      <a16:colId xmlns:a16="http://schemas.microsoft.com/office/drawing/2014/main" val="729571194"/>
                    </a:ext>
                  </a:extLst>
                </a:gridCol>
                <a:gridCol w="1748841">
                  <a:extLst>
                    <a:ext uri="{9D8B030D-6E8A-4147-A177-3AD203B41FA5}">
                      <a16:colId xmlns:a16="http://schemas.microsoft.com/office/drawing/2014/main" val="1355690221"/>
                    </a:ext>
                  </a:extLst>
                </a:gridCol>
              </a:tblGrid>
              <a:tr h="327414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Periodo del 01 </a:t>
                      </a:r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enero  </a:t>
                      </a:r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al </a:t>
                      </a:r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31 de marzo años 2021 </a:t>
                      </a:r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vs </a:t>
                      </a:r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2022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94829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Delito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2021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Diferencia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Variación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766744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5B9BD5"/>
                          </a:solidFill>
                          <a:effectLst/>
                          <a:latin typeface="Arial Nova" panose="020B0504020202020204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067338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Lesiones Personales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-9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 Nova" panose="020B0504020202020204"/>
                        </a:rPr>
                        <a:t>-2%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132604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Delitos Sexuales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-76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 Nova" panose="020B0504020202020204"/>
                        </a:rPr>
                        <a:t>-46%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32437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Violencia Intrafamiliar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-160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 Nova" panose="020B0504020202020204"/>
                        </a:rPr>
                        <a:t>-23%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218822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Hurto a Personas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970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854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-116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 Nova" panose="020B0504020202020204"/>
                        </a:rPr>
                        <a:t>-12%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643149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Hurto a Residencias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-56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548235"/>
                          </a:solidFill>
                          <a:effectLst/>
                          <a:latin typeface="Arial Nova" panose="020B0504020202020204"/>
                        </a:rPr>
                        <a:t>-44%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030031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Hurto a Comercio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-75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 Nova" panose="020B0504020202020204"/>
                        </a:rPr>
                        <a:t>-42%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426487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Hurto de Vehículos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-14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 Nova" panose="020B0504020202020204"/>
                        </a:rPr>
                        <a:t>-48%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815410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Hurto de Motocicletas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-153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 Nova" panose="020B0504020202020204"/>
                        </a:rPr>
                        <a:t>-60%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084282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261785" y="6273225"/>
            <a:ext cx="7453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i="1" dirty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Fuente: Policía Nacional de Colombia - Sistema de Información Estadístico Delincuencial y Contravencional (SIEDCO</a:t>
            </a:r>
            <a:r>
              <a:rPr lang="es-CO" sz="1200" i="1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); fecha de corte 28/02/2022. </a:t>
            </a:r>
            <a:r>
              <a:rPr lang="es-CO" sz="1200" i="1" dirty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Elaborado por Secretaría de Seguridad Ciudadana de Cúcuta.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3671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"/>
          <p:cNvSpPr txBox="1"/>
          <p:nvPr/>
        </p:nvSpPr>
        <p:spPr>
          <a:xfrm>
            <a:off x="2600325" y="357188"/>
            <a:ext cx="6515103" cy="971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s-CO" sz="3200" b="1" i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Consolidado acumulado mensual</a:t>
            </a:r>
          </a:p>
          <a:p>
            <a:pPr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s-CO" dirty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Variación 01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al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30 </a:t>
            </a:r>
            <a:r>
              <a:rPr lang="es-CO" dirty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de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abril años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2021 </a:t>
            </a:r>
            <a:r>
              <a:rPr lang="es-CO" dirty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- </a:t>
            </a:r>
            <a:r>
              <a:rPr lang="es-CO" dirty="0" smtClean="0">
                <a:solidFill>
                  <a:schemeClr val="tx1"/>
                </a:solidFill>
                <a:latin typeface="Arial Nova" panose="020B0504020202020204" pitchFamily="34" charset="0"/>
                <a:ea typeface="Verdana" panose="020B0604030504040204" pitchFamily="34" charset="0"/>
              </a:rPr>
              <a:t>2022</a:t>
            </a:r>
            <a:endParaRPr lang="es-CO" dirty="0">
              <a:solidFill>
                <a:schemeClr val="tx1"/>
              </a:solidFill>
            </a:endParaRPr>
          </a:p>
        </p:txBody>
      </p:sp>
      <p:cxnSp>
        <p:nvCxnSpPr>
          <p:cNvPr id="3" name="Conector recto 2"/>
          <p:cNvCxnSpPr/>
          <p:nvPr/>
        </p:nvCxnSpPr>
        <p:spPr>
          <a:xfrm flipV="1">
            <a:off x="2871788" y="1157292"/>
            <a:ext cx="612933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a 3">
            <a:extLst>
              <a:ext uri="{FF2B5EF4-FFF2-40B4-BE49-F238E27FC236}">
                <a16:creationId xmlns:a16="http://schemas.microsoft.com/office/drawing/2014/main" id="{C01F061C-5FB9-439E-82F0-FC1819AE9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420466"/>
              </p:ext>
            </p:extLst>
          </p:nvPr>
        </p:nvGraphicFramePr>
        <p:xfrm>
          <a:off x="261785" y="1701748"/>
          <a:ext cx="8625040" cy="360155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219065">
                  <a:extLst>
                    <a:ext uri="{9D8B030D-6E8A-4147-A177-3AD203B41FA5}">
                      <a16:colId xmlns:a16="http://schemas.microsoft.com/office/drawing/2014/main" val="2059309625"/>
                    </a:ext>
                  </a:extLst>
                </a:gridCol>
                <a:gridCol w="1439655">
                  <a:extLst>
                    <a:ext uri="{9D8B030D-6E8A-4147-A177-3AD203B41FA5}">
                      <a16:colId xmlns:a16="http://schemas.microsoft.com/office/drawing/2014/main" val="2889748234"/>
                    </a:ext>
                  </a:extLst>
                </a:gridCol>
                <a:gridCol w="1468638">
                  <a:extLst>
                    <a:ext uri="{9D8B030D-6E8A-4147-A177-3AD203B41FA5}">
                      <a16:colId xmlns:a16="http://schemas.microsoft.com/office/drawing/2014/main" val="3839029685"/>
                    </a:ext>
                  </a:extLst>
                </a:gridCol>
                <a:gridCol w="1748841">
                  <a:extLst>
                    <a:ext uri="{9D8B030D-6E8A-4147-A177-3AD203B41FA5}">
                      <a16:colId xmlns:a16="http://schemas.microsoft.com/office/drawing/2014/main" val="729571194"/>
                    </a:ext>
                  </a:extLst>
                </a:gridCol>
                <a:gridCol w="1748841">
                  <a:extLst>
                    <a:ext uri="{9D8B030D-6E8A-4147-A177-3AD203B41FA5}">
                      <a16:colId xmlns:a16="http://schemas.microsoft.com/office/drawing/2014/main" val="1355690221"/>
                    </a:ext>
                  </a:extLst>
                </a:gridCol>
              </a:tblGrid>
              <a:tr h="327414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Periodo del 01 </a:t>
                      </a:r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al 31 </a:t>
                      </a:r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de </a:t>
                      </a:r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marzo años 2021 </a:t>
                      </a:r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vs </a:t>
                      </a:r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2022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94829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Delito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2021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Diferencia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ova" panose="020B0504020202020204" pitchFamily="34" charset="0"/>
                        </a:rPr>
                        <a:t>Variación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766744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5B9BD5"/>
                          </a:solidFill>
                          <a:effectLst/>
                          <a:latin typeface="Arial Nova"/>
                        </a:rPr>
                        <a:t>43%</a:t>
                      </a:r>
                      <a:endParaRPr lang="en-US" sz="1600" b="1" i="0" u="none" strike="noStrike" dirty="0">
                        <a:solidFill>
                          <a:srgbClr val="5B9BD5"/>
                        </a:solidFill>
                        <a:effectLst/>
                        <a:latin typeface="Arial No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067338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Lesiones Personales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548235"/>
                          </a:solidFill>
                          <a:effectLst/>
                          <a:latin typeface="Arial Nova"/>
                        </a:rPr>
                        <a:t>-17%</a:t>
                      </a:r>
                      <a:endParaRPr lang="en-US" sz="1600" b="1" i="0" u="none" strike="noStrike" dirty="0">
                        <a:solidFill>
                          <a:srgbClr val="548235"/>
                        </a:solidFill>
                        <a:effectLst/>
                        <a:latin typeface="Arial No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132604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Delitos Sexuales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-26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548235"/>
                          </a:solidFill>
                          <a:effectLst/>
                          <a:latin typeface="Arial Nova"/>
                        </a:rPr>
                        <a:t>-60%</a:t>
                      </a:r>
                      <a:endParaRPr lang="en-US" sz="1600" b="1" i="0" u="none" strike="noStrike" dirty="0">
                        <a:solidFill>
                          <a:srgbClr val="548235"/>
                        </a:solidFill>
                        <a:effectLst/>
                        <a:latin typeface="Arial No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32437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Violencia Intrafamiliar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-77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548235"/>
                          </a:solidFill>
                          <a:effectLst/>
                          <a:latin typeface="Arial Nova"/>
                        </a:rPr>
                        <a:t>-52%</a:t>
                      </a:r>
                      <a:endParaRPr lang="en-US" sz="1600" b="1" i="0" u="none" strike="noStrike" dirty="0">
                        <a:solidFill>
                          <a:srgbClr val="548235"/>
                        </a:solidFill>
                        <a:effectLst/>
                        <a:latin typeface="Arial No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218822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Hurto a Personas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-41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548235"/>
                          </a:solidFill>
                          <a:effectLst/>
                          <a:latin typeface="Arial Nova"/>
                        </a:rPr>
                        <a:t>-19%</a:t>
                      </a:r>
                      <a:endParaRPr lang="en-US" sz="1600" b="1" i="0" u="none" strike="noStrike" dirty="0">
                        <a:solidFill>
                          <a:srgbClr val="548235"/>
                        </a:solidFill>
                        <a:effectLst/>
                        <a:latin typeface="Arial No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643149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Hurto a Residencias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-6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548235"/>
                          </a:solidFill>
                          <a:effectLst/>
                          <a:latin typeface="Arial Nova"/>
                        </a:rPr>
                        <a:t>-25%</a:t>
                      </a:r>
                      <a:endParaRPr lang="en-US" sz="1600" b="1" i="0" u="none" strike="noStrike" dirty="0">
                        <a:solidFill>
                          <a:srgbClr val="548235"/>
                        </a:solidFill>
                        <a:effectLst/>
                        <a:latin typeface="Arial No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030031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Hurto a Comercio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548235"/>
                          </a:solidFill>
                          <a:effectLst/>
                          <a:latin typeface="Arial Nova"/>
                        </a:rPr>
                        <a:t>-63%</a:t>
                      </a:r>
                      <a:endParaRPr lang="en-US" sz="1600" b="1" i="0" u="none" strike="noStrike" dirty="0">
                        <a:solidFill>
                          <a:srgbClr val="548235"/>
                        </a:solidFill>
                        <a:effectLst/>
                        <a:latin typeface="Arial No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426487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Hurto de Vehículos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-8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548235"/>
                          </a:solidFill>
                          <a:effectLst/>
                          <a:latin typeface="Arial Nova"/>
                        </a:rPr>
                        <a:t>-73%</a:t>
                      </a:r>
                      <a:endParaRPr lang="en-US" sz="1600" b="1" i="0" u="none" strike="noStrike" dirty="0">
                        <a:solidFill>
                          <a:srgbClr val="548235"/>
                        </a:solidFill>
                        <a:effectLst/>
                        <a:latin typeface="Arial No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815410"/>
                  </a:ext>
                </a:extLst>
              </a:tr>
              <a:tr h="32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Hurto de Motocicletas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/>
                        </a:rPr>
                        <a:t>-23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548235"/>
                          </a:solidFill>
                          <a:effectLst/>
                          <a:latin typeface="Arial Nova"/>
                        </a:rPr>
                        <a:t>-43%</a:t>
                      </a:r>
                      <a:endParaRPr lang="en-US" sz="1600" b="1" i="0" u="none" strike="noStrike" dirty="0">
                        <a:solidFill>
                          <a:srgbClr val="548235"/>
                        </a:solidFill>
                        <a:effectLst/>
                        <a:latin typeface="Arial No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084282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261785" y="6273225"/>
            <a:ext cx="7453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i="1" dirty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Fuente: Policía Nacional de Colombia - Sistema de Información Estadístico Delincuencial y Contravencional (SIEDCO</a:t>
            </a:r>
            <a:r>
              <a:rPr lang="es-CO" sz="1200" i="1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); fecha de corte 28/02/2022. </a:t>
            </a:r>
            <a:r>
              <a:rPr lang="es-CO" sz="1200" i="1" dirty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Elaborado por Secretaría de Seguridad Ciudadana de Cúcuta.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45438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"/>
          <p:cNvSpPr txBox="1"/>
          <p:nvPr/>
        </p:nvSpPr>
        <p:spPr>
          <a:xfrm>
            <a:off x="2600325" y="357188"/>
            <a:ext cx="6515103" cy="971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s-CO" sz="3200" b="1" i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CONSIDERACIONES, REACCIONES Y </a:t>
            </a:r>
            <a:r>
              <a:rPr lang="es-CO" sz="3200" b="1" i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PROPUESTAS</a:t>
            </a:r>
            <a:endParaRPr lang="es-CO" dirty="0">
              <a:solidFill>
                <a:schemeClr val="tx1"/>
              </a:solidFill>
            </a:endParaRPr>
          </a:p>
        </p:txBody>
      </p:sp>
      <p:cxnSp>
        <p:nvCxnSpPr>
          <p:cNvPr id="3" name="Conector recto 2"/>
          <p:cNvCxnSpPr/>
          <p:nvPr/>
        </p:nvCxnSpPr>
        <p:spPr>
          <a:xfrm flipV="1">
            <a:off x="2871788" y="1211884"/>
            <a:ext cx="612933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92B042C-2891-4D4B-B0D7-CAC01490E979}"/>
              </a:ext>
            </a:extLst>
          </p:cNvPr>
          <p:cNvSpPr/>
          <p:nvPr/>
        </p:nvSpPr>
        <p:spPr>
          <a:xfrm>
            <a:off x="147090" y="1616970"/>
            <a:ext cx="8854035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cifras antes mencionadas donde </a:t>
            </a:r>
            <a:r>
              <a:rPr lang="es-MX" sz="1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de 9 </a:t>
            </a:r>
            <a:r>
              <a:rPr lang="es-MX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ítems delictuales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continúan </a:t>
            </a: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 una </a:t>
            </a:r>
            <a:r>
              <a:rPr lang="es-MX" sz="1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reducción </a:t>
            </a:r>
            <a:r>
              <a:rPr lang="es-MX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continua </a:t>
            </a:r>
            <a:r>
              <a:rPr lang="es-MX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evidenciada en un </a:t>
            </a:r>
            <a:r>
              <a:rPr lang="es-CO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r>
              <a:rPr lang="es-CO" sz="1600" b="1" dirty="0">
                <a:latin typeface="Calibri" panose="020F0502020204030204" pitchFamily="34" charset="0"/>
                <a:cs typeface="Calibri" panose="020F0502020204030204" pitchFamily="34" charset="0"/>
              </a:rPr>
              <a:t>% 643</a:t>
            </a:r>
            <a:r>
              <a:rPr lang="es-CO" sz="1600" dirty="0">
                <a:latin typeface="Calibri" panose="020F0502020204030204" pitchFamily="34" charset="0"/>
                <a:cs typeface="Calibri" panose="020F0502020204030204" pitchFamily="34" charset="0"/>
              </a:rPr>
              <a:t> casos menos que el </a:t>
            </a:r>
            <a:r>
              <a:rPr lang="es-CO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2021, lo que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deja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evidencia el trabajo articulado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desde la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municipal de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Cúcuta,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ejecutado por la Secretaría de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Seguridad Ciudadana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solo mediante el fortalecimiento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las actividades preventivas y operativas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Fuerza Pública y demás entidades que tienen corresponsabilidad con la seguridad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ciudadana, también la entrega de nuevas herramientas entre estas los vehículos y motocicletas. </a:t>
            </a:r>
            <a:endParaRPr lang="es-MX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igual forma se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continúa con el seguimiento y focalización de zonas de mayor criticidad,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acuerdo a la evaluación y análisis de los mapas de calor y las estadísticas aumentado allí los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planes preventivos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 el fin de disminuir los delitos de mayor afectación lo cual se ha traducido en las siguientes cifras: en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trimestre el </a:t>
            </a: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hurto a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motocicletas -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</a:t>
            </a: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%, hurto a vehículos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-48%, </a:t>
            </a: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delitos sexuales -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46%,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hurto </a:t>
            </a: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residencias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-44</a:t>
            </a: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%,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hurto </a:t>
            </a: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comercio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42%, violencia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intrafamiliar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-23%,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hurto a personas -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12%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lesiones personales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-2%.</a:t>
            </a:r>
            <a:endParaRPr lang="es-MX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continuará </a:t>
            </a: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la búsqueda de la reducción de las manifestaciones del delito, como se plantea en principio en el Plan de Desarrollo Municipal y en el Plan Integral de Seguridad y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Convivencia a </a:t>
            </a: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través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los diferentes planes que ejecuta la </a:t>
            </a: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Secretaría de Seguridad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Ciudadana, se continúa en la búsqueda de una reducción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homicidio, actualmente registra una afectación del </a:t>
            </a:r>
            <a:r>
              <a:rPr 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24%.  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0" y="1268053"/>
            <a:ext cx="9144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O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Estado </a:t>
            </a:r>
            <a:r>
              <a:rPr lang="es-CO" sz="1800" b="1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actual de los indicadores de seguridad ciudadana en </a:t>
            </a:r>
            <a:r>
              <a:rPr lang="es-CO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la ciudad de Cúcuta</a:t>
            </a:r>
            <a:endParaRPr lang="es-CO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61785" y="6273225"/>
            <a:ext cx="7453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i="1" dirty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Fuente: Policía Nacional de Colombia - Sistema de Información Estadístico Delincuencial y Contravencional (SIEDCO</a:t>
            </a:r>
            <a:r>
              <a:rPr lang="es-CO" sz="1200" i="1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); fecha de corte 28/02/2022. </a:t>
            </a:r>
            <a:r>
              <a:rPr lang="es-CO" sz="1200" i="1" dirty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Elaborado por Secretaría de Seguridad Ciudadana de Cúcuta.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9785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"/>
          <p:cNvSpPr txBox="1"/>
          <p:nvPr/>
        </p:nvSpPr>
        <p:spPr>
          <a:xfrm>
            <a:off x="2600325" y="357188"/>
            <a:ext cx="6515103" cy="971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s-CO" sz="3200" b="1" i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CONSIDERACIONES, REACCIONES Y </a:t>
            </a:r>
            <a:r>
              <a:rPr lang="es-CO" sz="3200" b="1" i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PROPUESTAS</a:t>
            </a:r>
            <a:endParaRPr lang="es-CO" dirty="0">
              <a:solidFill>
                <a:schemeClr val="tx1"/>
              </a:solidFill>
            </a:endParaRPr>
          </a:p>
        </p:txBody>
      </p:sp>
      <p:cxnSp>
        <p:nvCxnSpPr>
          <p:cNvPr id="3" name="Conector recto 2"/>
          <p:cNvCxnSpPr/>
          <p:nvPr/>
        </p:nvCxnSpPr>
        <p:spPr>
          <a:xfrm flipV="1">
            <a:off x="2871788" y="1211884"/>
            <a:ext cx="612933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7">
            <a:extLst>
              <a:ext uri="{FF2B5EF4-FFF2-40B4-BE49-F238E27FC236}">
                <a16:creationId xmlns:a16="http://schemas.microsoft.com/office/drawing/2014/main" id="{692B042C-2891-4D4B-B0D7-CAC01490E979}"/>
              </a:ext>
            </a:extLst>
          </p:cNvPr>
          <p:cNvSpPr/>
          <p:nvPr/>
        </p:nvSpPr>
        <p:spPr>
          <a:xfrm>
            <a:off x="261786" y="1875208"/>
            <a:ext cx="8739340" cy="4304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En este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cuarto corte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del año 2022 (mes de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abril);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al igual que los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tres meses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anteriores se resaltan </a:t>
            </a:r>
            <a:r>
              <a:rPr lang="es-MX" dirty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las cifras a la baja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es-MX" b="1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8 </a:t>
            </a:r>
            <a:r>
              <a:rPr lang="es-MX" b="1" dirty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de 9 </a:t>
            </a:r>
            <a:r>
              <a:rPr lang="es-MX" b="1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delitos,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con un porcentaje general del </a:t>
            </a:r>
            <a:r>
              <a:rPr lang="es-MX" b="1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22% 643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delitos menos que el año anterior, lo que deja en videncia el trabajo articulado con la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Fuerza Pública y demás instituciones que trabajan permanentemente por la seguridad desde su </a:t>
            </a:r>
            <a:r>
              <a:rPr lang="es-MX" dirty="0" err="1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misionalidad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, al igual que la entrega de nuevas herramientas.</a:t>
            </a:r>
            <a:endParaRPr lang="es-MX" dirty="0" smtClean="0">
              <a:latin typeface="Arial Nova" panose="020B05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MX" dirty="0">
              <a:latin typeface="Arial Nova" panose="020B05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En lo que respecto al incremento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del homicidio </a:t>
            </a:r>
            <a:r>
              <a:rPr lang="es-MX" b="1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24%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, este periodo el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análisis nos muestra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cuatro factores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s-MX" dirty="0" smtClean="0">
              <a:latin typeface="Arial Nova" panose="020B05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UNO, la principal se viene registrando en inmediaciones de la frontera donde cada día se observan nuevas modalidades criminales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como lo registraron en el último mes donde se ha evidenciado que los grupos delincuenciales e integrantes del ELN están trayendo personas y asesinándolas del lado fronteriza de Colombia. </a:t>
            </a:r>
            <a:endParaRPr lang="es-MX" dirty="0" smtClean="0">
              <a:latin typeface="Arial Nova" panose="020B05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DOS: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aumento de casos por ajuste de cuentas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evidenciado en la alta cifra de victimas con antecedentes </a:t>
            </a:r>
            <a:r>
              <a:rPr lang="es-MX" dirty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de las 82 víctimas 34 presentas antecedentes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y/o anotaciones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judiciales, 7 con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orden de captura vigente </a:t>
            </a: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y 4 referenciadas con hechos delictuales recientes.</a:t>
            </a:r>
          </a:p>
          <a:p>
            <a:pPr algn="just">
              <a:lnSpc>
                <a:spcPct val="115000"/>
              </a:lnSpc>
            </a:pP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TRES: las confrontaciones entre el ELN y el Clan del Golfo en la zona rural dejan a la fecha un total de 11 víctimas con tendencia a un aumento de acuerdo a las informaciones vigentes.</a:t>
            </a:r>
          </a:p>
          <a:p>
            <a:pPr algn="just">
              <a:lnSpc>
                <a:spcPct val="115000"/>
              </a:lnSpc>
            </a:pPr>
            <a:r>
              <a:rPr lang="es-MX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CUATRO: los casos de intolerancia registrar cifras de consideración la mayoría registrados en casos donde es evidente el consumo de bebidas embriagantes con 9 casos. </a:t>
            </a:r>
            <a:endParaRPr lang="es-MX" dirty="0" smtClean="0">
              <a:latin typeface="Arial Nova" panose="020B050402020202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0" y="1445475"/>
            <a:ext cx="9144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O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Estado </a:t>
            </a:r>
            <a:r>
              <a:rPr lang="es-CO" sz="1800" b="1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actual de los indicadores de seguridad ciudadana en </a:t>
            </a:r>
            <a:r>
              <a:rPr lang="es-CO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la ciudad de Cúcuta</a:t>
            </a:r>
            <a:endParaRPr lang="es-CO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61785" y="6273225"/>
            <a:ext cx="7453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i="1" dirty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Fuente: Policía Nacional de Colombia - Sistema de Información Estadístico Delincuencial y Contravencional (SIEDCO</a:t>
            </a:r>
            <a:r>
              <a:rPr lang="es-CO" sz="1200" i="1" dirty="0" smtClean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); fecha de corte 28/02/2022. </a:t>
            </a:r>
            <a:r>
              <a:rPr lang="es-CO" sz="1200" i="1" dirty="0">
                <a:latin typeface="Arial Nova" panose="020B0504020202020204"/>
                <a:ea typeface="Calibri" panose="020F0502020204030204" pitchFamily="34" charset="0"/>
                <a:cs typeface="Times New Roman" panose="02020603050405020304" pitchFamily="18" charset="0"/>
              </a:rPr>
              <a:t>Elaborado por Secretaría de Seguridad Ciudadana de Cúcuta.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652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1275</Words>
  <Application>Microsoft Office PowerPoint</Application>
  <PresentationFormat>Presentación en pantalla (4:3)</PresentationFormat>
  <Paragraphs>155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Nova</vt:lpstr>
      <vt:lpstr>Calibri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Mateo</cp:lastModifiedBy>
  <cp:revision>33</cp:revision>
  <dcterms:created xsi:type="dcterms:W3CDTF">2022-01-25T15:12:43Z</dcterms:created>
  <dcterms:modified xsi:type="dcterms:W3CDTF">2022-05-03T17:16:53Z</dcterms:modified>
</cp:coreProperties>
</file>