
<file path=[Content_Types].xml><?xml version="1.0" encoding="utf-8"?>
<Types xmlns="http://schemas.openxmlformats.org/package/2006/content-types">
  <Default Extension="jpg" ContentType="image/jp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746" r:id="rId1"/>
  </p:sldMasterIdLst>
  <p:notesMasterIdLst>
    <p:notesMasterId r:id="rId11"/>
  </p:notesMasterIdLst>
  <p:sldIdLst>
    <p:sldId id="256" r:id="rId2"/>
    <p:sldId id="257" r:id="rId3"/>
    <p:sldId id="258" r:id="rId4"/>
    <p:sldId id="264" r:id="rId5"/>
    <p:sldId id="265" r:id="rId6"/>
    <p:sldId id="268" r:id="rId7"/>
    <p:sldId id="266" r:id="rId8"/>
    <p:sldId id="269" r:id="rId9"/>
    <p:sldId id="267" r:id="rId10"/>
  </p:sldIdLst>
  <p:sldSz cx="10058400" cy="7772400"/>
  <p:notesSz cx="10058400" cy="7772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5" d="100"/>
          <a:sy n="55" d="100"/>
        </p:scale>
        <p:origin x="1440" y="3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encabezado 1"/>
          <p:cNvSpPr>
            <a:spLocks noGrp="1"/>
          </p:cNvSpPr>
          <p:nvPr>
            <p:ph type="hdr" sz="quarter"/>
          </p:nvPr>
        </p:nvSpPr>
        <p:spPr>
          <a:xfrm>
            <a:off x="0" y="0"/>
            <a:ext cx="4359275" cy="388938"/>
          </a:xfrm>
          <a:prstGeom prst="rect">
            <a:avLst/>
          </a:prstGeom>
        </p:spPr>
        <p:txBody>
          <a:bodyPr vert="horz" lIns="91440" tIns="45720" rIns="91440" bIns="45720" rtlCol="0"/>
          <a:lstStyle>
            <a:lvl1pPr algn="l">
              <a:defRPr sz="1200"/>
            </a:lvl1pPr>
          </a:lstStyle>
          <a:p>
            <a:endParaRPr lang="es-CO"/>
          </a:p>
        </p:txBody>
      </p:sp>
      <p:sp>
        <p:nvSpPr>
          <p:cNvPr id="3" name="Marcador de fecha 2"/>
          <p:cNvSpPr>
            <a:spLocks noGrp="1"/>
          </p:cNvSpPr>
          <p:nvPr>
            <p:ph type="dt" idx="1"/>
          </p:nvPr>
        </p:nvSpPr>
        <p:spPr>
          <a:xfrm>
            <a:off x="5697538" y="0"/>
            <a:ext cx="4359275" cy="388938"/>
          </a:xfrm>
          <a:prstGeom prst="rect">
            <a:avLst/>
          </a:prstGeom>
        </p:spPr>
        <p:txBody>
          <a:bodyPr vert="horz" lIns="91440" tIns="45720" rIns="91440" bIns="45720" rtlCol="0"/>
          <a:lstStyle>
            <a:lvl1pPr algn="r">
              <a:defRPr sz="1200"/>
            </a:lvl1pPr>
          </a:lstStyle>
          <a:p>
            <a:fld id="{AB5AF6A7-4BAC-41EC-BBD4-C7B69F672051}" type="datetimeFigureOut">
              <a:rPr lang="es-CO" smtClean="0"/>
              <a:t>5/01/2026</a:t>
            </a:fld>
            <a:endParaRPr lang="es-CO"/>
          </a:p>
        </p:txBody>
      </p:sp>
      <p:sp>
        <p:nvSpPr>
          <p:cNvPr id="4" name="Marcador de imagen de diapositiva 3"/>
          <p:cNvSpPr>
            <a:spLocks noGrp="1" noRot="1" noChangeAspect="1"/>
          </p:cNvSpPr>
          <p:nvPr>
            <p:ph type="sldImg" idx="2"/>
          </p:nvPr>
        </p:nvSpPr>
        <p:spPr>
          <a:xfrm>
            <a:off x="3332163" y="971550"/>
            <a:ext cx="3394075" cy="2622550"/>
          </a:xfrm>
          <a:prstGeom prst="rect">
            <a:avLst/>
          </a:prstGeom>
          <a:noFill/>
          <a:ln w="12700">
            <a:solidFill>
              <a:prstClr val="black"/>
            </a:solidFill>
          </a:ln>
        </p:spPr>
        <p:txBody>
          <a:bodyPr vert="horz" lIns="91440" tIns="45720" rIns="91440" bIns="45720" rtlCol="0" anchor="ctr"/>
          <a:lstStyle/>
          <a:p>
            <a:endParaRPr lang="es-CO"/>
          </a:p>
        </p:txBody>
      </p:sp>
      <p:sp>
        <p:nvSpPr>
          <p:cNvPr id="5" name="Marcador de notas 4"/>
          <p:cNvSpPr>
            <a:spLocks noGrp="1"/>
          </p:cNvSpPr>
          <p:nvPr>
            <p:ph type="body" sz="quarter" idx="3"/>
          </p:nvPr>
        </p:nvSpPr>
        <p:spPr>
          <a:xfrm>
            <a:off x="1006475" y="3740150"/>
            <a:ext cx="8045450" cy="3060700"/>
          </a:xfrm>
          <a:prstGeom prst="rect">
            <a:avLst/>
          </a:prstGeom>
        </p:spPr>
        <p:txBody>
          <a:bodyPr vert="horz" lIns="91440" tIns="45720" rIns="91440" bIns="45720" rtlCol="0"/>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s-CO"/>
          </a:p>
        </p:txBody>
      </p:sp>
      <p:sp>
        <p:nvSpPr>
          <p:cNvPr id="6" name="Marcador de pie de página 5"/>
          <p:cNvSpPr>
            <a:spLocks noGrp="1"/>
          </p:cNvSpPr>
          <p:nvPr>
            <p:ph type="ftr" sz="quarter" idx="4"/>
          </p:nvPr>
        </p:nvSpPr>
        <p:spPr>
          <a:xfrm>
            <a:off x="0" y="7383463"/>
            <a:ext cx="4359275" cy="388937"/>
          </a:xfrm>
          <a:prstGeom prst="rect">
            <a:avLst/>
          </a:prstGeom>
        </p:spPr>
        <p:txBody>
          <a:bodyPr vert="horz" lIns="91440" tIns="45720" rIns="91440" bIns="45720" rtlCol="0" anchor="b"/>
          <a:lstStyle>
            <a:lvl1pPr algn="l">
              <a:defRPr sz="1200"/>
            </a:lvl1pPr>
          </a:lstStyle>
          <a:p>
            <a:endParaRPr lang="es-CO"/>
          </a:p>
        </p:txBody>
      </p:sp>
      <p:sp>
        <p:nvSpPr>
          <p:cNvPr id="7" name="Marcador de número de diapositiva 6"/>
          <p:cNvSpPr>
            <a:spLocks noGrp="1"/>
          </p:cNvSpPr>
          <p:nvPr>
            <p:ph type="sldNum" sz="quarter" idx="5"/>
          </p:nvPr>
        </p:nvSpPr>
        <p:spPr>
          <a:xfrm>
            <a:off x="5697538" y="7383463"/>
            <a:ext cx="4359275" cy="388937"/>
          </a:xfrm>
          <a:prstGeom prst="rect">
            <a:avLst/>
          </a:prstGeom>
        </p:spPr>
        <p:txBody>
          <a:bodyPr vert="horz" lIns="91440" tIns="45720" rIns="91440" bIns="45720" rtlCol="0" anchor="b"/>
          <a:lstStyle>
            <a:lvl1pPr algn="r">
              <a:defRPr sz="1200"/>
            </a:lvl1pPr>
          </a:lstStyle>
          <a:p>
            <a:fld id="{F7C61101-45DE-46EB-9A0D-36EE9D70D687}" type="slidenum">
              <a:rPr lang="es-CO" smtClean="0"/>
              <a:t>‹Nº›</a:t>
            </a:fld>
            <a:endParaRPr lang="es-CO"/>
          </a:p>
        </p:txBody>
      </p:sp>
    </p:spTree>
    <p:extLst>
      <p:ext uri="{BB962C8B-B14F-4D97-AF65-F5344CB8AC3E}">
        <p14:creationId xmlns:p14="http://schemas.microsoft.com/office/powerpoint/2010/main" val="281366772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CO" dirty="0"/>
          </a:p>
        </p:txBody>
      </p:sp>
      <p:sp>
        <p:nvSpPr>
          <p:cNvPr id="4" name="Marcador de número de diapositiva 3"/>
          <p:cNvSpPr>
            <a:spLocks noGrp="1"/>
          </p:cNvSpPr>
          <p:nvPr>
            <p:ph type="sldNum" sz="quarter" idx="5"/>
          </p:nvPr>
        </p:nvSpPr>
        <p:spPr/>
        <p:txBody>
          <a:bodyPr/>
          <a:lstStyle/>
          <a:p>
            <a:fld id="{F7C61101-45DE-46EB-9A0D-36EE9D70D687}" type="slidenum">
              <a:rPr lang="es-CO" smtClean="0"/>
              <a:t>2</a:t>
            </a:fld>
            <a:endParaRPr lang="es-CO" dirty="0"/>
          </a:p>
        </p:txBody>
      </p:sp>
    </p:spTree>
    <p:extLst>
      <p:ext uri="{BB962C8B-B14F-4D97-AF65-F5344CB8AC3E}">
        <p14:creationId xmlns:p14="http://schemas.microsoft.com/office/powerpoint/2010/main" val="268476504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itle 1"/>
          <p:cNvSpPr>
            <a:spLocks noGrp="1"/>
          </p:cNvSpPr>
          <p:nvPr>
            <p:ph type="ctrTitle"/>
          </p:nvPr>
        </p:nvSpPr>
        <p:spPr>
          <a:xfrm>
            <a:off x="2136658" y="2849882"/>
            <a:ext cx="7260496" cy="2564485"/>
          </a:xfrm>
        </p:spPr>
        <p:txBody>
          <a:bodyPr anchor="b">
            <a:normAutofit/>
          </a:bodyPr>
          <a:lstStyle>
            <a:lvl1pPr>
              <a:defRPr sz="5940"/>
            </a:lvl1pPr>
          </a:lstStyle>
          <a:p>
            <a:r>
              <a:rPr lang="es-ES"/>
              <a:t>Haga clic para modificar el estilo de título del patrón</a:t>
            </a:r>
            <a:endParaRPr lang="en-US" dirty="0"/>
          </a:p>
        </p:txBody>
      </p:sp>
      <p:sp>
        <p:nvSpPr>
          <p:cNvPr id="3" name="Subtitle 2"/>
          <p:cNvSpPr>
            <a:spLocks noGrp="1"/>
          </p:cNvSpPr>
          <p:nvPr>
            <p:ph type="subTitle" idx="1"/>
          </p:nvPr>
        </p:nvSpPr>
        <p:spPr>
          <a:xfrm>
            <a:off x="2136658" y="5414365"/>
            <a:ext cx="7260496" cy="1276454"/>
          </a:xfrm>
        </p:spPr>
        <p:txBody>
          <a:bodyPr anchor="t"/>
          <a:lstStyle>
            <a:lvl1pPr marL="0" indent="0" algn="l">
              <a:buNone/>
              <a:defRPr>
                <a:solidFill>
                  <a:schemeClr val="tx1">
                    <a:lumMod val="65000"/>
                    <a:lumOff val="35000"/>
                  </a:schemeClr>
                </a:solidFill>
              </a:defRPr>
            </a:lvl1pPr>
            <a:lvl2pPr marL="502920" indent="0" algn="ctr">
              <a:buNone/>
              <a:defRPr>
                <a:solidFill>
                  <a:schemeClr val="tx1">
                    <a:tint val="75000"/>
                  </a:schemeClr>
                </a:solidFill>
              </a:defRPr>
            </a:lvl2pPr>
            <a:lvl3pPr marL="1005840" indent="0" algn="ctr">
              <a:buNone/>
              <a:defRPr>
                <a:solidFill>
                  <a:schemeClr val="tx1">
                    <a:tint val="75000"/>
                  </a:schemeClr>
                </a:solidFill>
              </a:defRPr>
            </a:lvl3pPr>
            <a:lvl4pPr marL="1508760" indent="0" algn="ctr">
              <a:buNone/>
              <a:defRPr>
                <a:solidFill>
                  <a:schemeClr val="tx1">
                    <a:tint val="75000"/>
                  </a:schemeClr>
                </a:solidFill>
              </a:defRPr>
            </a:lvl4pPr>
            <a:lvl5pPr marL="2011680" indent="0" algn="ctr">
              <a:buNone/>
              <a:defRPr>
                <a:solidFill>
                  <a:schemeClr val="tx1">
                    <a:tint val="75000"/>
                  </a:schemeClr>
                </a:solidFill>
              </a:defRPr>
            </a:lvl5pPr>
            <a:lvl6pPr marL="2514600" indent="0" algn="ctr">
              <a:buNone/>
              <a:defRPr>
                <a:solidFill>
                  <a:schemeClr val="tx1">
                    <a:tint val="75000"/>
                  </a:schemeClr>
                </a:solidFill>
              </a:defRPr>
            </a:lvl6pPr>
            <a:lvl7pPr marL="3017520" indent="0" algn="ctr">
              <a:buNone/>
              <a:defRPr>
                <a:solidFill>
                  <a:schemeClr val="tx1">
                    <a:tint val="75000"/>
                  </a:schemeClr>
                </a:solidFill>
              </a:defRPr>
            </a:lvl7pPr>
            <a:lvl8pPr marL="3520440" indent="0" algn="ctr">
              <a:buNone/>
              <a:defRPr>
                <a:solidFill>
                  <a:schemeClr val="tx1">
                    <a:tint val="75000"/>
                  </a:schemeClr>
                </a:solidFill>
              </a:defRPr>
            </a:lvl8pPr>
            <a:lvl9pPr marL="4023360" indent="0" algn="ctr">
              <a:buNone/>
              <a:defRPr>
                <a:solidFill>
                  <a:schemeClr val="tx1">
                    <a:tint val="75000"/>
                  </a:schemeClr>
                </a:solidFill>
              </a:defRPr>
            </a:lvl9pPr>
          </a:lstStyle>
          <a:p>
            <a:r>
              <a:rPr lang="es-ES"/>
              <a:t>Haga clic para modificar el estilo de subtítulo del patrón</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1/5/2026</a:t>
            </a:fld>
            <a:endParaRPr lang="en-US" dirty="0"/>
          </a:p>
        </p:txBody>
      </p:sp>
      <p:sp>
        <p:nvSpPr>
          <p:cNvPr id="5" name="Footer Placeholder 4"/>
          <p:cNvSpPr>
            <a:spLocks noGrp="1"/>
          </p:cNvSpPr>
          <p:nvPr>
            <p:ph type="ftr" sz="quarter" idx="11"/>
          </p:nvPr>
        </p:nvSpPr>
        <p:spPr/>
        <p:txBody>
          <a:bodyPr/>
          <a:lstStyle/>
          <a:p>
            <a:endParaRPr lang="es-CO" dirty="0"/>
          </a:p>
        </p:txBody>
      </p:sp>
      <p:sp>
        <p:nvSpPr>
          <p:cNvPr id="9" name="Freeform 8"/>
          <p:cNvSpPr/>
          <p:nvPr/>
        </p:nvSpPr>
        <p:spPr bwMode="auto">
          <a:xfrm>
            <a:off x="-34890" y="4897313"/>
            <a:ext cx="1535020" cy="886018"/>
          </a:xfrm>
          <a:custGeom>
            <a:avLst/>
            <a:gdLst/>
            <a:ahLst/>
            <a:cxnLst/>
            <a:rect l="l" t="t" r="r" b="b"/>
            <a:pathLst>
              <a:path w="8042" h="10000">
                <a:moveTo>
                  <a:pt x="5799" y="10000"/>
                </a:moveTo>
                <a:cubicBezTo>
                  <a:pt x="5880" y="10000"/>
                  <a:pt x="5934" y="9940"/>
                  <a:pt x="5961" y="9880"/>
                </a:cubicBezTo>
                <a:cubicBezTo>
                  <a:pt x="5961" y="9820"/>
                  <a:pt x="5988" y="9820"/>
                  <a:pt x="5988" y="9820"/>
                </a:cubicBezTo>
                <a:lnTo>
                  <a:pt x="8042" y="5260"/>
                </a:lnTo>
                <a:cubicBezTo>
                  <a:pt x="8096" y="5140"/>
                  <a:pt x="8096" y="4901"/>
                  <a:pt x="8042" y="4721"/>
                </a:cubicBezTo>
                <a:lnTo>
                  <a:pt x="5988" y="221"/>
                </a:lnTo>
                <a:cubicBezTo>
                  <a:pt x="5988" y="160"/>
                  <a:pt x="5961" y="160"/>
                  <a:pt x="5961" y="160"/>
                </a:cubicBezTo>
                <a:cubicBezTo>
                  <a:pt x="5934" y="101"/>
                  <a:pt x="5880" y="41"/>
                  <a:pt x="5799" y="41"/>
                </a:cubicBezTo>
                <a:lnTo>
                  <a:pt x="18" y="0"/>
                </a:lnTo>
                <a:cubicBezTo>
                  <a:pt x="12" y="3330"/>
                  <a:pt x="6" y="6661"/>
                  <a:pt x="0" y="9991"/>
                </a:cubicBezTo>
                <a:lnTo>
                  <a:pt x="5799" y="10000"/>
                </a:lnTo>
                <a:close/>
              </a:path>
            </a:pathLst>
          </a:custGeom>
          <a:solidFill>
            <a:schemeClr val="accent1"/>
          </a:solidFill>
          <a:ln>
            <a:noFill/>
          </a:ln>
        </p:spPr>
      </p:sp>
      <p:sp>
        <p:nvSpPr>
          <p:cNvPr id="6" name="Slide Number Placeholder 5"/>
          <p:cNvSpPr>
            <a:spLocks noGrp="1"/>
          </p:cNvSpPr>
          <p:nvPr>
            <p:ph type="sldNum" sz="quarter" idx="12"/>
          </p:nvPr>
        </p:nvSpPr>
        <p:spPr>
          <a:xfrm>
            <a:off x="465667" y="5133481"/>
            <a:ext cx="643476" cy="413808"/>
          </a:xfrm>
        </p:spPr>
        <p:txBody>
          <a:bodyPr/>
          <a:lstStyle/>
          <a:p>
            <a:fld id="{B6F15528-21DE-4FAA-801E-634DDDAF4B2B}" type="slidenum">
              <a:rPr lang="es-CO" smtClean="0"/>
              <a:t>‹Nº›</a:t>
            </a:fld>
            <a:endParaRPr lang="es-CO" dirty="0"/>
          </a:p>
        </p:txBody>
      </p:sp>
    </p:spTree>
    <p:extLst>
      <p:ext uri="{BB962C8B-B14F-4D97-AF65-F5344CB8AC3E}">
        <p14:creationId xmlns:p14="http://schemas.microsoft.com/office/powerpoint/2010/main" val="11224499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ítulo y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136657" y="690880"/>
            <a:ext cx="7251184" cy="3532645"/>
          </a:xfrm>
        </p:spPr>
        <p:txBody>
          <a:bodyPr anchor="ctr">
            <a:normAutofit/>
          </a:bodyPr>
          <a:lstStyle>
            <a:lvl1pPr algn="l">
              <a:defRPr sz="528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136657" y="4934585"/>
            <a:ext cx="7251184" cy="1763313"/>
          </a:xfrm>
        </p:spPr>
        <p:txBody>
          <a:bodyPr anchor="ctr">
            <a:normAutofit/>
          </a:bodyPr>
          <a:lstStyle>
            <a:lvl1pPr marL="0" indent="0" algn="l">
              <a:buNone/>
              <a:defRPr sz="1980">
                <a:solidFill>
                  <a:schemeClr val="tx1">
                    <a:lumMod val="65000"/>
                    <a:lumOff val="35000"/>
                  </a:schemeClr>
                </a:solidFill>
              </a:defRPr>
            </a:lvl1pPr>
            <a:lvl2pPr marL="502920" indent="0">
              <a:buNone/>
              <a:defRPr sz="1980">
                <a:solidFill>
                  <a:schemeClr val="tx1">
                    <a:tint val="75000"/>
                  </a:schemeClr>
                </a:solidFill>
              </a:defRPr>
            </a:lvl2pPr>
            <a:lvl3pPr marL="1005840" indent="0">
              <a:buNone/>
              <a:defRPr sz="1760">
                <a:solidFill>
                  <a:schemeClr val="tx1">
                    <a:tint val="75000"/>
                  </a:schemeClr>
                </a:solidFill>
              </a:defRPr>
            </a:lvl3pPr>
            <a:lvl4pPr marL="1508760" indent="0">
              <a:buNone/>
              <a:defRPr sz="1540">
                <a:solidFill>
                  <a:schemeClr val="tx1">
                    <a:tint val="75000"/>
                  </a:schemeClr>
                </a:solidFill>
              </a:defRPr>
            </a:lvl4pPr>
            <a:lvl5pPr marL="2011680" indent="0">
              <a:buNone/>
              <a:defRPr sz="1540">
                <a:solidFill>
                  <a:schemeClr val="tx1">
                    <a:tint val="75000"/>
                  </a:schemeClr>
                </a:solidFill>
              </a:defRPr>
            </a:lvl5pPr>
            <a:lvl6pPr marL="2514600" indent="0">
              <a:buNone/>
              <a:defRPr sz="1540">
                <a:solidFill>
                  <a:schemeClr val="tx1">
                    <a:tint val="75000"/>
                  </a:schemeClr>
                </a:solidFill>
              </a:defRPr>
            </a:lvl6pPr>
            <a:lvl7pPr marL="3017520" indent="0">
              <a:buNone/>
              <a:defRPr sz="1540">
                <a:solidFill>
                  <a:schemeClr val="tx1">
                    <a:tint val="75000"/>
                  </a:schemeClr>
                </a:solidFill>
              </a:defRPr>
            </a:lvl7pPr>
            <a:lvl8pPr marL="3520440" indent="0">
              <a:buNone/>
              <a:defRPr sz="1540">
                <a:solidFill>
                  <a:schemeClr val="tx1">
                    <a:tint val="75000"/>
                  </a:schemeClr>
                </a:solidFill>
              </a:defRPr>
            </a:lvl8pPr>
            <a:lvl9pPr marL="4023360" indent="0">
              <a:buNone/>
              <a:defRPr sz="154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1D8BD707-D9CF-40AE-B4C6-C98DA3205C09}" type="datetimeFigureOut">
              <a:rPr lang="en-US" smtClean="0"/>
              <a:t>1/5/2026</a:t>
            </a:fld>
            <a:endParaRPr lang="en-US" dirty="0"/>
          </a:p>
        </p:txBody>
      </p:sp>
      <p:sp>
        <p:nvSpPr>
          <p:cNvPr id="5" name="Footer Placeholder 4"/>
          <p:cNvSpPr>
            <a:spLocks noGrp="1"/>
          </p:cNvSpPr>
          <p:nvPr>
            <p:ph type="ftr" sz="quarter" idx="11"/>
          </p:nvPr>
        </p:nvSpPr>
        <p:spPr/>
        <p:txBody>
          <a:bodyPr/>
          <a:lstStyle/>
          <a:p>
            <a:endParaRPr lang="es-CO" dirty="0"/>
          </a:p>
        </p:txBody>
      </p:sp>
      <p:sp>
        <p:nvSpPr>
          <p:cNvPr id="10" name="Freeform 11"/>
          <p:cNvSpPr/>
          <p:nvPr/>
        </p:nvSpPr>
        <p:spPr bwMode="auto">
          <a:xfrm flipV="1">
            <a:off x="64" y="3588731"/>
            <a:ext cx="1494192" cy="575739"/>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62351" y="3676693"/>
            <a:ext cx="643476" cy="413808"/>
          </a:xfrm>
        </p:spPr>
        <p:txBody>
          <a:bodyPr/>
          <a:lstStyle/>
          <a:p>
            <a:fld id="{B6F15528-21DE-4FAA-801E-634DDDAF4B2B}" type="slidenum">
              <a:rPr lang="es-CO" smtClean="0"/>
              <a:t>‹Nº›</a:t>
            </a:fld>
            <a:endParaRPr lang="es-CO" dirty="0"/>
          </a:p>
        </p:txBody>
      </p:sp>
    </p:spTree>
    <p:extLst>
      <p:ext uri="{BB962C8B-B14F-4D97-AF65-F5344CB8AC3E}">
        <p14:creationId xmlns:p14="http://schemas.microsoft.com/office/powerpoint/2010/main" val="38567619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 con descripción">
    <p:spTree>
      <p:nvGrpSpPr>
        <p:cNvPr id="1" name=""/>
        <p:cNvGrpSpPr/>
        <p:nvPr/>
      </p:nvGrpSpPr>
      <p:grpSpPr>
        <a:xfrm>
          <a:off x="0" y="0"/>
          <a:ext cx="0" cy="0"/>
          <a:chOff x="0" y="0"/>
          <a:chExt cx="0" cy="0"/>
        </a:xfrm>
      </p:grpSpPr>
      <p:sp>
        <p:nvSpPr>
          <p:cNvPr id="2" name="Title 1"/>
          <p:cNvSpPr>
            <a:spLocks noGrp="1"/>
          </p:cNvSpPr>
          <p:nvPr>
            <p:ph type="title"/>
          </p:nvPr>
        </p:nvSpPr>
        <p:spPr>
          <a:xfrm>
            <a:off x="2406936" y="690880"/>
            <a:ext cx="6720546" cy="3281680"/>
          </a:xfrm>
        </p:spPr>
        <p:txBody>
          <a:bodyPr anchor="ctr">
            <a:normAutofit/>
          </a:bodyPr>
          <a:lstStyle>
            <a:lvl1pPr algn="l">
              <a:defRPr sz="5280" b="0" cap="none"/>
            </a:lvl1pPr>
          </a:lstStyle>
          <a:p>
            <a:r>
              <a:rPr lang="es-ES"/>
              <a:t>Haga clic para modificar el estilo de título del patrón</a:t>
            </a:r>
            <a:endParaRPr lang="en-US" dirty="0"/>
          </a:p>
        </p:txBody>
      </p:sp>
      <p:sp>
        <p:nvSpPr>
          <p:cNvPr id="13" name="Text Placeholder 9"/>
          <p:cNvSpPr>
            <a:spLocks noGrp="1"/>
          </p:cNvSpPr>
          <p:nvPr>
            <p:ph type="body" sz="quarter" idx="13"/>
          </p:nvPr>
        </p:nvSpPr>
        <p:spPr>
          <a:xfrm>
            <a:off x="2657569" y="3972560"/>
            <a:ext cx="6219277" cy="431800"/>
          </a:xfrm>
        </p:spPr>
        <p:txBody>
          <a:bodyPr anchor="ctr">
            <a:noAutofit/>
          </a:bodyPr>
          <a:lstStyle>
            <a:lvl1pPr marL="0" indent="0">
              <a:buFontTx/>
              <a:buNone/>
              <a:defRPr sz="1760">
                <a:solidFill>
                  <a:schemeClr val="tx1">
                    <a:lumMod val="50000"/>
                    <a:lumOff val="50000"/>
                  </a:schemeClr>
                </a:solidFill>
              </a:defRPr>
            </a:lvl1pPr>
            <a:lvl2pPr marL="502920" indent="0">
              <a:buFontTx/>
              <a:buNone/>
              <a:defRPr/>
            </a:lvl2pPr>
            <a:lvl3pPr marL="1005840" indent="0">
              <a:buFontTx/>
              <a:buNone/>
              <a:defRPr/>
            </a:lvl3pPr>
            <a:lvl4pPr marL="1508760" indent="0">
              <a:buFontTx/>
              <a:buNone/>
              <a:defRPr/>
            </a:lvl4pPr>
            <a:lvl5pPr marL="2011680" indent="0">
              <a:buFontTx/>
              <a:buNone/>
              <a:defRPr/>
            </a:lvl5pPr>
          </a:lstStyle>
          <a:p>
            <a:pPr lvl="0"/>
            <a:r>
              <a:rPr lang="es-ES"/>
              <a:t>Haga clic para modificar los estilos de texto del patrón</a:t>
            </a:r>
          </a:p>
        </p:txBody>
      </p:sp>
      <p:sp>
        <p:nvSpPr>
          <p:cNvPr id="3" name="Text Placeholder 2"/>
          <p:cNvSpPr>
            <a:spLocks noGrp="1"/>
          </p:cNvSpPr>
          <p:nvPr>
            <p:ph type="body" idx="1"/>
          </p:nvPr>
        </p:nvSpPr>
        <p:spPr>
          <a:xfrm>
            <a:off x="2136657" y="4934585"/>
            <a:ext cx="7251184" cy="1763313"/>
          </a:xfrm>
        </p:spPr>
        <p:txBody>
          <a:bodyPr anchor="ctr">
            <a:normAutofit/>
          </a:bodyPr>
          <a:lstStyle>
            <a:lvl1pPr marL="0" indent="0" algn="l">
              <a:buNone/>
              <a:defRPr sz="1980">
                <a:solidFill>
                  <a:schemeClr val="tx1">
                    <a:lumMod val="65000"/>
                    <a:lumOff val="35000"/>
                  </a:schemeClr>
                </a:solidFill>
              </a:defRPr>
            </a:lvl1pPr>
            <a:lvl2pPr marL="502920" indent="0">
              <a:buNone/>
              <a:defRPr sz="1980">
                <a:solidFill>
                  <a:schemeClr val="tx1">
                    <a:tint val="75000"/>
                  </a:schemeClr>
                </a:solidFill>
              </a:defRPr>
            </a:lvl2pPr>
            <a:lvl3pPr marL="1005840" indent="0">
              <a:buNone/>
              <a:defRPr sz="1760">
                <a:solidFill>
                  <a:schemeClr val="tx1">
                    <a:tint val="75000"/>
                  </a:schemeClr>
                </a:solidFill>
              </a:defRPr>
            </a:lvl3pPr>
            <a:lvl4pPr marL="1508760" indent="0">
              <a:buNone/>
              <a:defRPr sz="1540">
                <a:solidFill>
                  <a:schemeClr val="tx1">
                    <a:tint val="75000"/>
                  </a:schemeClr>
                </a:solidFill>
              </a:defRPr>
            </a:lvl4pPr>
            <a:lvl5pPr marL="2011680" indent="0">
              <a:buNone/>
              <a:defRPr sz="1540">
                <a:solidFill>
                  <a:schemeClr val="tx1">
                    <a:tint val="75000"/>
                  </a:schemeClr>
                </a:solidFill>
              </a:defRPr>
            </a:lvl5pPr>
            <a:lvl6pPr marL="2514600" indent="0">
              <a:buNone/>
              <a:defRPr sz="1540">
                <a:solidFill>
                  <a:schemeClr val="tx1">
                    <a:tint val="75000"/>
                  </a:schemeClr>
                </a:solidFill>
              </a:defRPr>
            </a:lvl6pPr>
            <a:lvl7pPr marL="3017520" indent="0">
              <a:buNone/>
              <a:defRPr sz="1540">
                <a:solidFill>
                  <a:schemeClr val="tx1">
                    <a:tint val="75000"/>
                  </a:schemeClr>
                </a:solidFill>
              </a:defRPr>
            </a:lvl7pPr>
            <a:lvl8pPr marL="3520440" indent="0">
              <a:buNone/>
              <a:defRPr sz="1540">
                <a:solidFill>
                  <a:schemeClr val="tx1">
                    <a:tint val="75000"/>
                  </a:schemeClr>
                </a:solidFill>
              </a:defRPr>
            </a:lvl8pPr>
            <a:lvl9pPr marL="4023360" indent="0">
              <a:buNone/>
              <a:defRPr sz="154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1D8BD707-D9CF-40AE-B4C6-C98DA3205C09}" type="datetimeFigureOut">
              <a:rPr lang="en-US" smtClean="0"/>
              <a:t>1/5/2026</a:t>
            </a:fld>
            <a:endParaRPr lang="en-US" dirty="0"/>
          </a:p>
        </p:txBody>
      </p:sp>
      <p:sp>
        <p:nvSpPr>
          <p:cNvPr id="5" name="Footer Placeholder 4"/>
          <p:cNvSpPr>
            <a:spLocks noGrp="1"/>
          </p:cNvSpPr>
          <p:nvPr>
            <p:ph type="ftr" sz="quarter" idx="11"/>
          </p:nvPr>
        </p:nvSpPr>
        <p:spPr/>
        <p:txBody>
          <a:bodyPr/>
          <a:lstStyle/>
          <a:p>
            <a:endParaRPr lang="es-CO" dirty="0"/>
          </a:p>
        </p:txBody>
      </p:sp>
      <p:sp>
        <p:nvSpPr>
          <p:cNvPr id="19" name="Freeform 11"/>
          <p:cNvSpPr/>
          <p:nvPr/>
        </p:nvSpPr>
        <p:spPr bwMode="auto">
          <a:xfrm flipV="1">
            <a:off x="64" y="3588731"/>
            <a:ext cx="1494192" cy="575739"/>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62351" y="3676693"/>
            <a:ext cx="643476" cy="413808"/>
          </a:xfrm>
        </p:spPr>
        <p:txBody>
          <a:bodyPr/>
          <a:lstStyle/>
          <a:p>
            <a:fld id="{B6F15528-21DE-4FAA-801E-634DDDAF4B2B}" type="slidenum">
              <a:rPr lang="es-CO" smtClean="0"/>
              <a:t>‹Nº›</a:t>
            </a:fld>
            <a:endParaRPr lang="es-CO" dirty="0"/>
          </a:p>
        </p:txBody>
      </p:sp>
      <p:sp>
        <p:nvSpPr>
          <p:cNvPr id="14" name="TextBox 13"/>
          <p:cNvSpPr txBox="1"/>
          <p:nvPr/>
        </p:nvSpPr>
        <p:spPr>
          <a:xfrm>
            <a:off x="1989148" y="734406"/>
            <a:ext cx="503051" cy="662746"/>
          </a:xfrm>
          <a:prstGeom prst="rect">
            <a:avLst/>
          </a:prstGeom>
        </p:spPr>
        <p:txBody>
          <a:bodyPr vert="horz" lIns="100584" tIns="50292" rIns="100584" bIns="50292" rtlCol="0" anchor="ctr">
            <a:noAutofit/>
          </a:bodyPr>
          <a:lstStyle/>
          <a:p>
            <a:pPr lvl="0"/>
            <a:r>
              <a:rPr lang="en-US" sz="8800" baseline="0" dirty="0">
                <a:ln w="3175" cmpd="sng">
                  <a:noFill/>
                </a:ln>
                <a:solidFill>
                  <a:schemeClr val="accent1"/>
                </a:solidFill>
                <a:effectLst/>
                <a:latin typeface="Arial"/>
              </a:rPr>
              <a:t>“</a:t>
            </a:r>
          </a:p>
        </p:txBody>
      </p:sp>
      <p:sp>
        <p:nvSpPr>
          <p:cNvPr id="15" name="TextBox 14"/>
          <p:cNvSpPr txBox="1"/>
          <p:nvPr/>
        </p:nvSpPr>
        <p:spPr>
          <a:xfrm>
            <a:off x="8986487" y="3292680"/>
            <a:ext cx="503051" cy="662746"/>
          </a:xfrm>
          <a:prstGeom prst="rect">
            <a:avLst/>
          </a:prstGeom>
        </p:spPr>
        <p:txBody>
          <a:bodyPr vert="horz" lIns="100584" tIns="50292" rIns="100584" bIns="50292" rtlCol="0" anchor="ctr">
            <a:noAutofit/>
          </a:bodyPr>
          <a:lstStyle/>
          <a:p>
            <a:pPr lvl="0"/>
            <a:r>
              <a:rPr lang="en-US" sz="88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5426568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Tarjeta de nombre">
    <p:spTree>
      <p:nvGrpSpPr>
        <p:cNvPr id="1" name=""/>
        <p:cNvGrpSpPr/>
        <p:nvPr/>
      </p:nvGrpSpPr>
      <p:grpSpPr>
        <a:xfrm>
          <a:off x="0" y="0"/>
          <a:ext cx="0" cy="0"/>
          <a:chOff x="0" y="0"/>
          <a:chExt cx="0" cy="0"/>
        </a:xfrm>
      </p:grpSpPr>
      <p:sp>
        <p:nvSpPr>
          <p:cNvPr id="2" name="Title 1"/>
          <p:cNvSpPr>
            <a:spLocks noGrp="1"/>
          </p:cNvSpPr>
          <p:nvPr>
            <p:ph type="title"/>
          </p:nvPr>
        </p:nvSpPr>
        <p:spPr>
          <a:xfrm>
            <a:off x="2136657" y="2763522"/>
            <a:ext cx="7251184" cy="3088158"/>
          </a:xfrm>
        </p:spPr>
        <p:txBody>
          <a:bodyPr anchor="b">
            <a:normAutofit/>
          </a:bodyPr>
          <a:lstStyle>
            <a:lvl1pPr algn="l">
              <a:defRPr sz="5280" b="0"/>
            </a:lvl1pPr>
          </a:lstStyle>
          <a:p>
            <a:r>
              <a:rPr lang="es-ES"/>
              <a:t>Haga clic para modificar el estilo de título del patrón</a:t>
            </a:r>
            <a:endParaRPr lang="en-US" dirty="0"/>
          </a:p>
        </p:txBody>
      </p:sp>
      <p:sp>
        <p:nvSpPr>
          <p:cNvPr id="4" name="Text Placeholder 3"/>
          <p:cNvSpPr>
            <a:spLocks noGrp="1"/>
          </p:cNvSpPr>
          <p:nvPr>
            <p:ph type="body" sz="half" idx="2"/>
          </p:nvPr>
        </p:nvSpPr>
        <p:spPr>
          <a:xfrm>
            <a:off x="2136657" y="5872480"/>
            <a:ext cx="7251184" cy="826905"/>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1D8BD707-D9CF-40AE-B4C6-C98DA3205C09}" type="datetimeFigureOut">
              <a:rPr lang="en-US" smtClean="0"/>
              <a:t>1/5/2026</a:t>
            </a:fld>
            <a:endParaRPr lang="en-US" dirty="0"/>
          </a:p>
        </p:txBody>
      </p:sp>
      <p:sp>
        <p:nvSpPr>
          <p:cNvPr id="6" name="Footer Placeholder 5"/>
          <p:cNvSpPr>
            <a:spLocks noGrp="1"/>
          </p:cNvSpPr>
          <p:nvPr>
            <p:ph type="ftr" sz="quarter" idx="11"/>
          </p:nvPr>
        </p:nvSpPr>
        <p:spPr/>
        <p:txBody>
          <a:bodyPr/>
          <a:lstStyle/>
          <a:p>
            <a:endParaRPr lang="es-CO" dirty="0"/>
          </a:p>
        </p:txBody>
      </p:sp>
      <p:sp>
        <p:nvSpPr>
          <p:cNvPr id="11" name="Freeform 11"/>
          <p:cNvSpPr/>
          <p:nvPr/>
        </p:nvSpPr>
        <p:spPr bwMode="auto">
          <a:xfrm flipV="1">
            <a:off x="64" y="5565415"/>
            <a:ext cx="1494192" cy="575739"/>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62351" y="5647500"/>
            <a:ext cx="643476" cy="413808"/>
          </a:xfrm>
        </p:spPr>
        <p:txBody>
          <a:bodyPr/>
          <a:lstStyle/>
          <a:p>
            <a:fld id="{B6F15528-21DE-4FAA-801E-634DDDAF4B2B}" type="slidenum">
              <a:rPr lang="es-CO" smtClean="0"/>
              <a:t>‹Nº›</a:t>
            </a:fld>
            <a:endParaRPr lang="es-CO" dirty="0"/>
          </a:p>
        </p:txBody>
      </p:sp>
    </p:spTree>
    <p:extLst>
      <p:ext uri="{BB962C8B-B14F-4D97-AF65-F5344CB8AC3E}">
        <p14:creationId xmlns:p14="http://schemas.microsoft.com/office/powerpoint/2010/main" val="374254952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itar la tarjeta de nombre">
    <p:spTree>
      <p:nvGrpSpPr>
        <p:cNvPr id="1" name=""/>
        <p:cNvGrpSpPr/>
        <p:nvPr/>
      </p:nvGrpSpPr>
      <p:grpSpPr>
        <a:xfrm>
          <a:off x="0" y="0"/>
          <a:ext cx="0" cy="0"/>
          <a:chOff x="0" y="0"/>
          <a:chExt cx="0" cy="0"/>
        </a:xfrm>
      </p:grpSpPr>
      <p:sp>
        <p:nvSpPr>
          <p:cNvPr id="13" name="Title 1"/>
          <p:cNvSpPr>
            <a:spLocks noGrp="1"/>
          </p:cNvSpPr>
          <p:nvPr>
            <p:ph type="title"/>
          </p:nvPr>
        </p:nvSpPr>
        <p:spPr>
          <a:xfrm>
            <a:off x="2406936" y="690880"/>
            <a:ext cx="6720546" cy="3281680"/>
          </a:xfrm>
        </p:spPr>
        <p:txBody>
          <a:bodyPr anchor="ctr">
            <a:normAutofit/>
          </a:bodyPr>
          <a:lstStyle>
            <a:lvl1pPr algn="l">
              <a:defRPr sz="5280" b="0" cap="none"/>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136657" y="4922520"/>
            <a:ext cx="7357121" cy="949960"/>
          </a:xfrm>
        </p:spPr>
        <p:txBody>
          <a:bodyPr anchor="b">
            <a:noAutofit/>
          </a:bodyPr>
          <a:lstStyle>
            <a:lvl1pPr marL="0" indent="0">
              <a:buFontTx/>
              <a:buNone/>
              <a:defRPr sz="2640">
                <a:solidFill>
                  <a:schemeClr val="accent1"/>
                </a:solidFill>
              </a:defRPr>
            </a:lvl1pPr>
            <a:lvl2pPr marL="502920" indent="0">
              <a:buFontTx/>
              <a:buNone/>
              <a:defRPr/>
            </a:lvl2pPr>
            <a:lvl3pPr marL="1005840" indent="0">
              <a:buFontTx/>
              <a:buNone/>
              <a:defRPr/>
            </a:lvl3pPr>
            <a:lvl4pPr marL="1508760" indent="0">
              <a:buFontTx/>
              <a:buNone/>
              <a:defRPr/>
            </a:lvl4pPr>
            <a:lvl5pPr marL="201168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136657" y="5872480"/>
            <a:ext cx="7357121" cy="826905"/>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1D8BD707-D9CF-40AE-B4C6-C98DA3205C09}" type="datetimeFigureOut">
              <a:rPr lang="en-US" smtClean="0"/>
              <a:t>1/5/2026</a:t>
            </a:fld>
            <a:endParaRPr lang="en-US" dirty="0"/>
          </a:p>
        </p:txBody>
      </p:sp>
      <p:sp>
        <p:nvSpPr>
          <p:cNvPr id="6" name="Footer Placeholder 5"/>
          <p:cNvSpPr>
            <a:spLocks noGrp="1"/>
          </p:cNvSpPr>
          <p:nvPr>
            <p:ph type="ftr" sz="quarter" idx="11"/>
          </p:nvPr>
        </p:nvSpPr>
        <p:spPr/>
        <p:txBody>
          <a:bodyPr/>
          <a:lstStyle/>
          <a:p>
            <a:endParaRPr lang="es-CO" dirty="0"/>
          </a:p>
        </p:txBody>
      </p:sp>
      <p:sp>
        <p:nvSpPr>
          <p:cNvPr id="20" name="Freeform 11"/>
          <p:cNvSpPr/>
          <p:nvPr/>
        </p:nvSpPr>
        <p:spPr bwMode="auto">
          <a:xfrm flipV="1">
            <a:off x="64" y="5565415"/>
            <a:ext cx="1494192" cy="575739"/>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62351" y="5647500"/>
            <a:ext cx="643476" cy="413808"/>
          </a:xfrm>
        </p:spPr>
        <p:txBody>
          <a:bodyPr/>
          <a:lstStyle/>
          <a:p>
            <a:fld id="{B6F15528-21DE-4FAA-801E-634DDDAF4B2B}" type="slidenum">
              <a:rPr lang="es-CO" smtClean="0"/>
              <a:t>‹Nº›</a:t>
            </a:fld>
            <a:endParaRPr lang="es-CO" dirty="0"/>
          </a:p>
        </p:txBody>
      </p:sp>
      <p:sp>
        <p:nvSpPr>
          <p:cNvPr id="11" name="TextBox 10"/>
          <p:cNvSpPr txBox="1"/>
          <p:nvPr/>
        </p:nvSpPr>
        <p:spPr>
          <a:xfrm>
            <a:off x="1989148" y="734406"/>
            <a:ext cx="503051" cy="662746"/>
          </a:xfrm>
          <a:prstGeom prst="rect">
            <a:avLst/>
          </a:prstGeom>
        </p:spPr>
        <p:txBody>
          <a:bodyPr vert="horz" lIns="100584" tIns="50292" rIns="100584" bIns="50292" rtlCol="0" anchor="ctr">
            <a:noAutofit/>
          </a:bodyPr>
          <a:lstStyle/>
          <a:p>
            <a:pPr lvl="0"/>
            <a:r>
              <a:rPr lang="en-US" sz="8800" baseline="0" dirty="0">
                <a:ln w="3175" cmpd="sng">
                  <a:noFill/>
                </a:ln>
                <a:solidFill>
                  <a:schemeClr val="accent1"/>
                </a:solidFill>
                <a:effectLst/>
                <a:latin typeface="Arial"/>
              </a:rPr>
              <a:t>“</a:t>
            </a:r>
          </a:p>
        </p:txBody>
      </p:sp>
      <p:sp>
        <p:nvSpPr>
          <p:cNvPr id="12" name="TextBox 11"/>
          <p:cNvSpPr txBox="1"/>
          <p:nvPr/>
        </p:nvSpPr>
        <p:spPr>
          <a:xfrm>
            <a:off x="8986487" y="3292680"/>
            <a:ext cx="503051" cy="662746"/>
          </a:xfrm>
          <a:prstGeom prst="rect">
            <a:avLst/>
          </a:prstGeom>
        </p:spPr>
        <p:txBody>
          <a:bodyPr vert="horz" lIns="100584" tIns="50292" rIns="100584" bIns="50292" rtlCol="0" anchor="ctr">
            <a:noAutofit/>
          </a:bodyPr>
          <a:lstStyle/>
          <a:p>
            <a:pPr lvl="0"/>
            <a:r>
              <a:rPr lang="en-US" sz="88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8832298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erdadero o falso">
    <p:spTree>
      <p:nvGrpSpPr>
        <p:cNvPr id="1" name=""/>
        <p:cNvGrpSpPr/>
        <p:nvPr/>
      </p:nvGrpSpPr>
      <p:grpSpPr>
        <a:xfrm>
          <a:off x="0" y="0"/>
          <a:ext cx="0" cy="0"/>
          <a:chOff x="0" y="0"/>
          <a:chExt cx="0" cy="0"/>
        </a:xfrm>
      </p:grpSpPr>
      <p:sp>
        <p:nvSpPr>
          <p:cNvPr id="2" name="Title 1"/>
          <p:cNvSpPr>
            <a:spLocks noGrp="1"/>
          </p:cNvSpPr>
          <p:nvPr>
            <p:ph type="title"/>
          </p:nvPr>
        </p:nvSpPr>
        <p:spPr>
          <a:xfrm>
            <a:off x="2136658" y="711061"/>
            <a:ext cx="7251182" cy="3264023"/>
          </a:xfrm>
        </p:spPr>
        <p:txBody>
          <a:bodyPr anchor="ctr">
            <a:normAutofit/>
          </a:bodyPr>
          <a:lstStyle>
            <a:lvl1pPr algn="l">
              <a:defRPr sz="5280" b="0"/>
            </a:lvl1pPr>
          </a:lstStyle>
          <a:p>
            <a:r>
              <a:rPr lang="es-ES"/>
              <a:t>Haga clic para modificar el estilo de título del patrón</a:t>
            </a:r>
            <a:endParaRPr lang="en-US" dirty="0"/>
          </a:p>
        </p:txBody>
      </p:sp>
      <p:sp>
        <p:nvSpPr>
          <p:cNvPr id="21" name="Text Placeholder 9"/>
          <p:cNvSpPr>
            <a:spLocks noGrp="1"/>
          </p:cNvSpPr>
          <p:nvPr>
            <p:ph type="body" sz="quarter" idx="13"/>
          </p:nvPr>
        </p:nvSpPr>
        <p:spPr>
          <a:xfrm>
            <a:off x="2136657" y="4922520"/>
            <a:ext cx="7251184" cy="949960"/>
          </a:xfrm>
        </p:spPr>
        <p:txBody>
          <a:bodyPr anchor="b">
            <a:noAutofit/>
          </a:bodyPr>
          <a:lstStyle>
            <a:lvl1pPr marL="0" indent="0">
              <a:buFontTx/>
              <a:buNone/>
              <a:defRPr sz="2640">
                <a:solidFill>
                  <a:schemeClr val="accent1"/>
                </a:solidFill>
              </a:defRPr>
            </a:lvl1pPr>
            <a:lvl2pPr marL="502920" indent="0">
              <a:buFontTx/>
              <a:buNone/>
              <a:defRPr/>
            </a:lvl2pPr>
            <a:lvl3pPr marL="1005840" indent="0">
              <a:buFontTx/>
              <a:buNone/>
              <a:defRPr/>
            </a:lvl3pPr>
            <a:lvl4pPr marL="1508760" indent="0">
              <a:buFontTx/>
              <a:buNone/>
              <a:defRPr/>
            </a:lvl4pPr>
            <a:lvl5pPr marL="2011680" indent="0">
              <a:buFontTx/>
              <a:buNone/>
              <a:defRPr/>
            </a:lvl5pPr>
          </a:lstStyle>
          <a:p>
            <a:pPr lvl="0"/>
            <a:r>
              <a:rPr lang="es-ES"/>
              <a:t>Haga clic para modificar los estilos de texto del patrón</a:t>
            </a:r>
          </a:p>
        </p:txBody>
      </p:sp>
      <p:sp>
        <p:nvSpPr>
          <p:cNvPr id="4" name="Text Placeholder 3"/>
          <p:cNvSpPr>
            <a:spLocks noGrp="1"/>
          </p:cNvSpPr>
          <p:nvPr>
            <p:ph type="body" sz="half" idx="2"/>
          </p:nvPr>
        </p:nvSpPr>
        <p:spPr>
          <a:xfrm>
            <a:off x="2136657" y="5872480"/>
            <a:ext cx="7251184" cy="826905"/>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s-ES"/>
              <a:t>Haga clic para modificar los estilos de texto del patrón</a:t>
            </a:r>
          </a:p>
        </p:txBody>
      </p:sp>
      <p:sp>
        <p:nvSpPr>
          <p:cNvPr id="5" name="Date Placeholder 4"/>
          <p:cNvSpPr>
            <a:spLocks noGrp="1"/>
          </p:cNvSpPr>
          <p:nvPr>
            <p:ph type="dt" sz="half" idx="10"/>
          </p:nvPr>
        </p:nvSpPr>
        <p:spPr/>
        <p:txBody>
          <a:bodyPr/>
          <a:lstStyle/>
          <a:p>
            <a:fld id="{1D8BD707-D9CF-40AE-B4C6-C98DA3205C09}" type="datetimeFigureOut">
              <a:rPr lang="en-US" smtClean="0"/>
              <a:t>1/5/2026</a:t>
            </a:fld>
            <a:endParaRPr lang="en-US" dirty="0"/>
          </a:p>
        </p:txBody>
      </p:sp>
      <p:sp>
        <p:nvSpPr>
          <p:cNvPr id="6" name="Footer Placeholder 5"/>
          <p:cNvSpPr>
            <a:spLocks noGrp="1"/>
          </p:cNvSpPr>
          <p:nvPr>
            <p:ph type="ftr" sz="quarter" idx="11"/>
          </p:nvPr>
        </p:nvSpPr>
        <p:spPr/>
        <p:txBody>
          <a:bodyPr/>
          <a:lstStyle/>
          <a:p>
            <a:endParaRPr lang="es-CO" dirty="0"/>
          </a:p>
        </p:txBody>
      </p:sp>
      <p:sp>
        <p:nvSpPr>
          <p:cNvPr id="10" name="Freeform 11"/>
          <p:cNvSpPr/>
          <p:nvPr/>
        </p:nvSpPr>
        <p:spPr bwMode="auto">
          <a:xfrm flipV="1">
            <a:off x="64" y="5565415"/>
            <a:ext cx="1494192" cy="575739"/>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62351" y="5647500"/>
            <a:ext cx="643476" cy="413808"/>
          </a:xfrm>
        </p:spPr>
        <p:txBody>
          <a:bodyPr/>
          <a:lstStyle/>
          <a:p>
            <a:fld id="{B6F15528-21DE-4FAA-801E-634DDDAF4B2B}" type="slidenum">
              <a:rPr lang="es-CO" smtClean="0"/>
              <a:t>‹Nº›</a:t>
            </a:fld>
            <a:endParaRPr lang="es-CO" dirty="0"/>
          </a:p>
        </p:txBody>
      </p:sp>
    </p:spTree>
    <p:extLst>
      <p:ext uri="{BB962C8B-B14F-4D97-AF65-F5344CB8AC3E}">
        <p14:creationId xmlns:p14="http://schemas.microsoft.com/office/powerpoint/2010/main" val="147001297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p:txBody>
          <a:bodyPr vert="eaVert" ancho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1/5/2026</a:t>
            </a:fld>
            <a:endParaRPr lang="en-US" dirty="0"/>
          </a:p>
        </p:txBody>
      </p:sp>
      <p:sp>
        <p:nvSpPr>
          <p:cNvPr id="5" name="Footer Placeholder 4"/>
          <p:cNvSpPr>
            <a:spLocks noGrp="1"/>
          </p:cNvSpPr>
          <p:nvPr>
            <p:ph type="ftr" sz="quarter" idx="11"/>
          </p:nvPr>
        </p:nvSpPr>
        <p:spPr/>
        <p:txBody>
          <a:bodyPr/>
          <a:lstStyle/>
          <a:p>
            <a:endParaRPr lang="es-CO" dirty="0"/>
          </a:p>
        </p:txBody>
      </p:sp>
      <p:sp>
        <p:nvSpPr>
          <p:cNvPr id="10" name="Freeform 11"/>
          <p:cNvSpPr/>
          <p:nvPr/>
        </p:nvSpPr>
        <p:spPr bwMode="auto">
          <a:xfrm flipV="1">
            <a:off x="64" y="806020"/>
            <a:ext cx="1494192" cy="575739"/>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6F15528-21DE-4FAA-801E-634DDDAF4B2B}" type="slidenum">
              <a:rPr lang="es-CO" smtClean="0"/>
              <a:t>‹Nº›</a:t>
            </a:fld>
            <a:endParaRPr lang="es-CO" dirty="0"/>
          </a:p>
        </p:txBody>
      </p:sp>
    </p:spTree>
    <p:extLst>
      <p:ext uri="{BB962C8B-B14F-4D97-AF65-F5344CB8AC3E}">
        <p14:creationId xmlns:p14="http://schemas.microsoft.com/office/powerpoint/2010/main" val="12398318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566389" y="711061"/>
            <a:ext cx="1821745" cy="5988326"/>
          </a:xfrm>
        </p:spPr>
        <p:txBody>
          <a:bodyPr vert="eaVert" anchor="ctr"/>
          <a:lstStyle/>
          <a:p>
            <a:r>
              <a:rPr lang="es-ES"/>
              <a:t>Haga clic para modificar el estilo de título del patrón</a:t>
            </a:r>
            <a:endParaRPr lang="en-US" dirty="0"/>
          </a:p>
        </p:txBody>
      </p:sp>
      <p:sp>
        <p:nvSpPr>
          <p:cNvPr id="3" name="Vertical Text Placeholder 2"/>
          <p:cNvSpPr>
            <a:spLocks noGrp="1"/>
          </p:cNvSpPr>
          <p:nvPr>
            <p:ph type="body" orient="vert" idx="1"/>
          </p:nvPr>
        </p:nvSpPr>
        <p:spPr>
          <a:xfrm>
            <a:off x="2136658" y="711061"/>
            <a:ext cx="5187983" cy="5988326"/>
          </a:xfrm>
        </p:spPr>
        <p:txBody>
          <a:bodyPr vert="eaVert"/>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1/5/2026</a:t>
            </a:fld>
            <a:endParaRPr lang="en-US" dirty="0"/>
          </a:p>
        </p:txBody>
      </p:sp>
      <p:sp>
        <p:nvSpPr>
          <p:cNvPr id="5" name="Footer Placeholder 4"/>
          <p:cNvSpPr>
            <a:spLocks noGrp="1"/>
          </p:cNvSpPr>
          <p:nvPr>
            <p:ph type="ftr" sz="quarter" idx="11"/>
          </p:nvPr>
        </p:nvSpPr>
        <p:spPr/>
        <p:txBody>
          <a:bodyPr/>
          <a:lstStyle/>
          <a:p>
            <a:endParaRPr lang="es-CO" dirty="0"/>
          </a:p>
        </p:txBody>
      </p:sp>
      <p:sp>
        <p:nvSpPr>
          <p:cNvPr id="10" name="Freeform 11"/>
          <p:cNvSpPr/>
          <p:nvPr/>
        </p:nvSpPr>
        <p:spPr bwMode="auto">
          <a:xfrm flipV="1">
            <a:off x="64" y="806020"/>
            <a:ext cx="1494192" cy="575739"/>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6F15528-21DE-4FAA-801E-634DDDAF4B2B}" type="slidenum">
              <a:rPr lang="es-CO" smtClean="0"/>
              <a:t>‹Nº›</a:t>
            </a:fld>
            <a:endParaRPr lang="es-CO" dirty="0"/>
          </a:p>
        </p:txBody>
      </p:sp>
    </p:spTree>
    <p:extLst>
      <p:ext uri="{BB962C8B-B14F-4D97-AF65-F5344CB8AC3E}">
        <p14:creationId xmlns:p14="http://schemas.microsoft.com/office/powerpoint/2010/main" val="251663668"/>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obj">
  <p:cSld name="Blank">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1/5/2026</a:t>
            </a:fld>
            <a:endParaRPr lang="en-US" dirty="0"/>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dirty="0"/>
          </a:p>
        </p:txBody>
      </p:sp>
    </p:spTree>
    <p:extLst>
      <p:ext uri="{BB962C8B-B14F-4D97-AF65-F5344CB8AC3E}">
        <p14:creationId xmlns:p14="http://schemas.microsoft.com/office/powerpoint/2010/main" val="174583012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obj">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300" b="0" i="0">
                <a:solidFill>
                  <a:schemeClr val="tx1"/>
                </a:solidFill>
                <a:latin typeface="Calibri"/>
                <a:cs typeface="Calibri"/>
              </a:defRPr>
            </a:lvl1pPr>
          </a:lstStyle>
          <a:p>
            <a:endParaRPr/>
          </a:p>
        </p:txBody>
      </p:sp>
      <p:sp>
        <p:nvSpPr>
          <p:cNvPr id="3" name="Holder 3"/>
          <p:cNvSpPr>
            <a:spLocks noGrp="1"/>
          </p:cNvSpPr>
          <p:nvPr>
            <p:ph sz="half" idx="2"/>
          </p:nvPr>
        </p:nvSpPr>
        <p:spPr>
          <a:xfrm>
            <a:off x="502920" y="1787652"/>
            <a:ext cx="4375404" cy="5129784"/>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5180076" y="1787652"/>
            <a:ext cx="4375404" cy="5129784"/>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dirty="0"/>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1/5/2026</a:t>
            </a:fld>
            <a:endParaRPr lang="en-US" dirty="0"/>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‹Nº›</a:t>
            </a:fld>
            <a:endParaRPr dirty="0"/>
          </a:p>
        </p:txBody>
      </p:sp>
    </p:spTree>
    <p:extLst>
      <p:ext uri="{BB962C8B-B14F-4D97-AF65-F5344CB8AC3E}">
        <p14:creationId xmlns:p14="http://schemas.microsoft.com/office/powerpoint/2010/main" val="30816223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itle 1"/>
          <p:cNvSpPr>
            <a:spLocks noGrp="1"/>
          </p:cNvSpPr>
          <p:nvPr>
            <p:ph type="title"/>
          </p:nvPr>
        </p:nvSpPr>
        <p:spPr>
          <a:xfrm>
            <a:off x="2139722" y="707325"/>
            <a:ext cx="7248119" cy="1451675"/>
          </a:xfrm>
        </p:spPr>
        <p:txBody>
          <a:bodyPr/>
          <a:lstStyle/>
          <a:p>
            <a:r>
              <a:rPr lang="es-ES"/>
              <a:t>Haga clic para modificar el estilo de título del patrón</a:t>
            </a:r>
            <a:endParaRPr lang="en-US" dirty="0"/>
          </a:p>
        </p:txBody>
      </p:sp>
      <p:sp>
        <p:nvSpPr>
          <p:cNvPr id="3" name="Content Placeholder 2"/>
          <p:cNvSpPr>
            <a:spLocks noGrp="1"/>
          </p:cNvSpPr>
          <p:nvPr>
            <p:ph idx="1"/>
          </p:nvPr>
        </p:nvSpPr>
        <p:spPr>
          <a:xfrm>
            <a:off x="2136657" y="2418080"/>
            <a:ext cx="7251184" cy="4281305"/>
          </a:xfrm>
        </p:spPr>
        <p:txBody>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10"/>
          </p:nvPr>
        </p:nvSpPr>
        <p:spPr/>
        <p:txBody>
          <a:bodyPr/>
          <a:lstStyle/>
          <a:p>
            <a:fld id="{1D8BD707-D9CF-40AE-B4C6-C98DA3205C09}" type="datetimeFigureOut">
              <a:rPr lang="en-US" smtClean="0"/>
              <a:t>1/5/2026</a:t>
            </a:fld>
            <a:endParaRPr lang="en-US" dirty="0"/>
          </a:p>
        </p:txBody>
      </p:sp>
      <p:sp>
        <p:nvSpPr>
          <p:cNvPr id="5" name="Footer Placeholder 4"/>
          <p:cNvSpPr>
            <a:spLocks noGrp="1"/>
          </p:cNvSpPr>
          <p:nvPr>
            <p:ph type="ftr" sz="quarter" idx="11"/>
          </p:nvPr>
        </p:nvSpPr>
        <p:spPr/>
        <p:txBody>
          <a:bodyPr/>
          <a:lstStyle/>
          <a:p>
            <a:endParaRPr lang="es-CO" dirty="0"/>
          </a:p>
        </p:txBody>
      </p:sp>
      <p:sp>
        <p:nvSpPr>
          <p:cNvPr id="10" name="Freeform 11"/>
          <p:cNvSpPr/>
          <p:nvPr/>
        </p:nvSpPr>
        <p:spPr bwMode="auto">
          <a:xfrm flipV="1">
            <a:off x="64" y="806020"/>
            <a:ext cx="1494192" cy="575739"/>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B6F15528-21DE-4FAA-801E-634DDDAF4B2B}" type="slidenum">
              <a:rPr lang="es-CO" smtClean="0"/>
              <a:t>‹Nº›</a:t>
            </a:fld>
            <a:endParaRPr lang="es-CO" dirty="0"/>
          </a:p>
        </p:txBody>
      </p:sp>
    </p:spTree>
    <p:extLst>
      <p:ext uri="{BB962C8B-B14F-4D97-AF65-F5344CB8AC3E}">
        <p14:creationId xmlns:p14="http://schemas.microsoft.com/office/powerpoint/2010/main" val="12652304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itle 1"/>
          <p:cNvSpPr>
            <a:spLocks noGrp="1"/>
          </p:cNvSpPr>
          <p:nvPr>
            <p:ph type="title"/>
          </p:nvPr>
        </p:nvSpPr>
        <p:spPr>
          <a:xfrm>
            <a:off x="2136657" y="2351170"/>
            <a:ext cx="7251184" cy="1664640"/>
          </a:xfrm>
        </p:spPr>
        <p:txBody>
          <a:bodyPr anchor="b"/>
          <a:lstStyle>
            <a:lvl1pPr algn="l">
              <a:defRPr sz="4400" b="0" cap="none"/>
            </a:lvl1pPr>
          </a:lstStyle>
          <a:p>
            <a:r>
              <a:rPr lang="es-ES"/>
              <a:t>Haga clic para modificar el estilo de título del patrón</a:t>
            </a:r>
            <a:endParaRPr lang="en-US" dirty="0"/>
          </a:p>
        </p:txBody>
      </p:sp>
      <p:sp>
        <p:nvSpPr>
          <p:cNvPr id="3" name="Text Placeholder 2"/>
          <p:cNvSpPr>
            <a:spLocks noGrp="1"/>
          </p:cNvSpPr>
          <p:nvPr>
            <p:ph type="body" idx="1"/>
          </p:nvPr>
        </p:nvSpPr>
        <p:spPr>
          <a:xfrm>
            <a:off x="2136657" y="4058920"/>
            <a:ext cx="7251184" cy="975120"/>
          </a:xfrm>
        </p:spPr>
        <p:txBody>
          <a:bodyPr anchor="t"/>
          <a:lstStyle>
            <a:lvl1pPr marL="0" indent="0" algn="l">
              <a:buNone/>
              <a:defRPr sz="2200">
                <a:solidFill>
                  <a:schemeClr val="tx1">
                    <a:lumMod val="65000"/>
                    <a:lumOff val="35000"/>
                  </a:schemeClr>
                </a:solidFill>
              </a:defRPr>
            </a:lvl1pPr>
            <a:lvl2pPr marL="502920" indent="0">
              <a:buNone/>
              <a:defRPr sz="1980">
                <a:solidFill>
                  <a:schemeClr val="tx1">
                    <a:tint val="75000"/>
                  </a:schemeClr>
                </a:solidFill>
              </a:defRPr>
            </a:lvl2pPr>
            <a:lvl3pPr marL="1005840" indent="0">
              <a:buNone/>
              <a:defRPr sz="1760">
                <a:solidFill>
                  <a:schemeClr val="tx1">
                    <a:tint val="75000"/>
                  </a:schemeClr>
                </a:solidFill>
              </a:defRPr>
            </a:lvl3pPr>
            <a:lvl4pPr marL="1508760" indent="0">
              <a:buNone/>
              <a:defRPr sz="1540">
                <a:solidFill>
                  <a:schemeClr val="tx1">
                    <a:tint val="75000"/>
                  </a:schemeClr>
                </a:solidFill>
              </a:defRPr>
            </a:lvl4pPr>
            <a:lvl5pPr marL="2011680" indent="0">
              <a:buNone/>
              <a:defRPr sz="1540">
                <a:solidFill>
                  <a:schemeClr val="tx1">
                    <a:tint val="75000"/>
                  </a:schemeClr>
                </a:solidFill>
              </a:defRPr>
            </a:lvl5pPr>
            <a:lvl6pPr marL="2514600" indent="0">
              <a:buNone/>
              <a:defRPr sz="1540">
                <a:solidFill>
                  <a:schemeClr val="tx1">
                    <a:tint val="75000"/>
                  </a:schemeClr>
                </a:solidFill>
              </a:defRPr>
            </a:lvl6pPr>
            <a:lvl7pPr marL="3017520" indent="0">
              <a:buNone/>
              <a:defRPr sz="1540">
                <a:solidFill>
                  <a:schemeClr val="tx1">
                    <a:tint val="75000"/>
                  </a:schemeClr>
                </a:solidFill>
              </a:defRPr>
            </a:lvl7pPr>
            <a:lvl8pPr marL="3520440" indent="0">
              <a:buNone/>
              <a:defRPr sz="1540">
                <a:solidFill>
                  <a:schemeClr val="tx1">
                    <a:tint val="75000"/>
                  </a:schemeClr>
                </a:solidFill>
              </a:defRPr>
            </a:lvl8pPr>
            <a:lvl9pPr marL="4023360" indent="0">
              <a:buNone/>
              <a:defRPr sz="1540">
                <a:solidFill>
                  <a:schemeClr val="tx1">
                    <a:tint val="75000"/>
                  </a:schemeClr>
                </a:solidFill>
              </a:defRPr>
            </a:lvl9pPr>
          </a:lstStyle>
          <a:p>
            <a:pPr lvl="0"/>
            <a:r>
              <a:rPr lang="es-ES"/>
              <a:t>Haga clic para modificar los estilos de texto del patrón</a:t>
            </a:r>
          </a:p>
        </p:txBody>
      </p:sp>
      <p:sp>
        <p:nvSpPr>
          <p:cNvPr id="4" name="Date Placeholder 3"/>
          <p:cNvSpPr>
            <a:spLocks noGrp="1"/>
          </p:cNvSpPr>
          <p:nvPr>
            <p:ph type="dt" sz="half" idx="10"/>
          </p:nvPr>
        </p:nvSpPr>
        <p:spPr/>
        <p:txBody>
          <a:bodyPr/>
          <a:lstStyle/>
          <a:p>
            <a:fld id="{1D8BD707-D9CF-40AE-B4C6-C98DA3205C09}" type="datetimeFigureOut">
              <a:rPr lang="en-US" smtClean="0"/>
              <a:t>1/5/2026</a:t>
            </a:fld>
            <a:endParaRPr lang="en-US" dirty="0"/>
          </a:p>
        </p:txBody>
      </p:sp>
      <p:sp>
        <p:nvSpPr>
          <p:cNvPr id="5" name="Footer Placeholder 4"/>
          <p:cNvSpPr>
            <a:spLocks noGrp="1"/>
          </p:cNvSpPr>
          <p:nvPr>
            <p:ph type="ftr" sz="quarter" idx="11"/>
          </p:nvPr>
        </p:nvSpPr>
        <p:spPr/>
        <p:txBody>
          <a:bodyPr/>
          <a:lstStyle/>
          <a:p>
            <a:endParaRPr lang="es-CO" dirty="0"/>
          </a:p>
        </p:txBody>
      </p:sp>
      <p:sp>
        <p:nvSpPr>
          <p:cNvPr id="11" name="Freeform 11"/>
          <p:cNvSpPr/>
          <p:nvPr/>
        </p:nvSpPr>
        <p:spPr bwMode="auto">
          <a:xfrm flipV="1">
            <a:off x="64" y="3588731"/>
            <a:ext cx="1494192" cy="575739"/>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6" name="Slide Number Placeholder 5"/>
          <p:cNvSpPr>
            <a:spLocks noGrp="1"/>
          </p:cNvSpPr>
          <p:nvPr>
            <p:ph type="sldNum" sz="quarter" idx="12"/>
          </p:nvPr>
        </p:nvSpPr>
        <p:spPr>
          <a:xfrm>
            <a:off x="562351" y="3676693"/>
            <a:ext cx="643476" cy="413808"/>
          </a:xfrm>
        </p:spPr>
        <p:txBody>
          <a:bodyPr/>
          <a:lstStyle/>
          <a:p>
            <a:fld id="{B6F15528-21DE-4FAA-801E-634DDDAF4B2B}" type="slidenum">
              <a:rPr lang="es-CO" smtClean="0"/>
              <a:t>‹Nº›</a:t>
            </a:fld>
            <a:endParaRPr lang="es-CO" dirty="0"/>
          </a:p>
        </p:txBody>
      </p:sp>
    </p:spTree>
    <p:extLst>
      <p:ext uri="{BB962C8B-B14F-4D97-AF65-F5344CB8AC3E}">
        <p14:creationId xmlns:p14="http://schemas.microsoft.com/office/powerpoint/2010/main" val="4236267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s-ES"/>
              <a:t>Haga clic para modificar el estilo de título del patrón</a:t>
            </a:r>
            <a:endParaRPr lang="en-US" dirty="0"/>
          </a:p>
        </p:txBody>
      </p:sp>
      <p:sp>
        <p:nvSpPr>
          <p:cNvPr id="3" name="Content Placeholder 2"/>
          <p:cNvSpPr>
            <a:spLocks noGrp="1"/>
          </p:cNvSpPr>
          <p:nvPr>
            <p:ph sz="half" idx="1"/>
          </p:nvPr>
        </p:nvSpPr>
        <p:spPr>
          <a:xfrm>
            <a:off x="2136658" y="2421601"/>
            <a:ext cx="3517284" cy="42697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Content Placeholder 3"/>
          <p:cNvSpPr>
            <a:spLocks noGrp="1"/>
          </p:cNvSpPr>
          <p:nvPr>
            <p:ph sz="half" idx="2"/>
          </p:nvPr>
        </p:nvSpPr>
        <p:spPr>
          <a:xfrm>
            <a:off x="5871038" y="2421601"/>
            <a:ext cx="3516802" cy="426971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Date Placeholder 4"/>
          <p:cNvSpPr>
            <a:spLocks noGrp="1"/>
          </p:cNvSpPr>
          <p:nvPr>
            <p:ph type="dt" sz="half" idx="10"/>
          </p:nvPr>
        </p:nvSpPr>
        <p:spPr/>
        <p:txBody>
          <a:bodyPr/>
          <a:lstStyle/>
          <a:p>
            <a:fld id="{1D8BD707-D9CF-40AE-B4C6-C98DA3205C09}" type="datetimeFigureOut">
              <a:rPr lang="en-US" smtClean="0"/>
              <a:t>1/5/2026</a:t>
            </a:fld>
            <a:endParaRPr lang="en-US" dirty="0"/>
          </a:p>
        </p:txBody>
      </p:sp>
      <p:sp>
        <p:nvSpPr>
          <p:cNvPr id="6" name="Footer Placeholder 5"/>
          <p:cNvSpPr>
            <a:spLocks noGrp="1"/>
          </p:cNvSpPr>
          <p:nvPr>
            <p:ph type="ftr" sz="quarter" idx="11"/>
          </p:nvPr>
        </p:nvSpPr>
        <p:spPr/>
        <p:txBody>
          <a:bodyPr/>
          <a:lstStyle/>
          <a:p>
            <a:endParaRPr lang="es-CO" dirty="0"/>
          </a:p>
        </p:txBody>
      </p:sp>
      <p:sp>
        <p:nvSpPr>
          <p:cNvPr id="9" name="Freeform 11"/>
          <p:cNvSpPr/>
          <p:nvPr/>
        </p:nvSpPr>
        <p:spPr bwMode="auto">
          <a:xfrm flipV="1">
            <a:off x="64" y="806020"/>
            <a:ext cx="1494192" cy="575739"/>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0" name="Slide Number Placeholder 5"/>
          <p:cNvSpPr>
            <a:spLocks noGrp="1"/>
          </p:cNvSpPr>
          <p:nvPr>
            <p:ph type="sldNum" sz="quarter" idx="12"/>
          </p:nvPr>
        </p:nvSpPr>
        <p:spPr>
          <a:xfrm>
            <a:off x="562351" y="892821"/>
            <a:ext cx="643476" cy="413808"/>
          </a:xfrm>
        </p:spPr>
        <p:txBody>
          <a:bodyPr/>
          <a:lstStyle/>
          <a:p>
            <a:fld id="{B6F15528-21DE-4FAA-801E-634DDDAF4B2B}" type="slidenum">
              <a:rPr lang="es-CO" smtClean="0"/>
              <a:t>‹Nº›</a:t>
            </a:fld>
            <a:endParaRPr lang="es-CO" dirty="0"/>
          </a:p>
        </p:txBody>
      </p:sp>
    </p:spTree>
    <p:extLst>
      <p:ext uri="{BB962C8B-B14F-4D97-AF65-F5344CB8AC3E}">
        <p14:creationId xmlns:p14="http://schemas.microsoft.com/office/powerpoint/2010/main" val="203736630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491887" y="2523509"/>
            <a:ext cx="3162056" cy="653097"/>
          </a:xfrm>
        </p:spPr>
        <p:txBody>
          <a:bodyPr anchor="b">
            <a:noAutofit/>
          </a:bodyPr>
          <a:lstStyle>
            <a:lvl1pPr marL="0" indent="0">
              <a:buNone/>
              <a:defRPr sz="2640" b="0"/>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s-ES"/>
              <a:t>Haga clic para modificar los estilos de texto del patrón</a:t>
            </a:r>
          </a:p>
        </p:txBody>
      </p:sp>
      <p:sp>
        <p:nvSpPr>
          <p:cNvPr id="4" name="Content Placeholder 3"/>
          <p:cNvSpPr>
            <a:spLocks noGrp="1"/>
          </p:cNvSpPr>
          <p:nvPr>
            <p:ph sz="half" idx="2"/>
          </p:nvPr>
        </p:nvSpPr>
        <p:spPr>
          <a:xfrm>
            <a:off x="2136657" y="3176607"/>
            <a:ext cx="3517285" cy="351979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5" name="Text Placeholder 4"/>
          <p:cNvSpPr>
            <a:spLocks noGrp="1"/>
          </p:cNvSpPr>
          <p:nvPr>
            <p:ph type="body" sz="quarter" idx="3"/>
          </p:nvPr>
        </p:nvSpPr>
        <p:spPr>
          <a:xfrm>
            <a:off x="6221770" y="2519851"/>
            <a:ext cx="3160563" cy="653097"/>
          </a:xfrm>
        </p:spPr>
        <p:txBody>
          <a:bodyPr anchor="b">
            <a:noAutofit/>
          </a:bodyPr>
          <a:lstStyle>
            <a:lvl1pPr marL="0" indent="0">
              <a:buNone/>
              <a:defRPr sz="2640" b="0"/>
            </a:lvl1pPr>
            <a:lvl2pPr marL="502920" indent="0">
              <a:buNone/>
              <a:defRPr sz="2200" b="1"/>
            </a:lvl2pPr>
            <a:lvl3pPr marL="1005840" indent="0">
              <a:buNone/>
              <a:defRPr sz="1980" b="1"/>
            </a:lvl3pPr>
            <a:lvl4pPr marL="1508760" indent="0">
              <a:buNone/>
              <a:defRPr sz="1760" b="1"/>
            </a:lvl4pPr>
            <a:lvl5pPr marL="2011680" indent="0">
              <a:buNone/>
              <a:defRPr sz="1760" b="1"/>
            </a:lvl5pPr>
            <a:lvl6pPr marL="2514600" indent="0">
              <a:buNone/>
              <a:defRPr sz="1760" b="1"/>
            </a:lvl6pPr>
            <a:lvl7pPr marL="3017520" indent="0">
              <a:buNone/>
              <a:defRPr sz="1760" b="1"/>
            </a:lvl7pPr>
            <a:lvl8pPr marL="3520440" indent="0">
              <a:buNone/>
              <a:defRPr sz="1760" b="1"/>
            </a:lvl8pPr>
            <a:lvl9pPr marL="4023360" indent="0">
              <a:buNone/>
              <a:defRPr sz="1760" b="1"/>
            </a:lvl9pPr>
          </a:lstStyle>
          <a:p>
            <a:pPr lvl="0"/>
            <a:r>
              <a:rPr lang="es-ES"/>
              <a:t>Haga clic para modificar los estilos de texto del patrón</a:t>
            </a:r>
          </a:p>
        </p:txBody>
      </p:sp>
      <p:sp>
        <p:nvSpPr>
          <p:cNvPr id="6" name="Content Placeholder 5"/>
          <p:cNvSpPr>
            <a:spLocks noGrp="1"/>
          </p:cNvSpPr>
          <p:nvPr>
            <p:ph sz="quarter" idx="4"/>
          </p:nvPr>
        </p:nvSpPr>
        <p:spPr>
          <a:xfrm>
            <a:off x="5867087" y="3172948"/>
            <a:ext cx="3515248" cy="3519797"/>
          </a:xfrm>
        </p:spPr>
        <p:txBody>
          <a:bodyP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7" name="Date Placeholder 6"/>
          <p:cNvSpPr>
            <a:spLocks noGrp="1"/>
          </p:cNvSpPr>
          <p:nvPr>
            <p:ph type="dt" sz="half" idx="10"/>
          </p:nvPr>
        </p:nvSpPr>
        <p:spPr/>
        <p:txBody>
          <a:bodyPr/>
          <a:lstStyle/>
          <a:p>
            <a:fld id="{1D8BD707-D9CF-40AE-B4C6-C98DA3205C09}" type="datetimeFigureOut">
              <a:rPr lang="en-US" smtClean="0"/>
              <a:t>1/5/2026</a:t>
            </a:fld>
            <a:endParaRPr lang="en-US" dirty="0"/>
          </a:p>
        </p:txBody>
      </p:sp>
      <p:sp>
        <p:nvSpPr>
          <p:cNvPr id="8" name="Footer Placeholder 7"/>
          <p:cNvSpPr>
            <a:spLocks noGrp="1"/>
          </p:cNvSpPr>
          <p:nvPr>
            <p:ph type="ftr" sz="quarter" idx="11"/>
          </p:nvPr>
        </p:nvSpPr>
        <p:spPr/>
        <p:txBody>
          <a:bodyPr/>
          <a:lstStyle/>
          <a:p>
            <a:endParaRPr lang="es-CO" dirty="0"/>
          </a:p>
        </p:txBody>
      </p:sp>
      <p:sp>
        <p:nvSpPr>
          <p:cNvPr id="11" name="Freeform 11"/>
          <p:cNvSpPr/>
          <p:nvPr/>
        </p:nvSpPr>
        <p:spPr bwMode="auto">
          <a:xfrm flipV="1">
            <a:off x="64" y="806020"/>
            <a:ext cx="1494192" cy="575739"/>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12" name="Slide Number Placeholder 5"/>
          <p:cNvSpPr>
            <a:spLocks noGrp="1"/>
          </p:cNvSpPr>
          <p:nvPr>
            <p:ph type="sldNum" sz="quarter" idx="12"/>
          </p:nvPr>
        </p:nvSpPr>
        <p:spPr>
          <a:xfrm>
            <a:off x="562351" y="892821"/>
            <a:ext cx="643476" cy="413808"/>
          </a:xfrm>
        </p:spPr>
        <p:txBody>
          <a:bodyPr/>
          <a:lstStyle/>
          <a:p>
            <a:fld id="{B6F15528-21DE-4FAA-801E-634DDDAF4B2B}" type="slidenum">
              <a:rPr lang="es-CO" smtClean="0"/>
              <a:t>‹Nº›</a:t>
            </a:fld>
            <a:endParaRPr lang="es-CO" dirty="0"/>
          </a:p>
        </p:txBody>
      </p:sp>
    </p:spTree>
    <p:extLst>
      <p:ext uri="{BB962C8B-B14F-4D97-AF65-F5344CB8AC3E}">
        <p14:creationId xmlns:p14="http://schemas.microsoft.com/office/powerpoint/2010/main" val="128897645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itle 1"/>
          <p:cNvSpPr>
            <a:spLocks noGrp="1"/>
          </p:cNvSpPr>
          <p:nvPr>
            <p:ph type="title"/>
          </p:nvPr>
        </p:nvSpPr>
        <p:spPr>
          <a:xfrm>
            <a:off x="2139720" y="707325"/>
            <a:ext cx="7248120" cy="1451675"/>
          </a:xfrm>
        </p:spPr>
        <p:txBody>
          <a:bodyPr/>
          <a:lstStyle/>
          <a:p>
            <a:r>
              <a:rPr lang="es-ES"/>
              <a:t>Haga clic para modificar el estilo de título del patrón</a:t>
            </a:r>
            <a:endParaRPr lang="en-US" dirty="0"/>
          </a:p>
        </p:txBody>
      </p:sp>
      <p:sp>
        <p:nvSpPr>
          <p:cNvPr id="3" name="Date Placeholder 2"/>
          <p:cNvSpPr>
            <a:spLocks noGrp="1"/>
          </p:cNvSpPr>
          <p:nvPr>
            <p:ph type="dt" sz="half" idx="10"/>
          </p:nvPr>
        </p:nvSpPr>
        <p:spPr/>
        <p:txBody>
          <a:bodyPr/>
          <a:lstStyle/>
          <a:p>
            <a:fld id="{1D8BD707-D9CF-40AE-B4C6-C98DA3205C09}" type="datetimeFigureOut">
              <a:rPr lang="en-US" smtClean="0"/>
              <a:t>1/5/2026</a:t>
            </a:fld>
            <a:endParaRPr lang="en-US" dirty="0"/>
          </a:p>
        </p:txBody>
      </p:sp>
      <p:sp>
        <p:nvSpPr>
          <p:cNvPr id="4" name="Footer Placeholder 3"/>
          <p:cNvSpPr>
            <a:spLocks noGrp="1"/>
          </p:cNvSpPr>
          <p:nvPr>
            <p:ph type="ftr" sz="quarter" idx="11"/>
          </p:nvPr>
        </p:nvSpPr>
        <p:spPr/>
        <p:txBody>
          <a:bodyPr/>
          <a:lstStyle/>
          <a:p>
            <a:endParaRPr lang="es-CO" dirty="0"/>
          </a:p>
        </p:txBody>
      </p:sp>
      <p:sp>
        <p:nvSpPr>
          <p:cNvPr id="8" name="Freeform 11"/>
          <p:cNvSpPr/>
          <p:nvPr/>
        </p:nvSpPr>
        <p:spPr bwMode="auto">
          <a:xfrm flipV="1">
            <a:off x="64" y="806020"/>
            <a:ext cx="1494192" cy="575739"/>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B6F15528-21DE-4FAA-801E-634DDDAF4B2B}" type="slidenum">
              <a:rPr lang="es-CO" smtClean="0"/>
              <a:t>‹Nº›</a:t>
            </a:fld>
            <a:endParaRPr lang="es-CO" dirty="0"/>
          </a:p>
        </p:txBody>
      </p:sp>
    </p:spTree>
    <p:extLst>
      <p:ext uri="{BB962C8B-B14F-4D97-AF65-F5344CB8AC3E}">
        <p14:creationId xmlns:p14="http://schemas.microsoft.com/office/powerpoint/2010/main" val="958902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t>1/5/2026</a:t>
            </a:fld>
            <a:endParaRPr lang="en-US" dirty="0"/>
          </a:p>
        </p:txBody>
      </p:sp>
      <p:sp>
        <p:nvSpPr>
          <p:cNvPr id="3" name="Footer Placeholder 2"/>
          <p:cNvSpPr>
            <a:spLocks noGrp="1"/>
          </p:cNvSpPr>
          <p:nvPr>
            <p:ph type="ftr" sz="quarter" idx="11"/>
          </p:nvPr>
        </p:nvSpPr>
        <p:spPr/>
        <p:txBody>
          <a:bodyPr/>
          <a:lstStyle/>
          <a:p>
            <a:endParaRPr lang="es-CO" dirty="0"/>
          </a:p>
        </p:txBody>
      </p:sp>
      <p:sp>
        <p:nvSpPr>
          <p:cNvPr id="6" name="Freeform 11"/>
          <p:cNvSpPr/>
          <p:nvPr/>
        </p:nvSpPr>
        <p:spPr bwMode="auto">
          <a:xfrm flipV="1">
            <a:off x="64" y="806020"/>
            <a:ext cx="1494192" cy="575739"/>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B6F15528-21DE-4FAA-801E-634DDDAF4B2B}" type="slidenum">
              <a:rPr lang="es-CO" smtClean="0"/>
              <a:t>‹Nº›</a:t>
            </a:fld>
            <a:endParaRPr lang="es-CO" dirty="0"/>
          </a:p>
        </p:txBody>
      </p:sp>
    </p:spTree>
    <p:extLst>
      <p:ext uri="{BB962C8B-B14F-4D97-AF65-F5344CB8AC3E}">
        <p14:creationId xmlns:p14="http://schemas.microsoft.com/office/powerpoint/2010/main" val="41756305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136657" y="505566"/>
            <a:ext cx="2892542" cy="1106487"/>
          </a:xfrm>
        </p:spPr>
        <p:txBody>
          <a:bodyPr anchor="b"/>
          <a:lstStyle>
            <a:lvl1pPr algn="l">
              <a:defRPr sz="2200" b="0"/>
            </a:lvl1pPr>
          </a:lstStyle>
          <a:p>
            <a:r>
              <a:rPr lang="es-ES"/>
              <a:t>Haga clic para modificar el estilo de título del patrón</a:t>
            </a:r>
            <a:endParaRPr lang="en-US" dirty="0"/>
          </a:p>
        </p:txBody>
      </p:sp>
      <p:sp>
        <p:nvSpPr>
          <p:cNvPr id="3" name="Content Placeholder 2"/>
          <p:cNvSpPr>
            <a:spLocks noGrp="1"/>
          </p:cNvSpPr>
          <p:nvPr>
            <p:ph idx="1"/>
          </p:nvPr>
        </p:nvSpPr>
        <p:spPr>
          <a:xfrm>
            <a:off x="5217843" y="505568"/>
            <a:ext cx="4169997" cy="6136958"/>
          </a:xfrm>
        </p:spPr>
        <p:txBody>
          <a:bodyPr anchor="ctr">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Text Placeholder 3"/>
          <p:cNvSpPr>
            <a:spLocks noGrp="1"/>
          </p:cNvSpPr>
          <p:nvPr>
            <p:ph type="body" sz="half" idx="2"/>
          </p:nvPr>
        </p:nvSpPr>
        <p:spPr>
          <a:xfrm>
            <a:off x="2136657" y="1811761"/>
            <a:ext cx="2892542" cy="4830761"/>
          </a:xfrm>
        </p:spPr>
        <p:txBody>
          <a:bodyPr/>
          <a:lstStyle>
            <a:lvl1pPr marL="0" indent="0">
              <a:buNone/>
              <a:defRPr sz="1540"/>
            </a:lvl1pPr>
            <a:lvl2pPr marL="502920" indent="0">
              <a:buNone/>
              <a:defRPr sz="1320"/>
            </a:lvl2pPr>
            <a:lvl3pPr marL="1005840" indent="0">
              <a:buNone/>
              <a:defRPr sz="1100"/>
            </a:lvl3pPr>
            <a:lvl4pPr marL="1508760" indent="0">
              <a:buNone/>
              <a:defRPr sz="990"/>
            </a:lvl4pPr>
            <a:lvl5pPr marL="2011680" indent="0">
              <a:buNone/>
              <a:defRPr sz="990"/>
            </a:lvl5pPr>
            <a:lvl6pPr marL="2514600" indent="0">
              <a:buNone/>
              <a:defRPr sz="990"/>
            </a:lvl6pPr>
            <a:lvl7pPr marL="3017520" indent="0">
              <a:buNone/>
              <a:defRPr sz="990"/>
            </a:lvl7pPr>
            <a:lvl8pPr marL="3520440" indent="0">
              <a:buNone/>
              <a:defRPr sz="990"/>
            </a:lvl8pPr>
            <a:lvl9pPr marL="4023360" indent="0">
              <a:buNone/>
              <a:defRPr sz="99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1D8BD707-D9CF-40AE-B4C6-C98DA3205C09}" type="datetimeFigureOut">
              <a:rPr lang="en-US" smtClean="0"/>
              <a:t>1/5/2026</a:t>
            </a:fld>
            <a:endParaRPr lang="en-US" dirty="0"/>
          </a:p>
        </p:txBody>
      </p:sp>
      <p:sp>
        <p:nvSpPr>
          <p:cNvPr id="6" name="Footer Placeholder 5"/>
          <p:cNvSpPr>
            <a:spLocks noGrp="1"/>
          </p:cNvSpPr>
          <p:nvPr>
            <p:ph type="ftr" sz="quarter" idx="11"/>
          </p:nvPr>
        </p:nvSpPr>
        <p:spPr/>
        <p:txBody>
          <a:bodyPr/>
          <a:lstStyle/>
          <a:p>
            <a:endParaRPr lang="es-CO" dirty="0"/>
          </a:p>
        </p:txBody>
      </p:sp>
      <p:sp>
        <p:nvSpPr>
          <p:cNvPr id="10" name="Freeform 11"/>
          <p:cNvSpPr/>
          <p:nvPr/>
        </p:nvSpPr>
        <p:spPr bwMode="auto">
          <a:xfrm flipV="1">
            <a:off x="64" y="806020"/>
            <a:ext cx="1494192" cy="575739"/>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B6F15528-21DE-4FAA-801E-634DDDAF4B2B}" type="slidenum">
              <a:rPr lang="es-CO" smtClean="0"/>
              <a:t>‹Nº›</a:t>
            </a:fld>
            <a:endParaRPr lang="es-CO" dirty="0"/>
          </a:p>
        </p:txBody>
      </p:sp>
    </p:spTree>
    <p:extLst>
      <p:ext uri="{BB962C8B-B14F-4D97-AF65-F5344CB8AC3E}">
        <p14:creationId xmlns:p14="http://schemas.microsoft.com/office/powerpoint/2010/main" val="293262509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itle 1"/>
          <p:cNvSpPr>
            <a:spLocks noGrp="1"/>
          </p:cNvSpPr>
          <p:nvPr>
            <p:ph type="title"/>
          </p:nvPr>
        </p:nvSpPr>
        <p:spPr>
          <a:xfrm>
            <a:off x="2136657" y="5440680"/>
            <a:ext cx="7251184" cy="642303"/>
          </a:xfrm>
        </p:spPr>
        <p:txBody>
          <a:bodyPr anchor="b">
            <a:normAutofit/>
          </a:bodyPr>
          <a:lstStyle>
            <a:lvl1pPr algn="l">
              <a:defRPr sz="2640" b="0"/>
            </a:lvl1pPr>
          </a:lstStyle>
          <a:p>
            <a:r>
              <a:rPr lang="es-ES"/>
              <a:t>Haga clic para modificar el estilo de título del patrón</a:t>
            </a:r>
            <a:endParaRPr lang="en-US" dirty="0"/>
          </a:p>
        </p:txBody>
      </p:sp>
      <p:sp>
        <p:nvSpPr>
          <p:cNvPr id="3" name="Picture Placeholder 2"/>
          <p:cNvSpPr>
            <a:spLocks noGrp="1" noChangeAspect="1"/>
          </p:cNvSpPr>
          <p:nvPr>
            <p:ph type="pic" idx="1"/>
          </p:nvPr>
        </p:nvSpPr>
        <p:spPr>
          <a:xfrm>
            <a:off x="2136657" y="719627"/>
            <a:ext cx="7251184" cy="4368966"/>
          </a:xfrm>
        </p:spPr>
        <p:txBody>
          <a:bodyPr anchor="t">
            <a:normAutofit/>
          </a:bodyPr>
          <a:lstStyle>
            <a:lvl1pPr marL="0" indent="0" algn="ctr">
              <a:buNone/>
              <a:defRPr sz="1760"/>
            </a:lvl1pPr>
            <a:lvl2pPr marL="502920" indent="0">
              <a:buNone/>
              <a:defRPr sz="1760"/>
            </a:lvl2pPr>
            <a:lvl3pPr marL="1005840" indent="0">
              <a:buNone/>
              <a:defRPr sz="1760"/>
            </a:lvl3pPr>
            <a:lvl4pPr marL="1508760" indent="0">
              <a:buNone/>
              <a:defRPr sz="1760"/>
            </a:lvl4pPr>
            <a:lvl5pPr marL="2011680" indent="0">
              <a:buNone/>
              <a:defRPr sz="1760"/>
            </a:lvl5pPr>
            <a:lvl6pPr marL="2514600" indent="0">
              <a:buNone/>
              <a:defRPr sz="1760"/>
            </a:lvl6pPr>
            <a:lvl7pPr marL="3017520" indent="0">
              <a:buNone/>
              <a:defRPr sz="1760"/>
            </a:lvl7pPr>
            <a:lvl8pPr marL="3520440" indent="0">
              <a:buNone/>
              <a:defRPr sz="1760"/>
            </a:lvl8pPr>
            <a:lvl9pPr marL="4023360" indent="0">
              <a:buNone/>
              <a:defRPr sz="1760"/>
            </a:lvl9pPr>
          </a:lstStyle>
          <a:p>
            <a:r>
              <a:rPr lang="es-ES" dirty="0"/>
              <a:t>Haga clic en el icono para agregar una imagen</a:t>
            </a:r>
            <a:endParaRPr lang="en-US" dirty="0"/>
          </a:p>
        </p:txBody>
      </p:sp>
      <p:sp>
        <p:nvSpPr>
          <p:cNvPr id="4" name="Text Placeholder 3"/>
          <p:cNvSpPr>
            <a:spLocks noGrp="1"/>
          </p:cNvSpPr>
          <p:nvPr>
            <p:ph type="body" sz="half" idx="2"/>
          </p:nvPr>
        </p:nvSpPr>
        <p:spPr>
          <a:xfrm>
            <a:off x="2136657" y="6082983"/>
            <a:ext cx="7251184" cy="559540"/>
          </a:xfrm>
        </p:spPr>
        <p:txBody>
          <a:bodyPr>
            <a:normAutofit/>
          </a:bodyPr>
          <a:lstStyle>
            <a:lvl1pPr marL="0" indent="0">
              <a:buNone/>
              <a:defRPr sz="1320"/>
            </a:lvl1pPr>
            <a:lvl2pPr marL="502920" indent="0">
              <a:buNone/>
              <a:defRPr sz="1320"/>
            </a:lvl2pPr>
            <a:lvl3pPr marL="1005840" indent="0">
              <a:buNone/>
              <a:defRPr sz="1100"/>
            </a:lvl3pPr>
            <a:lvl4pPr marL="1508760" indent="0">
              <a:buNone/>
              <a:defRPr sz="990"/>
            </a:lvl4pPr>
            <a:lvl5pPr marL="2011680" indent="0">
              <a:buNone/>
              <a:defRPr sz="990"/>
            </a:lvl5pPr>
            <a:lvl6pPr marL="2514600" indent="0">
              <a:buNone/>
              <a:defRPr sz="990"/>
            </a:lvl6pPr>
            <a:lvl7pPr marL="3017520" indent="0">
              <a:buNone/>
              <a:defRPr sz="990"/>
            </a:lvl7pPr>
            <a:lvl8pPr marL="3520440" indent="0">
              <a:buNone/>
              <a:defRPr sz="990"/>
            </a:lvl8pPr>
            <a:lvl9pPr marL="4023360" indent="0">
              <a:buNone/>
              <a:defRPr sz="990"/>
            </a:lvl9pPr>
          </a:lstStyle>
          <a:p>
            <a:pPr lvl="0"/>
            <a:r>
              <a:rPr lang="es-ES"/>
              <a:t>Haga clic para modificar los estilos de texto del patrón</a:t>
            </a:r>
          </a:p>
        </p:txBody>
      </p:sp>
      <p:sp>
        <p:nvSpPr>
          <p:cNvPr id="5" name="Date Placeholder 4"/>
          <p:cNvSpPr>
            <a:spLocks noGrp="1"/>
          </p:cNvSpPr>
          <p:nvPr>
            <p:ph type="dt" sz="half" idx="10"/>
          </p:nvPr>
        </p:nvSpPr>
        <p:spPr/>
        <p:txBody>
          <a:bodyPr/>
          <a:lstStyle/>
          <a:p>
            <a:fld id="{1D8BD707-D9CF-40AE-B4C6-C98DA3205C09}" type="datetimeFigureOut">
              <a:rPr lang="en-US" smtClean="0"/>
              <a:t>1/5/2026</a:t>
            </a:fld>
            <a:endParaRPr lang="en-US" dirty="0"/>
          </a:p>
        </p:txBody>
      </p:sp>
      <p:sp>
        <p:nvSpPr>
          <p:cNvPr id="6" name="Footer Placeholder 5"/>
          <p:cNvSpPr>
            <a:spLocks noGrp="1"/>
          </p:cNvSpPr>
          <p:nvPr>
            <p:ph type="ftr" sz="quarter" idx="11"/>
          </p:nvPr>
        </p:nvSpPr>
        <p:spPr/>
        <p:txBody>
          <a:bodyPr/>
          <a:lstStyle/>
          <a:p>
            <a:endParaRPr lang="es-CO" dirty="0"/>
          </a:p>
        </p:txBody>
      </p:sp>
      <p:sp>
        <p:nvSpPr>
          <p:cNvPr id="10" name="Freeform 11"/>
          <p:cNvSpPr/>
          <p:nvPr/>
        </p:nvSpPr>
        <p:spPr bwMode="auto">
          <a:xfrm flipV="1">
            <a:off x="64" y="5565415"/>
            <a:ext cx="1494192" cy="575739"/>
          </a:xfrm>
          <a:custGeom>
            <a:avLst/>
            <a:gdLst/>
            <a:ahLst/>
            <a:cxnLst/>
            <a:rect l="l" t="t" r="r" b="b"/>
            <a:pathLst>
              <a:path w="7908" h="10000">
                <a:moveTo>
                  <a:pt x="7908" y="4694"/>
                </a:moveTo>
                <a:lnTo>
                  <a:pt x="6575" y="188"/>
                </a:lnTo>
                <a:cubicBezTo>
                  <a:pt x="6566" y="157"/>
                  <a:pt x="6555" y="125"/>
                  <a:pt x="6546" y="94"/>
                </a:cubicBezTo>
                <a:cubicBezTo>
                  <a:pt x="6519" y="0"/>
                  <a:pt x="6491" y="0"/>
                  <a:pt x="6463" y="0"/>
                </a:cubicBezTo>
                <a:lnTo>
                  <a:pt x="5935" y="0"/>
                </a:lnTo>
                <a:lnTo>
                  <a:pt x="0" y="62"/>
                </a:lnTo>
                <a:lnTo>
                  <a:pt x="0" y="10000"/>
                </a:lnTo>
                <a:lnTo>
                  <a:pt x="5935" y="9952"/>
                </a:lnTo>
                <a:lnTo>
                  <a:pt x="6463" y="9952"/>
                </a:lnTo>
                <a:cubicBezTo>
                  <a:pt x="6491" y="9952"/>
                  <a:pt x="6519" y="9859"/>
                  <a:pt x="6546" y="9859"/>
                </a:cubicBezTo>
                <a:cubicBezTo>
                  <a:pt x="6546" y="9764"/>
                  <a:pt x="6575" y="9764"/>
                  <a:pt x="6575" y="9764"/>
                </a:cubicBezTo>
                <a:lnTo>
                  <a:pt x="7908" y="5258"/>
                </a:lnTo>
                <a:cubicBezTo>
                  <a:pt x="7963" y="5070"/>
                  <a:pt x="7963" y="4883"/>
                  <a:pt x="7908" y="4694"/>
                </a:cubicBezTo>
                <a:close/>
              </a:path>
            </a:pathLst>
          </a:custGeom>
          <a:solidFill>
            <a:schemeClr val="accent1"/>
          </a:solidFill>
          <a:ln>
            <a:noFill/>
          </a:ln>
        </p:spPr>
      </p:sp>
      <p:sp>
        <p:nvSpPr>
          <p:cNvPr id="7" name="Slide Number Placeholder 6"/>
          <p:cNvSpPr>
            <a:spLocks noGrp="1"/>
          </p:cNvSpPr>
          <p:nvPr>
            <p:ph type="sldNum" sz="quarter" idx="12"/>
          </p:nvPr>
        </p:nvSpPr>
        <p:spPr>
          <a:xfrm>
            <a:off x="562351" y="5647500"/>
            <a:ext cx="643476" cy="413808"/>
          </a:xfrm>
        </p:spPr>
        <p:txBody>
          <a:bodyPr/>
          <a:lstStyle/>
          <a:p>
            <a:fld id="{B6F15528-21DE-4FAA-801E-634DDDAF4B2B}" type="slidenum">
              <a:rPr lang="es-CO" smtClean="0"/>
              <a:t>‹Nº›</a:t>
            </a:fld>
            <a:endParaRPr lang="es-CO" dirty="0"/>
          </a:p>
        </p:txBody>
      </p:sp>
    </p:spTree>
    <p:extLst>
      <p:ext uri="{BB962C8B-B14F-4D97-AF65-F5344CB8AC3E}">
        <p14:creationId xmlns:p14="http://schemas.microsoft.com/office/powerpoint/2010/main" val="198403019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36" name="Group 35"/>
          <p:cNvGrpSpPr/>
          <p:nvPr/>
        </p:nvGrpSpPr>
        <p:grpSpPr>
          <a:xfrm>
            <a:off x="1" y="259080"/>
            <a:ext cx="2179320" cy="7523778"/>
            <a:chOff x="2487613" y="285750"/>
            <a:chExt cx="2428875" cy="5654676"/>
          </a:xfrm>
        </p:grpSpPr>
        <p:sp>
          <p:nvSpPr>
            <p:cNvPr id="37"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38"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39"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40"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41"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42"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43"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44"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45"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46"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47"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48"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49" name="Group 48"/>
          <p:cNvGrpSpPr/>
          <p:nvPr/>
        </p:nvGrpSpPr>
        <p:grpSpPr>
          <a:xfrm>
            <a:off x="22463" y="323"/>
            <a:ext cx="2147499" cy="7766697"/>
            <a:chOff x="6627813" y="195717"/>
            <a:chExt cx="1952625" cy="5678034"/>
          </a:xfrm>
        </p:grpSpPr>
        <p:sp>
          <p:nvSpPr>
            <p:cNvPr id="50" name="Freeform 27"/>
            <p:cNvSpPr/>
            <p:nvPr/>
          </p:nvSpPr>
          <p:spPr bwMode="auto">
            <a:xfrm>
              <a:off x="6627813" y="195717"/>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51"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52"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53"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54"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55"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56"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57"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58"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59"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60"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61"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62" name="Rectangle 61"/>
          <p:cNvSpPr/>
          <p:nvPr/>
        </p:nvSpPr>
        <p:spPr>
          <a:xfrm>
            <a:off x="0" y="0"/>
            <a:ext cx="201168" cy="77724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139720" y="707325"/>
            <a:ext cx="7248120" cy="1451675"/>
          </a:xfrm>
          <a:prstGeom prst="rect">
            <a:avLst/>
          </a:prstGeom>
        </p:spPr>
        <p:txBody>
          <a:bodyPr vert="horz" lIns="91440" tIns="45720" rIns="91440" bIns="45720" rtlCol="0" anchor="t">
            <a:normAutofit/>
          </a:bodyPr>
          <a:lstStyle/>
          <a:p>
            <a:r>
              <a:rPr lang="es-ES"/>
              <a:t>Haga clic para modificar el estilo de título del patrón</a:t>
            </a:r>
            <a:endParaRPr lang="en-US" dirty="0"/>
          </a:p>
        </p:txBody>
      </p:sp>
      <p:sp>
        <p:nvSpPr>
          <p:cNvPr id="3" name="Text Placeholder 2"/>
          <p:cNvSpPr>
            <a:spLocks noGrp="1"/>
          </p:cNvSpPr>
          <p:nvPr>
            <p:ph type="body" idx="1"/>
          </p:nvPr>
        </p:nvSpPr>
        <p:spPr>
          <a:xfrm>
            <a:off x="2136657" y="2418080"/>
            <a:ext cx="7251184" cy="4404360"/>
          </a:xfrm>
          <a:prstGeom prst="rect">
            <a:avLst/>
          </a:prstGeom>
        </p:spPr>
        <p:txBody>
          <a:bodyPr vert="horz" lIns="91440" tIns="45720" rIns="91440" bIns="45720" rtlCol="0">
            <a:normAutofit/>
          </a:bodyPr>
          <a:lstStyle/>
          <a:p>
            <a:pPr lvl="0"/>
            <a:r>
              <a:rPr lang="es-ES"/>
              <a:t>Haga clic para modificar los estilos de texto del patrón</a:t>
            </a:r>
          </a:p>
          <a:p>
            <a:pPr lvl="1"/>
            <a:r>
              <a:rPr lang="es-ES"/>
              <a:t>Segundo nivel</a:t>
            </a:r>
          </a:p>
          <a:p>
            <a:pPr lvl="2"/>
            <a:r>
              <a:rPr lang="es-ES"/>
              <a:t>Tercer nivel</a:t>
            </a:r>
          </a:p>
          <a:p>
            <a:pPr lvl="3"/>
            <a:r>
              <a:rPr lang="es-ES"/>
              <a:t>Cuarto nivel</a:t>
            </a:r>
          </a:p>
          <a:p>
            <a:pPr lvl="4"/>
            <a:r>
              <a:rPr lang="es-ES"/>
              <a:t>Quinto nivel</a:t>
            </a:r>
            <a:endParaRPr lang="en-US" dirty="0"/>
          </a:p>
        </p:txBody>
      </p:sp>
      <p:sp>
        <p:nvSpPr>
          <p:cNvPr id="4" name="Date Placeholder 3"/>
          <p:cNvSpPr>
            <a:spLocks noGrp="1"/>
          </p:cNvSpPr>
          <p:nvPr>
            <p:ph type="dt" sz="half" idx="2"/>
          </p:nvPr>
        </p:nvSpPr>
        <p:spPr>
          <a:xfrm>
            <a:off x="8549640" y="6953102"/>
            <a:ext cx="843018" cy="419527"/>
          </a:xfrm>
          <a:prstGeom prst="rect">
            <a:avLst/>
          </a:prstGeom>
        </p:spPr>
        <p:txBody>
          <a:bodyPr vert="horz" lIns="91440" tIns="45720" rIns="91440" bIns="45720" rtlCol="0" anchor="ctr"/>
          <a:lstStyle>
            <a:lvl1pPr algn="r">
              <a:defRPr sz="990">
                <a:solidFill>
                  <a:schemeClr val="tx1">
                    <a:tint val="75000"/>
                  </a:schemeClr>
                </a:solidFill>
              </a:defRPr>
            </a:lvl1pPr>
          </a:lstStyle>
          <a:p>
            <a:fld id="{1D8BD707-D9CF-40AE-B4C6-C98DA3205C09}" type="datetimeFigureOut">
              <a:rPr lang="en-US" smtClean="0"/>
              <a:t>1/5/2026</a:t>
            </a:fld>
            <a:endParaRPr lang="en-US" dirty="0"/>
          </a:p>
        </p:txBody>
      </p:sp>
      <p:sp>
        <p:nvSpPr>
          <p:cNvPr id="5" name="Footer Placeholder 4"/>
          <p:cNvSpPr>
            <a:spLocks noGrp="1"/>
          </p:cNvSpPr>
          <p:nvPr>
            <p:ph type="ftr" sz="quarter" idx="3"/>
          </p:nvPr>
        </p:nvSpPr>
        <p:spPr>
          <a:xfrm>
            <a:off x="2136656" y="6953918"/>
            <a:ext cx="6288137" cy="413808"/>
          </a:xfrm>
          <a:prstGeom prst="rect">
            <a:avLst/>
          </a:prstGeom>
        </p:spPr>
        <p:txBody>
          <a:bodyPr vert="horz" lIns="91440" tIns="45720" rIns="91440" bIns="45720" rtlCol="0" anchor="ctr"/>
          <a:lstStyle>
            <a:lvl1pPr algn="l">
              <a:defRPr sz="990">
                <a:solidFill>
                  <a:schemeClr val="tx1">
                    <a:tint val="75000"/>
                  </a:schemeClr>
                </a:solidFill>
              </a:defRPr>
            </a:lvl1pPr>
          </a:lstStyle>
          <a:p>
            <a:endParaRPr lang="es-CO" dirty="0"/>
          </a:p>
        </p:txBody>
      </p:sp>
      <p:sp>
        <p:nvSpPr>
          <p:cNvPr id="6" name="Slide Number Placeholder 5"/>
          <p:cNvSpPr>
            <a:spLocks noGrp="1"/>
          </p:cNvSpPr>
          <p:nvPr>
            <p:ph type="sldNum" sz="quarter" idx="4"/>
          </p:nvPr>
        </p:nvSpPr>
        <p:spPr bwMode="gray">
          <a:xfrm>
            <a:off x="562351" y="892821"/>
            <a:ext cx="643476" cy="413808"/>
          </a:xfrm>
          <a:prstGeom prst="rect">
            <a:avLst/>
          </a:prstGeom>
        </p:spPr>
        <p:txBody>
          <a:bodyPr vert="horz" lIns="91440" tIns="45720" rIns="91440" bIns="45720" rtlCol="0" anchor="ctr"/>
          <a:lstStyle>
            <a:lvl1pPr algn="r">
              <a:defRPr sz="2200">
                <a:solidFill>
                  <a:srgbClr val="FEFFFF"/>
                </a:solidFill>
              </a:defRPr>
            </a:lvl1pPr>
          </a:lstStyle>
          <a:p>
            <a:fld id="{B6F15528-21DE-4FAA-801E-634DDDAF4B2B}" type="slidenum">
              <a:rPr lang="es-CO" smtClean="0"/>
              <a:t>‹Nº›</a:t>
            </a:fld>
            <a:endParaRPr lang="es-CO" dirty="0"/>
          </a:p>
        </p:txBody>
      </p:sp>
    </p:spTree>
    <p:extLst>
      <p:ext uri="{BB962C8B-B14F-4D97-AF65-F5344CB8AC3E}">
        <p14:creationId xmlns:p14="http://schemas.microsoft.com/office/powerpoint/2010/main" val="1899325207"/>
      </p:ext>
    </p:extLst>
  </p:cSld>
  <p:clrMap bg1="lt1" tx1="dk1" bg2="lt2" tx2="dk2" accent1="accent1" accent2="accent2" accent3="accent3" accent4="accent4" accent5="accent5" accent6="accent6" hlink="hlink" folHlink="folHlink"/>
  <p:sldLayoutIdLst>
    <p:sldLayoutId id="2147483747" r:id="rId1"/>
    <p:sldLayoutId id="2147483748" r:id="rId2"/>
    <p:sldLayoutId id="2147483749" r:id="rId3"/>
    <p:sldLayoutId id="2147483750" r:id="rId4"/>
    <p:sldLayoutId id="2147483751" r:id="rId5"/>
    <p:sldLayoutId id="2147483752" r:id="rId6"/>
    <p:sldLayoutId id="2147483753" r:id="rId7"/>
    <p:sldLayoutId id="2147483754" r:id="rId8"/>
    <p:sldLayoutId id="2147483755" r:id="rId9"/>
    <p:sldLayoutId id="2147483756" r:id="rId10"/>
    <p:sldLayoutId id="2147483757" r:id="rId11"/>
    <p:sldLayoutId id="2147483758" r:id="rId12"/>
    <p:sldLayoutId id="2147483759" r:id="rId13"/>
    <p:sldLayoutId id="2147483760" r:id="rId14"/>
    <p:sldLayoutId id="2147483761" r:id="rId15"/>
    <p:sldLayoutId id="2147483762" r:id="rId16"/>
    <p:sldLayoutId id="2147483763" r:id="rId17"/>
    <p:sldLayoutId id="2147483764" r:id="rId18"/>
  </p:sldLayoutIdLst>
  <p:txStyles>
    <p:titleStyle>
      <a:lvl1pPr algn="l" defTabSz="502920" rtl="0" eaLnBrk="1" latinLnBrk="0" hangingPunct="1">
        <a:spcBef>
          <a:spcPct val="0"/>
        </a:spcBef>
        <a:buNone/>
        <a:defRPr sz="396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77190" indent="-377190" algn="l" defTabSz="502920" rtl="0" eaLnBrk="1" latinLnBrk="0" hangingPunct="1">
        <a:spcBef>
          <a:spcPts val="1100"/>
        </a:spcBef>
        <a:spcAft>
          <a:spcPts val="0"/>
        </a:spcAft>
        <a:buClr>
          <a:schemeClr val="accent1"/>
        </a:buClr>
        <a:buFont typeface="Wingdings 3" charset="2"/>
        <a:buChar char=""/>
        <a:defRPr sz="1980" kern="1200">
          <a:solidFill>
            <a:schemeClr val="tx1">
              <a:lumMod val="75000"/>
              <a:lumOff val="25000"/>
            </a:schemeClr>
          </a:solidFill>
          <a:latin typeface="+mn-lt"/>
          <a:ea typeface="+mn-ea"/>
          <a:cs typeface="+mn-cs"/>
        </a:defRPr>
      </a:lvl1pPr>
      <a:lvl2pPr marL="817245" indent="-314325" algn="l" defTabSz="502920" rtl="0" eaLnBrk="1" latinLnBrk="0" hangingPunct="1">
        <a:spcBef>
          <a:spcPts val="1100"/>
        </a:spcBef>
        <a:spcAft>
          <a:spcPts val="0"/>
        </a:spcAft>
        <a:buClr>
          <a:schemeClr val="accent1"/>
        </a:buClr>
        <a:buFont typeface="Wingdings 3" charset="2"/>
        <a:buChar char=""/>
        <a:defRPr sz="1760" kern="1200">
          <a:solidFill>
            <a:schemeClr val="tx1">
              <a:lumMod val="75000"/>
              <a:lumOff val="25000"/>
            </a:schemeClr>
          </a:solidFill>
          <a:latin typeface="+mn-lt"/>
          <a:ea typeface="+mn-ea"/>
          <a:cs typeface="+mn-cs"/>
        </a:defRPr>
      </a:lvl2pPr>
      <a:lvl3pPr marL="1257300" indent="-251460" algn="l" defTabSz="502920" rtl="0" eaLnBrk="1" latinLnBrk="0" hangingPunct="1">
        <a:spcBef>
          <a:spcPts val="1100"/>
        </a:spcBef>
        <a:spcAft>
          <a:spcPts val="0"/>
        </a:spcAft>
        <a:buClr>
          <a:schemeClr val="accent1"/>
        </a:buClr>
        <a:buFont typeface="Wingdings 3" charset="2"/>
        <a:buChar char=""/>
        <a:defRPr sz="1540" kern="1200">
          <a:solidFill>
            <a:schemeClr val="tx1">
              <a:lumMod val="75000"/>
              <a:lumOff val="25000"/>
            </a:schemeClr>
          </a:solidFill>
          <a:latin typeface="+mn-lt"/>
          <a:ea typeface="+mn-ea"/>
          <a:cs typeface="+mn-cs"/>
        </a:defRPr>
      </a:lvl3pPr>
      <a:lvl4pPr marL="1760220" indent="-251460" algn="l" defTabSz="502920" rtl="0" eaLnBrk="1" latinLnBrk="0" hangingPunct="1">
        <a:spcBef>
          <a:spcPts val="1100"/>
        </a:spcBef>
        <a:spcAft>
          <a:spcPts val="0"/>
        </a:spcAft>
        <a:buClr>
          <a:schemeClr val="accent1"/>
        </a:buClr>
        <a:buFont typeface="Wingdings 3" charset="2"/>
        <a:buChar char=""/>
        <a:defRPr sz="1320" kern="1200">
          <a:solidFill>
            <a:schemeClr val="tx1">
              <a:lumMod val="75000"/>
              <a:lumOff val="25000"/>
            </a:schemeClr>
          </a:solidFill>
          <a:latin typeface="+mn-lt"/>
          <a:ea typeface="+mn-ea"/>
          <a:cs typeface="+mn-cs"/>
        </a:defRPr>
      </a:lvl4pPr>
      <a:lvl5pPr marL="2263140" indent="-251460" algn="l" defTabSz="502920" rtl="0" eaLnBrk="1" latinLnBrk="0" hangingPunct="1">
        <a:spcBef>
          <a:spcPts val="1100"/>
        </a:spcBef>
        <a:spcAft>
          <a:spcPts val="0"/>
        </a:spcAft>
        <a:buClr>
          <a:schemeClr val="accent1"/>
        </a:buClr>
        <a:buFont typeface="Wingdings 3" charset="2"/>
        <a:buChar char=""/>
        <a:defRPr sz="1320" kern="1200">
          <a:solidFill>
            <a:schemeClr val="tx1">
              <a:lumMod val="75000"/>
              <a:lumOff val="25000"/>
            </a:schemeClr>
          </a:solidFill>
          <a:latin typeface="+mn-lt"/>
          <a:ea typeface="+mn-ea"/>
          <a:cs typeface="+mn-cs"/>
        </a:defRPr>
      </a:lvl5pPr>
      <a:lvl6pPr marL="2766060" indent="-251460" algn="l" defTabSz="502920" rtl="0" eaLnBrk="1" latinLnBrk="0" hangingPunct="1">
        <a:spcBef>
          <a:spcPts val="1100"/>
        </a:spcBef>
        <a:spcAft>
          <a:spcPts val="0"/>
        </a:spcAft>
        <a:buClr>
          <a:schemeClr val="accent1"/>
        </a:buClr>
        <a:buFont typeface="Wingdings 3" charset="2"/>
        <a:buChar char=""/>
        <a:defRPr sz="1320" kern="1200">
          <a:solidFill>
            <a:schemeClr val="tx1">
              <a:lumMod val="75000"/>
              <a:lumOff val="25000"/>
            </a:schemeClr>
          </a:solidFill>
          <a:latin typeface="+mn-lt"/>
          <a:ea typeface="+mn-ea"/>
          <a:cs typeface="+mn-cs"/>
        </a:defRPr>
      </a:lvl6pPr>
      <a:lvl7pPr marL="3268980" indent="-251460" algn="l" defTabSz="502920" rtl="0" eaLnBrk="1" latinLnBrk="0" hangingPunct="1">
        <a:spcBef>
          <a:spcPts val="1100"/>
        </a:spcBef>
        <a:spcAft>
          <a:spcPts val="0"/>
        </a:spcAft>
        <a:buClr>
          <a:schemeClr val="accent1"/>
        </a:buClr>
        <a:buFont typeface="Wingdings 3" charset="2"/>
        <a:buChar char=""/>
        <a:defRPr sz="1320" kern="1200">
          <a:solidFill>
            <a:schemeClr val="tx1">
              <a:lumMod val="75000"/>
              <a:lumOff val="25000"/>
            </a:schemeClr>
          </a:solidFill>
          <a:latin typeface="+mn-lt"/>
          <a:ea typeface="+mn-ea"/>
          <a:cs typeface="+mn-cs"/>
        </a:defRPr>
      </a:lvl7pPr>
      <a:lvl8pPr marL="3771900" indent="-251460" algn="l" defTabSz="502920" rtl="0" eaLnBrk="1" latinLnBrk="0" hangingPunct="1">
        <a:spcBef>
          <a:spcPts val="1100"/>
        </a:spcBef>
        <a:spcAft>
          <a:spcPts val="0"/>
        </a:spcAft>
        <a:buClr>
          <a:schemeClr val="accent1"/>
        </a:buClr>
        <a:buFont typeface="Wingdings 3" charset="2"/>
        <a:buChar char=""/>
        <a:defRPr sz="1320" kern="1200">
          <a:solidFill>
            <a:schemeClr val="tx1">
              <a:lumMod val="75000"/>
              <a:lumOff val="25000"/>
            </a:schemeClr>
          </a:solidFill>
          <a:latin typeface="+mn-lt"/>
          <a:ea typeface="+mn-ea"/>
          <a:cs typeface="+mn-cs"/>
        </a:defRPr>
      </a:lvl8pPr>
      <a:lvl9pPr marL="4274820" indent="-251460" algn="l" defTabSz="502920" rtl="0" eaLnBrk="1" latinLnBrk="0" hangingPunct="1">
        <a:spcBef>
          <a:spcPts val="1100"/>
        </a:spcBef>
        <a:spcAft>
          <a:spcPts val="0"/>
        </a:spcAft>
        <a:buClr>
          <a:schemeClr val="accent1"/>
        </a:buClr>
        <a:buFont typeface="Wingdings 3" charset="2"/>
        <a:buChar char=""/>
        <a:defRPr sz="1320" kern="1200">
          <a:solidFill>
            <a:schemeClr val="tx1">
              <a:lumMod val="75000"/>
              <a:lumOff val="25000"/>
            </a:schemeClr>
          </a:solidFill>
          <a:latin typeface="+mn-lt"/>
          <a:ea typeface="+mn-ea"/>
          <a:cs typeface="+mn-cs"/>
        </a:defRPr>
      </a:lvl9pPr>
    </p:bodyStyle>
    <p:otherStyle>
      <a:defPPr>
        <a:defRPr lang="en-US"/>
      </a:defPPr>
      <a:lvl1pPr marL="0" algn="l" defTabSz="502920" rtl="0" eaLnBrk="1" latinLnBrk="0" hangingPunct="1">
        <a:defRPr sz="1980" kern="1200">
          <a:solidFill>
            <a:schemeClr val="tx1"/>
          </a:solidFill>
          <a:latin typeface="+mn-lt"/>
          <a:ea typeface="+mn-ea"/>
          <a:cs typeface="+mn-cs"/>
        </a:defRPr>
      </a:lvl1pPr>
      <a:lvl2pPr marL="502920" algn="l" defTabSz="502920" rtl="0" eaLnBrk="1" latinLnBrk="0" hangingPunct="1">
        <a:defRPr sz="1980" kern="1200">
          <a:solidFill>
            <a:schemeClr val="tx1"/>
          </a:solidFill>
          <a:latin typeface="+mn-lt"/>
          <a:ea typeface="+mn-ea"/>
          <a:cs typeface="+mn-cs"/>
        </a:defRPr>
      </a:lvl2pPr>
      <a:lvl3pPr marL="1005840" algn="l" defTabSz="502920" rtl="0" eaLnBrk="1" latinLnBrk="0" hangingPunct="1">
        <a:defRPr sz="1980" kern="1200">
          <a:solidFill>
            <a:schemeClr val="tx1"/>
          </a:solidFill>
          <a:latin typeface="+mn-lt"/>
          <a:ea typeface="+mn-ea"/>
          <a:cs typeface="+mn-cs"/>
        </a:defRPr>
      </a:lvl3pPr>
      <a:lvl4pPr marL="1508760" algn="l" defTabSz="502920" rtl="0" eaLnBrk="1" latinLnBrk="0" hangingPunct="1">
        <a:defRPr sz="1980" kern="1200">
          <a:solidFill>
            <a:schemeClr val="tx1"/>
          </a:solidFill>
          <a:latin typeface="+mn-lt"/>
          <a:ea typeface="+mn-ea"/>
          <a:cs typeface="+mn-cs"/>
        </a:defRPr>
      </a:lvl4pPr>
      <a:lvl5pPr marL="2011680" algn="l" defTabSz="502920" rtl="0" eaLnBrk="1" latinLnBrk="0" hangingPunct="1">
        <a:defRPr sz="1980" kern="1200">
          <a:solidFill>
            <a:schemeClr val="tx1"/>
          </a:solidFill>
          <a:latin typeface="+mn-lt"/>
          <a:ea typeface="+mn-ea"/>
          <a:cs typeface="+mn-cs"/>
        </a:defRPr>
      </a:lvl5pPr>
      <a:lvl6pPr marL="2514600" algn="l" defTabSz="502920" rtl="0" eaLnBrk="1" latinLnBrk="0" hangingPunct="1">
        <a:defRPr sz="1980" kern="1200">
          <a:solidFill>
            <a:schemeClr val="tx1"/>
          </a:solidFill>
          <a:latin typeface="+mn-lt"/>
          <a:ea typeface="+mn-ea"/>
          <a:cs typeface="+mn-cs"/>
        </a:defRPr>
      </a:lvl6pPr>
      <a:lvl7pPr marL="3017520" algn="l" defTabSz="502920" rtl="0" eaLnBrk="1" latinLnBrk="0" hangingPunct="1">
        <a:defRPr sz="1980" kern="1200">
          <a:solidFill>
            <a:schemeClr val="tx1"/>
          </a:solidFill>
          <a:latin typeface="+mn-lt"/>
          <a:ea typeface="+mn-ea"/>
          <a:cs typeface="+mn-cs"/>
        </a:defRPr>
      </a:lvl7pPr>
      <a:lvl8pPr marL="3520440" algn="l" defTabSz="502920" rtl="0" eaLnBrk="1" latinLnBrk="0" hangingPunct="1">
        <a:defRPr sz="1980" kern="1200">
          <a:solidFill>
            <a:schemeClr val="tx1"/>
          </a:solidFill>
          <a:latin typeface="+mn-lt"/>
          <a:ea typeface="+mn-ea"/>
          <a:cs typeface="+mn-cs"/>
        </a:defRPr>
      </a:lvl8pPr>
      <a:lvl9pPr marL="4023360" algn="l" defTabSz="502920" rtl="0" eaLnBrk="1" latinLnBrk="0" hangingPunct="1">
        <a:defRPr sz="198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7.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rotWithShape="1">
          <a:gsLst>
            <a:gs pos="0">
              <a:schemeClr val="bg2">
                <a:tint val="90000"/>
                <a:satMod val="92000"/>
                <a:lumMod val="120000"/>
              </a:schemeClr>
            </a:gs>
            <a:gs pos="100000">
              <a:schemeClr val="bg2">
                <a:shade val="98000"/>
                <a:satMod val="120000"/>
                <a:lumMod val="98000"/>
              </a:schemeClr>
            </a:gs>
          </a:gsLst>
          <a:path path="circle">
            <a:fillToRect l="50000" t="50000" r="100000" b="100000"/>
          </a:path>
        </a:gradFill>
        <a:effectLst/>
      </p:bgPr>
    </p:bg>
    <p:spTree>
      <p:nvGrpSpPr>
        <p:cNvPr id="1" name=""/>
        <p:cNvGrpSpPr/>
        <p:nvPr/>
      </p:nvGrpSpPr>
      <p:grpSpPr>
        <a:xfrm>
          <a:off x="0" y="0"/>
          <a:ext cx="0" cy="0"/>
          <a:chOff x="0" y="0"/>
          <a:chExt cx="0" cy="0"/>
        </a:xfrm>
      </p:grpSpPr>
      <p:sp>
        <p:nvSpPr>
          <p:cNvPr id="2" name="object 2"/>
          <p:cNvSpPr txBox="1"/>
          <p:nvPr/>
        </p:nvSpPr>
        <p:spPr>
          <a:xfrm>
            <a:off x="5410200" y="3657600"/>
            <a:ext cx="4270422" cy="4946784"/>
          </a:xfrm>
          <a:prstGeom prst="rect">
            <a:avLst/>
          </a:prstGeom>
        </p:spPr>
        <p:txBody>
          <a:bodyPr vert="horz" lIns="91440" tIns="45720" rIns="91440" bIns="45720" rtlCol="0">
            <a:normAutofit/>
          </a:bodyPr>
          <a:lstStyle/>
          <a:p>
            <a:pPr marL="418465" marR="128270" indent="-285750" algn="ctr">
              <a:spcBef>
                <a:spcPts val="1000"/>
              </a:spcBef>
              <a:buClr>
                <a:schemeClr val="accent1"/>
              </a:buClr>
              <a:buFont typeface="Wingdings" panose="05000000000000000000" pitchFamily="2" charset="2"/>
              <a:buChar char="Ø"/>
            </a:pPr>
            <a:r>
              <a:rPr lang="es-CO" sz="2400" b="1" spc="-90" dirty="0"/>
              <a:t>Plan</a:t>
            </a:r>
            <a:r>
              <a:rPr lang="es-CO" sz="2400" b="1" spc="-10" dirty="0"/>
              <a:t> </a:t>
            </a:r>
            <a:r>
              <a:rPr lang="es-CO" sz="2400" b="1" spc="-105" dirty="0"/>
              <a:t>de</a:t>
            </a:r>
            <a:r>
              <a:rPr lang="es-CO" sz="2400" b="1" spc="20" dirty="0"/>
              <a:t> </a:t>
            </a:r>
            <a:r>
              <a:rPr lang="es-CO" sz="2400" b="1" spc="-90" dirty="0"/>
              <a:t>Recuperación</a:t>
            </a:r>
            <a:r>
              <a:rPr lang="es-CO" sz="2400" b="1" spc="5" dirty="0"/>
              <a:t> </a:t>
            </a:r>
            <a:r>
              <a:rPr lang="es-CO" sz="2400" b="1" spc="-105" dirty="0"/>
              <a:t>de </a:t>
            </a:r>
            <a:r>
              <a:rPr lang="es-CO" sz="2400" b="1" spc="-800" dirty="0"/>
              <a:t> </a:t>
            </a:r>
            <a:r>
              <a:rPr lang="es-CO" sz="2400" b="1" spc="-5" dirty="0"/>
              <a:t>Cartera.</a:t>
            </a:r>
          </a:p>
          <a:p>
            <a:pPr marL="418465" marR="128270" indent="-285750" algn="ctr">
              <a:spcBef>
                <a:spcPts val="1000"/>
              </a:spcBef>
              <a:buClr>
                <a:schemeClr val="accent1"/>
              </a:buClr>
              <a:buFont typeface="Wingdings" panose="05000000000000000000" pitchFamily="2" charset="2"/>
              <a:buChar char="Ø"/>
            </a:pPr>
            <a:r>
              <a:rPr lang="es-CO" sz="2400" b="1" spc="-80" dirty="0"/>
              <a:t>Secretaría</a:t>
            </a:r>
            <a:r>
              <a:rPr lang="es-CO" sz="2400" b="1" spc="-45" dirty="0"/>
              <a:t> </a:t>
            </a:r>
            <a:r>
              <a:rPr lang="es-CO" sz="2400" b="1" spc="-105" dirty="0"/>
              <a:t>de</a:t>
            </a:r>
            <a:r>
              <a:rPr lang="es-CO" sz="2400" b="1" spc="-45" dirty="0"/>
              <a:t> </a:t>
            </a:r>
            <a:r>
              <a:rPr lang="es-CO" sz="2400" b="1" spc="-85" dirty="0"/>
              <a:t>Movilidad </a:t>
            </a:r>
            <a:r>
              <a:rPr lang="es-CO" sz="2400" b="1" spc="-105" dirty="0"/>
              <a:t>de</a:t>
            </a:r>
            <a:r>
              <a:rPr lang="es-CO" sz="2400" b="1" spc="-45" dirty="0"/>
              <a:t> </a:t>
            </a:r>
            <a:r>
              <a:rPr lang="es-CO" sz="2400" b="1" spc="-95" dirty="0"/>
              <a:t>San</a:t>
            </a:r>
            <a:r>
              <a:rPr lang="es-CO" sz="2400" b="1" spc="-25" dirty="0"/>
              <a:t> </a:t>
            </a:r>
            <a:r>
              <a:rPr lang="es-CO" sz="2400" b="1" spc="-90" dirty="0"/>
              <a:t>José</a:t>
            </a:r>
            <a:r>
              <a:rPr lang="es-CO" sz="2400" b="1" spc="-40" dirty="0"/>
              <a:t> </a:t>
            </a:r>
            <a:r>
              <a:rPr lang="es-CO" sz="2400" b="1" spc="-105" dirty="0"/>
              <a:t>de </a:t>
            </a:r>
            <a:r>
              <a:rPr lang="es-CO" sz="2400" b="1" spc="-800" dirty="0"/>
              <a:t> </a:t>
            </a:r>
            <a:r>
              <a:rPr lang="es-CO" sz="2400" b="1" spc="-5" dirty="0"/>
              <a:t>Cúcuta</a:t>
            </a:r>
            <a:endParaRPr lang="es-CO" sz="2400" dirty="0"/>
          </a:p>
          <a:p>
            <a:pPr marL="418465" marR="128270" indent="-285750" algn="ctr">
              <a:spcBef>
                <a:spcPts val="1000"/>
              </a:spcBef>
              <a:buClr>
                <a:schemeClr val="accent1"/>
              </a:buClr>
              <a:buFont typeface="Wingdings" panose="05000000000000000000" pitchFamily="2" charset="2"/>
              <a:buChar char="Ø"/>
            </a:pPr>
            <a:r>
              <a:rPr lang="es-CO" sz="2400" b="1" spc="-110" dirty="0"/>
              <a:t>Año</a:t>
            </a:r>
            <a:r>
              <a:rPr lang="es-CO" sz="2400" b="1" spc="45" dirty="0"/>
              <a:t> </a:t>
            </a:r>
            <a:r>
              <a:rPr lang="es-CO" sz="2400" b="1" spc="-105" dirty="0"/>
              <a:t>de</a:t>
            </a:r>
            <a:r>
              <a:rPr lang="es-CO" sz="2400" b="1" spc="114" dirty="0"/>
              <a:t> </a:t>
            </a:r>
            <a:r>
              <a:rPr lang="es-CO" sz="2400" b="1" spc="-80" dirty="0"/>
              <a:t>ejecución:</a:t>
            </a:r>
            <a:r>
              <a:rPr lang="es-CO" sz="2400" b="1" spc="75" dirty="0"/>
              <a:t> </a:t>
            </a:r>
            <a:r>
              <a:rPr lang="es-CO" sz="2400" b="1" spc="-95" dirty="0"/>
              <a:t>2026</a:t>
            </a:r>
            <a:endParaRPr lang="es-CO" sz="2400" dirty="0"/>
          </a:p>
        </p:txBody>
      </p:sp>
      <p:pic>
        <p:nvPicPr>
          <p:cNvPr id="4" name="object 4"/>
          <p:cNvPicPr/>
          <p:nvPr/>
        </p:nvPicPr>
        <p:blipFill>
          <a:blip r:embed="rId2" cstate="print"/>
          <a:stretch>
            <a:fillRect/>
          </a:stretch>
        </p:blipFill>
        <p:spPr>
          <a:xfrm>
            <a:off x="457200" y="304801"/>
            <a:ext cx="4191000" cy="198120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422242" y="216634"/>
            <a:ext cx="7318947" cy="1305486"/>
          </a:xfrm>
          <a:prstGeom prst="rect">
            <a:avLst/>
          </a:prstGeom>
        </p:spPr>
        <p:txBody>
          <a:bodyPr vert="horz" wrap="square" lIns="0" tIns="12700" rIns="0" bIns="0" rtlCol="0">
            <a:spAutoFit/>
          </a:bodyPr>
          <a:lstStyle/>
          <a:p>
            <a:pPr marL="12700" algn="ctr">
              <a:spcBef>
                <a:spcPts val="100"/>
              </a:spcBef>
              <a:tabLst>
                <a:tab pos="2473960" algn="l"/>
              </a:tabLst>
            </a:pPr>
            <a:r>
              <a:rPr sz="2400" b="1" spc="-5" dirty="0">
                <a:latin typeface="+mj-lt"/>
              </a:rPr>
              <a:t>E</a:t>
            </a:r>
            <a:r>
              <a:rPr sz="2400" b="1" spc="5" dirty="0">
                <a:latin typeface="+mj-lt"/>
              </a:rPr>
              <a:t>t</a:t>
            </a:r>
            <a:r>
              <a:rPr sz="2400" b="1" dirty="0">
                <a:latin typeface="+mj-lt"/>
              </a:rPr>
              <a:t>apa</a:t>
            </a:r>
            <a:r>
              <a:rPr lang="es-CO" sz="2400" b="1" dirty="0">
                <a:latin typeface="+mj-lt"/>
              </a:rPr>
              <a:t>s de </a:t>
            </a:r>
            <a:r>
              <a:rPr lang="es-MX" sz="2400" b="1" dirty="0">
                <a:latin typeface="+mj-lt"/>
                <a:cs typeface="Calibri"/>
              </a:rPr>
              <a:t>Notificación </a:t>
            </a:r>
            <a:r>
              <a:rPr lang="es-MX" sz="2400" b="1" spc="-10" dirty="0">
                <a:latin typeface="+mj-lt"/>
                <a:cs typeface="Calibri"/>
              </a:rPr>
              <a:t>del </a:t>
            </a:r>
            <a:r>
              <a:rPr lang="es-MX" sz="2400" b="1" spc="-800" dirty="0">
                <a:latin typeface="+mj-lt"/>
                <a:cs typeface="Calibri"/>
              </a:rPr>
              <a:t> </a:t>
            </a:r>
            <a:r>
              <a:rPr lang="es-MX" sz="2400" b="1" dirty="0">
                <a:latin typeface="+mj-lt"/>
                <a:cs typeface="Calibri"/>
              </a:rPr>
              <a:t>Proceso</a:t>
            </a:r>
            <a:r>
              <a:rPr lang="es-MX" sz="2400" b="1" spc="5" dirty="0">
                <a:latin typeface="+mj-lt"/>
                <a:cs typeface="Calibri"/>
              </a:rPr>
              <a:t> </a:t>
            </a:r>
            <a:r>
              <a:rPr lang="es-MX" sz="2400" b="1" dirty="0">
                <a:latin typeface="+mj-lt"/>
                <a:cs typeface="Calibri"/>
              </a:rPr>
              <a:t>de </a:t>
            </a:r>
            <a:r>
              <a:rPr lang="es-MX" sz="2400" b="1" spc="-800" dirty="0">
                <a:latin typeface="+mj-lt"/>
                <a:cs typeface="Calibri"/>
              </a:rPr>
              <a:t> </a:t>
            </a:r>
            <a:r>
              <a:rPr lang="es-MX" sz="2400" b="1" spc="-5" dirty="0">
                <a:latin typeface="+mj-lt"/>
                <a:cs typeface="Calibri"/>
              </a:rPr>
              <a:t>Cobro</a:t>
            </a:r>
            <a:r>
              <a:rPr lang="es-MX" sz="2400" b="1" spc="-95" dirty="0">
                <a:latin typeface="+mj-lt"/>
                <a:cs typeface="Calibri"/>
              </a:rPr>
              <a:t> </a:t>
            </a:r>
            <a:r>
              <a:rPr lang="es-MX" sz="2400" b="1" spc="-5" dirty="0">
                <a:latin typeface="+mj-lt"/>
                <a:cs typeface="Calibri"/>
              </a:rPr>
              <a:t>Coactivo</a:t>
            </a:r>
            <a:br>
              <a:rPr lang="es-MX" sz="3600" b="1" dirty="0">
                <a:latin typeface="Calibri"/>
                <a:cs typeface="Calibri"/>
              </a:rPr>
            </a:br>
            <a:endParaRPr sz="3600" b="1" dirty="0"/>
          </a:p>
        </p:txBody>
      </p:sp>
      <p:sp>
        <p:nvSpPr>
          <p:cNvPr id="4" name="object 4"/>
          <p:cNvSpPr txBox="1"/>
          <p:nvPr/>
        </p:nvSpPr>
        <p:spPr>
          <a:xfrm>
            <a:off x="685800" y="1550092"/>
            <a:ext cx="9013410" cy="4769382"/>
          </a:xfrm>
          <a:prstGeom prst="rect">
            <a:avLst/>
          </a:prstGeom>
        </p:spPr>
        <p:txBody>
          <a:bodyPr vert="horz" wrap="square" lIns="0" tIns="29209" rIns="0" bIns="0" rtlCol="0">
            <a:spAutoFit/>
          </a:bodyPr>
          <a:lstStyle/>
          <a:p>
            <a:pPr marL="297815" marR="9525" indent="-285750" algn="just">
              <a:buFont typeface="Wingdings" panose="05000000000000000000" pitchFamily="2" charset="2"/>
              <a:buChar char="q"/>
              <a:tabLst>
                <a:tab pos="201930" algn="l"/>
              </a:tabLst>
            </a:pPr>
            <a:r>
              <a:rPr spc="30" dirty="0">
                <a:latin typeface="+mj-lt"/>
                <a:cs typeface="Calibri"/>
              </a:rPr>
              <a:t>Primera etapa </a:t>
            </a:r>
            <a:r>
              <a:rPr spc="35" dirty="0">
                <a:latin typeface="+mj-lt"/>
                <a:cs typeface="Calibri"/>
              </a:rPr>
              <a:t>de </a:t>
            </a:r>
            <a:r>
              <a:rPr spc="25" dirty="0">
                <a:latin typeface="+mj-lt"/>
                <a:cs typeface="Calibri"/>
              </a:rPr>
              <a:t>notificación: la Secretaría </a:t>
            </a:r>
            <a:r>
              <a:rPr spc="35" dirty="0">
                <a:latin typeface="+mj-lt"/>
                <a:cs typeface="Calibri"/>
              </a:rPr>
              <a:t>de </a:t>
            </a:r>
            <a:r>
              <a:rPr lang="es-ES" spc="25" dirty="0">
                <a:latin typeface="+mj-lt"/>
                <a:cs typeface="Calibri"/>
              </a:rPr>
              <a:t>Movilidad </a:t>
            </a:r>
            <a:r>
              <a:rPr spc="35" dirty="0">
                <a:latin typeface="+mj-lt"/>
                <a:cs typeface="Calibri"/>
              </a:rPr>
              <a:t>de </a:t>
            </a:r>
            <a:r>
              <a:rPr spc="30" dirty="0">
                <a:latin typeface="+mj-lt"/>
                <a:cs typeface="Calibri"/>
              </a:rPr>
              <a:t>Cúcuta con </a:t>
            </a:r>
            <a:r>
              <a:rPr spc="35" dirty="0">
                <a:latin typeface="+mj-lt"/>
                <a:cs typeface="Calibri"/>
              </a:rPr>
              <a:t>apoyo de </a:t>
            </a:r>
            <a:r>
              <a:rPr spc="40" dirty="0">
                <a:latin typeface="+mj-lt"/>
                <a:cs typeface="Calibri"/>
              </a:rPr>
              <a:t>STMC </a:t>
            </a:r>
            <a:r>
              <a:rPr spc="25" dirty="0">
                <a:latin typeface="+mj-lt"/>
                <a:cs typeface="Calibri"/>
              </a:rPr>
              <a:t>remitirá </a:t>
            </a:r>
            <a:r>
              <a:rPr spc="30" dirty="0">
                <a:latin typeface="+mj-lt"/>
                <a:cs typeface="Calibri"/>
              </a:rPr>
              <a:t>a </a:t>
            </a:r>
            <a:r>
              <a:rPr spc="25" dirty="0">
                <a:latin typeface="+mj-lt"/>
                <a:cs typeface="Calibri"/>
              </a:rPr>
              <a:t>la </a:t>
            </a:r>
            <a:r>
              <a:rPr spc="30" dirty="0">
                <a:latin typeface="+mj-lt"/>
                <a:cs typeface="Calibri"/>
              </a:rPr>
              <a:t> </a:t>
            </a:r>
            <a:r>
              <a:rPr spc="25" dirty="0">
                <a:latin typeface="+mj-lt"/>
                <a:cs typeface="Calibri"/>
              </a:rPr>
              <a:t>dirección registrada </a:t>
            </a:r>
            <a:r>
              <a:rPr spc="35" dirty="0">
                <a:latin typeface="+mj-lt"/>
                <a:cs typeface="Calibri"/>
              </a:rPr>
              <a:t>en </a:t>
            </a:r>
            <a:r>
              <a:rPr spc="25" dirty="0">
                <a:latin typeface="+mj-lt"/>
                <a:cs typeface="Calibri"/>
              </a:rPr>
              <a:t>el </a:t>
            </a:r>
            <a:r>
              <a:rPr spc="40" dirty="0">
                <a:latin typeface="+mj-lt"/>
                <a:cs typeface="Calibri"/>
              </a:rPr>
              <a:t>RUNT </a:t>
            </a:r>
            <a:r>
              <a:rPr spc="30" dirty="0">
                <a:latin typeface="+mj-lt"/>
                <a:cs typeface="Calibri"/>
              </a:rPr>
              <a:t>a cada </a:t>
            </a:r>
            <a:r>
              <a:rPr spc="25" dirty="0">
                <a:latin typeface="+mj-lt"/>
                <a:cs typeface="Calibri"/>
              </a:rPr>
              <a:t>infractor, citación </a:t>
            </a:r>
            <a:r>
              <a:rPr spc="30" dirty="0">
                <a:latin typeface="+mj-lt"/>
                <a:cs typeface="Calibri"/>
              </a:rPr>
              <a:t> para</a:t>
            </a:r>
            <a:r>
              <a:rPr spc="-30" dirty="0">
                <a:latin typeface="+mj-lt"/>
                <a:cs typeface="Calibri"/>
              </a:rPr>
              <a:t> </a:t>
            </a:r>
            <a:r>
              <a:rPr spc="25" dirty="0">
                <a:latin typeface="+mj-lt"/>
                <a:cs typeface="Calibri"/>
              </a:rPr>
              <a:t>notificación</a:t>
            </a:r>
            <a:r>
              <a:rPr spc="-5" dirty="0">
                <a:latin typeface="+mj-lt"/>
                <a:cs typeface="Calibri"/>
              </a:rPr>
              <a:t> </a:t>
            </a:r>
            <a:r>
              <a:rPr spc="30" dirty="0">
                <a:latin typeface="+mj-lt"/>
                <a:cs typeface="Calibri"/>
              </a:rPr>
              <a:t>personal</a:t>
            </a:r>
            <a:r>
              <a:rPr spc="-55" dirty="0">
                <a:latin typeface="+mj-lt"/>
                <a:cs typeface="Calibri"/>
              </a:rPr>
              <a:t> </a:t>
            </a:r>
            <a:r>
              <a:rPr spc="25" dirty="0">
                <a:latin typeface="+mj-lt"/>
                <a:cs typeface="Calibri"/>
              </a:rPr>
              <a:t>del</a:t>
            </a:r>
            <a:r>
              <a:rPr spc="-45" dirty="0">
                <a:latin typeface="+mj-lt"/>
                <a:cs typeface="Calibri"/>
              </a:rPr>
              <a:t> </a:t>
            </a:r>
            <a:r>
              <a:rPr spc="35" dirty="0">
                <a:latin typeface="+mj-lt"/>
                <a:cs typeface="Calibri"/>
              </a:rPr>
              <a:t>mandamiento</a:t>
            </a:r>
            <a:r>
              <a:rPr spc="-45" dirty="0">
                <a:latin typeface="+mj-lt"/>
                <a:cs typeface="Calibri"/>
              </a:rPr>
              <a:t> </a:t>
            </a:r>
            <a:r>
              <a:rPr spc="35" dirty="0">
                <a:latin typeface="+mj-lt"/>
                <a:cs typeface="Calibri"/>
              </a:rPr>
              <a:t>de</a:t>
            </a:r>
            <a:r>
              <a:rPr spc="-60" dirty="0">
                <a:latin typeface="+mj-lt"/>
                <a:cs typeface="Calibri"/>
              </a:rPr>
              <a:t> </a:t>
            </a:r>
            <a:r>
              <a:rPr lang="es-CO" spc="30" dirty="0">
                <a:latin typeface="+mj-lt"/>
                <a:cs typeface="Calibri"/>
              </a:rPr>
              <a:t>pago</a:t>
            </a:r>
            <a:r>
              <a:rPr spc="30" dirty="0">
                <a:latin typeface="+mj-lt"/>
                <a:cs typeface="Calibri"/>
              </a:rPr>
              <a:t>.</a:t>
            </a:r>
            <a:endParaRPr lang="es-CO" spc="30" dirty="0">
              <a:latin typeface="+mj-lt"/>
              <a:cs typeface="Calibri"/>
            </a:endParaRPr>
          </a:p>
          <a:p>
            <a:pPr marL="12065" marR="9525" algn="just">
              <a:tabLst>
                <a:tab pos="201930" algn="l"/>
              </a:tabLst>
            </a:pPr>
            <a:endParaRPr lang="es-CO" dirty="0">
              <a:latin typeface="+mj-lt"/>
              <a:cs typeface="Calibri"/>
            </a:endParaRPr>
          </a:p>
          <a:p>
            <a:pPr marL="297815" marR="9525" indent="-285750" algn="just">
              <a:buFont typeface="Wingdings" panose="05000000000000000000" pitchFamily="2" charset="2"/>
              <a:buChar char="q"/>
              <a:tabLst>
                <a:tab pos="201930" algn="l"/>
              </a:tabLst>
            </a:pPr>
            <a:r>
              <a:rPr spc="35" dirty="0">
                <a:latin typeface="+mj-lt"/>
                <a:cs typeface="Calibri"/>
              </a:rPr>
              <a:t>Segunda </a:t>
            </a:r>
            <a:r>
              <a:rPr spc="30" dirty="0">
                <a:latin typeface="+mj-lt"/>
                <a:cs typeface="Calibri"/>
              </a:rPr>
              <a:t>etapa </a:t>
            </a:r>
            <a:r>
              <a:rPr spc="35" dirty="0">
                <a:latin typeface="+mj-lt"/>
                <a:cs typeface="Calibri"/>
              </a:rPr>
              <a:t>de </a:t>
            </a:r>
            <a:r>
              <a:rPr spc="25" dirty="0">
                <a:latin typeface="+mj-lt"/>
                <a:cs typeface="Calibri"/>
              </a:rPr>
              <a:t>notificación: </a:t>
            </a:r>
            <a:r>
              <a:rPr spc="30" dirty="0">
                <a:latin typeface="+mj-lt"/>
                <a:cs typeface="Calibri"/>
              </a:rPr>
              <a:t>la </a:t>
            </a:r>
            <a:r>
              <a:rPr spc="25" dirty="0">
                <a:latin typeface="+mj-lt"/>
                <a:cs typeface="Calibri"/>
              </a:rPr>
              <a:t>Secretaría </a:t>
            </a:r>
            <a:r>
              <a:rPr spc="35" dirty="0">
                <a:latin typeface="+mj-lt"/>
                <a:cs typeface="Calibri"/>
              </a:rPr>
              <a:t>de </a:t>
            </a:r>
            <a:r>
              <a:rPr lang="es-ES" spc="25" dirty="0">
                <a:latin typeface="+mj-lt"/>
                <a:cs typeface="Calibri"/>
              </a:rPr>
              <a:t>Movilidad </a:t>
            </a:r>
            <a:r>
              <a:rPr spc="35" dirty="0">
                <a:latin typeface="+mj-lt"/>
                <a:cs typeface="Calibri"/>
              </a:rPr>
              <a:t>de </a:t>
            </a:r>
            <a:r>
              <a:rPr spc="30" dirty="0">
                <a:latin typeface="+mj-lt"/>
                <a:cs typeface="Calibri"/>
              </a:rPr>
              <a:t>Cúcuta con apoyo </a:t>
            </a:r>
            <a:r>
              <a:rPr spc="35" dirty="0">
                <a:latin typeface="+mj-lt"/>
                <a:cs typeface="Calibri"/>
              </a:rPr>
              <a:t>de STMC </a:t>
            </a:r>
            <a:r>
              <a:rPr spc="30" dirty="0">
                <a:latin typeface="+mj-lt"/>
                <a:cs typeface="Calibri"/>
              </a:rPr>
              <a:t>a </a:t>
            </a:r>
            <a:r>
              <a:rPr spc="25" dirty="0">
                <a:latin typeface="+mj-lt"/>
                <a:cs typeface="Calibri"/>
              </a:rPr>
              <a:t>los infractores </a:t>
            </a:r>
            <a:r>
              <a:rPr spc="30" dirty="0">
                <a:latin typeface="+mj-lt"/>
                <a:cs typeface="Calibri"/>
              </a:rPr>
              <a:t> que</a:t>
            </a:r>
            <a:r>
              <a:rPr spc="-50" dirty="0">
                <a:latin typeface="+mj-lt"/>
                <a:cs typeface="Calibri"/>
              </a:rPr>
              <a:t> </a:t>
            </a:r>
            <a:r>
              <a:rPr spc="30" dirty="0">
                <a:latin typeface="+mj-lt"/>
                <a:cs typeface="Calibri"/>
              </a:rPr>
              <a:t>hayan</a:t>
            </a:r>
            <a:r>
              <a:rPr spc="-30" dirty="0">
                <a:latin typeface="+mj-lt"/>
                <a:cs typeface="Calibri"/>
              </a:rPr>
              <a:t> </a:t>
            </a:r>
            <a:r>
              <a:rPr spc="20" dirty="0">
                <a:latin typeface="+mj-lt"/>
                <a:cs typeface="Calibri"/>
              </a:rPr>
              <a:t>recibido</a:t>
            </a:r>
            <a:r>
              <a:rPr spc="-60" dirty="0">
                <a:latin typeface="+mj-lt"/>
                <a:cs typeface="Calibri"/>
              </a:rPr>
              <a:t> </a:t>
            </a:r>
            <a:r>
              <a:rPr spc="20" dirty="0">
                <a:latin typeface="+mj-lt"/>
                <a:cs typeface="Calibri"/>
              </a:rPr>
              <a:t>la</a:t>
            </a:r>
            <a:r>
              <a:rPr spc="-60" dirty="0">
                <a:latin typeface="+mj-lt"/>
                <a:cs typeface="Calibri"/>
              </a:rPr>
              <a:t> </a:t>
            </a:r>
            <a:r>
              <a:rPr spc="20" dirty="0">
                <a:latin typeface="+mj-lt"/>
                <a:cs typeface="Calibri"/>
              </a:rPr>
              <a:t>citación</a:t>
            </a:r>
            <a:r>
              <a:rPr spc="-45" dirty="0">
                <a:latin typeface="+mj-lt"/>
                <a:cs typeface="Calibri"/>
              </a:rPr>
              <a:t> </a:t>
            </a:r>
            <a:r>
              <a:rPr spc="30" dirty="0">
                <a:latin typeface="+mj-lt"/>
                <a:cs typeface="Calibri"/>
              </a:rPr>
              <a:t>para</a:t>
            </a:r>
            <a:r>
              <a:rPr spc="-30" dirty="0">
                <a:latin typeface="+mj-lt"/>
                <a:cs typeface="Calibri"/>
              </a:rPr>
              <a:t> </a:t>
            </a:r>
            <a:r>
              <a:rPr spc="20" dirty="0">
                <a:latin typeface="+mj-lt"/>
                <a:cs typeface="Calibri"/>
              </a:rPr>
              <a:t>notificación</a:t>
            </a:r>
            <a:r>
              <a:rPr spc="-20" dirty="0">
                <a:latin typeface="+mj-lt"/>
                <a:cs typeface="Calibri"/>
              </a:rPr>
              <a:t> </a:t>
            </a:r>
            <a:r>
              <a:rPr spc="30" dirty="0">
                <a:latin typeface="+mj-lt"/>
                <a:cs typeface="Calibri"/>
              </a:rPr>
              <a:t>personal</a:t>
            </a:r>
            <a:r>
              <a:rPr spc="-45" dirty="0">
                <a:latin typeface="+mj-lt"/>
                <a:cs typeface="Calibri"/>
              </a:rPr>
              <a:t> </a:t>
            </a:r>
            <a:r>
              <a:rPr spc="25" dirty="0">
                <a:latin typeface="+mj-lt"/>
                <a:cs typeface="Calibri"/>
              </a:rPr>
              <a:t>del </a:t>
            </a:r>
            <a:r>
              <a:rPr spc="-315" dirty="0">
                <a:latin typeface="+mj-lt"/>
                <a:cs typeface="Calibri"/>
              </a:rPr>
              <a:t> </a:t>
            </a:r>
            <a:r>
              <a:rPr spc="30" dirty="0">
                <a:latin typeface="+mj-lt"/>
                <a:cs typeface="Calibri"/>
              </a:rPr>
              <a:t>acto </a:t>
            </a:r>
            <a:r>
              <a:rPr spc="25" dirty="0">
                <a:latin typeface="+mj-lt"/>
                <a:cs typeface="Calibri"/>
              </a:rPr>
              <a:t>administrativo </a:t>
            </a:r>
            <a:r>
              <a:rPr spc="30" dirty="0">
                <a:latin typeface="+mj-lt"/>
                <a:cs typeface="Calibri"/>
              </a:rPr>
              <a:t>pero </a:t>
            </a:r>
            <a:r>
              <a:rPr spc="35" dirty="0">
                <a:latin typeface="+mj-lt"/>
                <a:cs typeface="Calibri"/>
              </a:rPr>
              <a:t>no </a:t>
            </a:r>
            <a:r>
              <a:rPr spc="30" dirty="0">
                <a:latin typeface="+mj-lt"/>
                <a:cs typeface="Calibri"/>
              </a:rPr>
              <a:t>se acercaron </a:t>
            </a:r>
            <a:r>
              <a:rPr spc="25" dirty="0">
                <a:latin typeface="+mj-lt"/>
                <a:cs typeface="Calibri"/>
              </a:rPr>
              <a:t>al </a:t>
            </a:r>
            <a:r>
              <a:rPr spc="30" dirty="0">
                <a:latin typeface="+mj-lt"/>
                <a:cs typeface="Calibri"/>
              </a:rPr>
              <a:t>organismo </a:t>
            </a:r>
            <a:r>
              <a:rPr spc="35" dirty="0">
                <a:latin typeface="+mj-lt"/>
                <a:cs typeface="Calibri"/>
              </a:rPr>
              <a:t>de </a:t>
            </a:r>
            <a:r>
              <a:rPr spc="40" dirty="0">
                <a:latin typeface="+mj-lt"/>
                <a:cs typeface="Calibri"/>
              </a:rPr>
              <a:t> </a:t>
            </a:r>
            <a:r>
              <a:rPr spc="25" dirty="0">
                <a:latin typeface="+mj-lt"/>
                <a:cs typeface="Calibri"/>
              </a:rPr>
              <a:t>tránsito</a:t>
            </a:r>
            <a:r>
              <a:rPr dirty="0">
                <a:latin typeface="+mj-lt"/>
                <a:cs typeface="Calibri"/>
              </a:rPr>
              <a:t> </a:t>
            </a:r>
            <a:r>
              <a:rPr spc="30" dirty="0">
                <a:latin typeface="+mj-lt"/>
                <a:cs typeface="Calibri"/>
              </a:rPr>
              <a:t>a</a:t>
            </a:r>
            <a:r>
              <a:rPr spc="-5" dirty="0">
                <a:latin typeface="+mj-lt"/>
                <a:cs typeface="Calibri"/>
              </a:rPr>
              <a:t> </a:t>
            </a:r>
            <a:r>
              <a:rPr spc="25" dirty="0">
                <a:latin typeface="+mj-lt"/>
                <a:cs typeface="Calibri"/>
              </a:rPr>
              <a:t>notificarse</a:t>
            </a:r>
            <a:r>
              <a:rPr dirty="0">
                <a:latin typeface="+mj-lt"/>
                <a:cs typeface="Calibri"/>
              </a:rPr>
              <a:t> </a:t>
            </a:r>
            <a:r>
              <a:rPr spc="30" dirty="0">
                <a:latin typeface="+mj-lt"/>
                <a:cs typeface="Calibri"/>
              </a:rPr>
              <a:t>y</a:t>
            </a:r>
            <a:r>
              <a:rPr spc="15" dirty="0">
                <a:latin typeface="+mj-lt"/>
                <a:cs typeface="Calibri"/>
              </a:rPr>
              <a:t> </a:t>
            </a:r>
            <a:r>
              <a:rPr spc="30" dirty="0">
                <a:latin typeface="+mj-lt"/>
                <a:cs typeface="Calibri"/>
              </a:rPr>
              <a:t>a</a:t>
            </a:r>
            <a:r>
              <a:rPr spc="20" dirty="0">
                <a:latin typeface="+mj-lt"/>
                <a:cs typeface="Calibri"/>
              </a:rPr>
              <a:t> </a:t>
            </a:r>
            <a:r>
              <a:rPr spc="25" dirty="0">
                <a:latin typeface="+mj-lt"/>
                <a:cs typeface="Calibri"/>
              </a:rPr>
              <a:t>los</a:t>
            </a:r>
            <a:r>
              <a:rPr spc="10" dirty="0">
                <a:latin typeface="+mj-lt"/>
                <a:cs typeface="Calibri"/>
              </a:rPr>
              <a:t> </a:t>
            </a:r>
            <a:r>
              <a:rPr spc="30" dirty="0">
                <a:latin typeface="+mj-lt"/>
                <a:cs typeface="Calibri"/>
              </a:rPr>
              <a:t>ciudadanos</a:t>
            </a:r>
            <a:r>
              <a:rPr spc="20" dirty="0">
                <a:latin typeface="+mj-lt"/>
                <a:cs typeface="Calibri"/>
              </a:rPr>
              <a:t> </a:t>
            </a:r>
            <a:r>
              <a:rPr spc="30" dirty="0">
                <a:latin typeface="+mj-lt"/>
                <a:cs typeface="Calibri"/>
              </a:rPr>
              <a:t>cuyos</a:t>
            </a:r>
            <a:r>
              <a:rPr spc="15" dirty="0">
                <a:latin typeface="+mj-lt"/>
                <a:cs typeface="Calibri"/>
              </a:rPr>
              <a:t> </a:t>
            </a:r>
            <a:r>
              <a:rPr spc="25" dirty="0">
                <a:latin typeface="+mj-lt"/>
                <a:cs typeface="Calibri"/>
              </a:rPr>
              <a:t>domicilios</a:t>
            </a:r>
            <a:r>
              <a:rPr spc="5" dirty="0">
                <a:latin typeface="+mj-lt"/>
                <a:cs typeface="Calibri"/>
              </a:rPr>
              <a:t> </a:t>
            </a:r>
            <a:r>
              <a:rPr spc="35" dirty="0">
                <a:latin typeface="+mj-lt"/>
                <a:cs typeface="Calibri"/>
              </a:rPr>
              <a:t>se </a:t>
            </a:r>
            <a:r>
              <a:rPr spc="-315" dirty="0">
                <a:latin typeface="+mj-lt"/>
                <a:cs typeface="Calibri"/>
              </a:rPr>
              <a:t> </a:t>
            </a:r>
            <a:r>
              <a:rPr spc="30" dirty="0">
                <a:latin typeface="+mj-lt"/>
                <a:cs typeface="Calibri"/>
              </a:rPr>
              <a:t>encontraban </a:t>
            </a:r>
            <a:r>
              <a:rPr spc="25" dirty="0">
                <a:latin typeface="+mj-lt"/>
                <a:cs typeface="Calibri"/>
              </a:rPr>
              <a:t>cerrados </a:t>
            </a:r>
            <a:r>
              <a:rPr spc="35" dirty="0">
                <a:latin typeface="+mj-lt"/>
                <a:cs typeface="Calibri"/>
              </a:rPr>
              <a:t>o </a:t>
            </a:r>
            <a:r>
              <a:rPr spc="25" dirty="0">
                <a:latin typeface="+mj-lt"/>
                <a:cs typeface="Calibri"/>
              </a:rPr>
              <a:t>se </a:t>
            </a:r>
            <a:r>
              <a:rPr spc="30" dirty="0">
                <a:latin typeface="+mj-lt"/>
                <a:cs typeface="Calibri"/>
              </a:rPr>
              <a:t>rehusaron a </a:t>
            </a:r>
            <a:r>
              <a:rPr spc="20" dirty="0">
                <a:latin typeface="+mj-lt"/>
                <a:cs typeface="Calibri"/>
              </a:rPr>
              <a:t>recibir </a:t>
            </a:r>
            <a:r>
              <a:rPr spc="25" dirty="0">
                <a:latin typeface="+mj-lt"/>
                <a:cs typeface="Calibri"/>
              </a:rPr>
              <a:t>la citación </a:t>
            </a:r>
            <a:r>
              <a:rPr spc="30" dirty="0">
                <a:latin typeface="+mj-lt"/>
                <a:cs typeface="Calibri"/>
              </a:rPr>
              <a:t> para</a:t>
            </a:r>
            <a:r>
              <a:rPr spc="114" dirty="0">
                <a:latin typeface="+mj-lt"/>
                <a:cs typeface="Calibri"/>
              </a:rPr>
              <a:t> </a:t>
            </a:r>
            <a:r>
              <a:rPr spc="25" dirty="0">
                <a:latin typeface="+mj-lt"/>
                <a:cs typeface="Calibri"/>
              </a:rPr>
              <a:t>notificarse</a:t>
            </a:r>
            <a:r>
              <a:rPr spc="120" dirty="0">
                <a:latin typeface="+mj-lt"/>
                <a:cs typeface="Calibri"/>
              </a:rPr>
              <a:t> </a:t>
            </a:r>
            <a:r>
              <a:rPr spc="30" dirty="0">
                <a:latin typeface="+mj-lt"/>
                <a:cs typeface="Calibri"/>
              </a:rPr>
              <a:t>personalmente</a:t>
            </a:r>
            <a:r>
              <a:rPr spc="110" dirty="0">
                <a:latin typeface="+mj-lt"/>
                <a:cs typeface="Calibri"/>
              </a:rPr>
              <a:t> </a:t>
            </a:r>
            <a:r>
              <a:rPr spc="25" dirty="0">
                <a:latin typeface="+mj-lt"/>
                <a:cs typeface="Calibri"/>
              </a:rPr>
              <a:t>del</a:t>
            </a:r>
            <a:r>
              <a:rPr spc="110" dirty="0">
                <a:latin typeface="+mj-lt"/>
                <a:cs typeface="Calibri"/>
              </a:rPr>
              <a:t> </a:t>
            </a:r>
            <a:r>
              <a:rPr lang="es-CO" spc="30" dirty="0">
                <a:latin typeface="+mj-lt"/>
                <a:cs typeface="Calibri"/>
              </a:rPr>
              <a:t>acto</a:t>
            </a:r>
            <a:r>
              <a:rPr spc="110" dirty="0">
                <a:latin typeface="+mj-lt"/>
                <a:cs typeface="Calibri"/>
              </a:rPr>
              <a:t> </a:t>
            </a:r>
            <a:r>
              <a:rPr lang="es-CO" spc="25" dirty="0">
                <a:latin typeface="+mj-lt"/>
                <a:cs typeface="Calibri"/>
              </a:rPr>
              <a:t>administrativo</a:t>
            </a:r>
            <a:r>
              <a:rPr spc="110" dirty="0">
                <a:latin typeface="+mj-lt"/>
                <a:cs typeface="Calibri"/>
              </a:rPr>
              <a:t> </a:t>
            </a:r>
            <a:r>
              <a:rPr spc="30" dirty="0">
                <a:latin typeface="+mj-lt"/>
                <a:cs typeface="Calibri"/>
              </a:rPr>
              <a:t>de</a:t>
            </a:r>
            <a:r>
              <a:rPr lang="es-CO" spc="30" dirty="0">
                <a:latin typeface="+mj-lt"/>
                <a:cs typeface="Calibri"/>
              </a:rPr>
              <a:t> </a:t>
            </a:r>
            <a:r>
              <a:rPr lang="es-MX" spc="35" dirty="0">
                <a:latin typeface="+mj-lt"/>
                <a:cs typeface="Calibri"/>
              </a:rPr>
              <a:t>mandamiento</a:t>
            </a:r>
            <a:r>
              <a:rPr lang="es-MX" spc="40" dirty="0">
                <a:latin typeface="+mj-lt"/>
                <a:cs typeface="Calibri"/>
              </a:rPr>
              <a:t> </a:t>
            </a:r>
            <a:r>
              <a:rPr lang="es-MX" spc="35" dirty="0">
                <a:latin typeface="+mj-lt"/>
                <a:cs typeface="Calibri"/>
              </a:rPr>
              <a:t>de</a:t>
            </a:r>
            <a:r>
              <a:rPr lang="es-MX" spc="40" dirty="0">
                <a:latin typeface="+mj-lt"/>
                <a:cs typeface="Calibri"/>
              </a:rPr>
              <a:t> </a:t>
            </a:r>
            <a:r>
              <a:rPr lang="es-MX" spc="30" dirty="0">
                <a:latin typeface="+mj-lt"/>
                <a:cs typeface="Calibri"/>
              </a:rPr>
              <a:t>pago,</a:t>
            </a:r>
            <a:r>
              <a:rPr lang="es-MX" spc="390" dirty="0">
                <a:latin typeface="+mj-lt"/>
                <a:cs typeface="Calibri"/>
              </a:rPr>
              <a:t> </a:t>
            </a:r>
            <a:r>
              <a:rPr lang="es-MX" spc="35" dirty="0">
                <a:latin typeface="+mj-lt"/>
                <a:cs typeface="Calibri"/>
              </a:rPr>
              <a:t>una</a:t>
            </a:r>
            <a:r>
              <a:rPr lang="es-MX" spc="40" dirty="0">
                <a:latin typeface="+mj-lt"/>
                <a:cs typeface="Calibri"/>
              </a:rPr>
              <a:t> </a:t>
            </a:r>
            <a:r>
              <a:rPr lang="es-MX" spc="25" dirty="0">
                <a:latin typeface="+mj-lt"/>
                <a:cs typeface="Calibri"/>
              </a:rPr>
              <a:t>notificación</a:t>
            </a:r>
            <a:r>
              <a:rPr lang="es-MX" spc="30" dirty="0">
                <a:latin typeface="+mj-lt"/>
                <a:cs typeface="Calibri"/>
              </a:rPr>
              <a:t> </a:t>
            </a:r>
            <a:r>
              <a:rPr lang="es-MX" spc="25" dirty="0">
                <a:latin typeface="+mj-lt"/>
                <a:cs typeface="Calibri"/>
              </a:rPr>
              <a:t>vía</a:t>
            </a:r>
            <a:r>
              <a:rPr lang="es-MX" spc="30" dirty="0">
                <a:latin typeface="+mj-lt"/>
                <a:cs typeface="Calibri"/>
              </a:rPr>
              <a:t> </a:t>
            </a:r>
            <a:r>
              <a:rPr lang="es-MX" spc="25" dirty="0">
                <a:latin typeface="+mj-lt"/>
                <a:cs typeface="Calibri"/>
              </a:rPr>
              <a:t>correo </a:t>
            </a:r>
            <a:r>
              <a:rPr lang="es-MX" spc="30" dirty="0">
                <a:latin typeface="+mj-lt"/>
                <a:cs typeface="Calibri"/>
              </a:rPr>
              <a:t> </a:t>
            </a:r>
            <a:r>
              <a:rPr lang="es-MX" spc="-5" dirty="0">
                <a:latin typeface="+mj-lt"/>
                <a:cs typeface="Calibri"/>
              </a:rPr>
              <a:t>certificado </a:t>
            </a:r>
            <a:r>
              <a:rPr lang="es-MX" dirty="0">
                <a:latin typeface="+mj-lt"/>
                <a:cs typeface="Calibri"/>
              </a:rPr>
              <a:t>del acto </a:t>
            </a:r>
            <a:r>
              <a:rPr lang="es-MX" spc="-5" dirty="0">
                <a:latin typeface="+mj-lt"/>
                <a:cs typeface="Calibri"/>
              </a:rPr>
              <a:t>administrativo </a:t>
            </a:r>
            <a:r>
              <a:rPr lang="es-MX" dirty="0">
                <a:latin typeface="+mj-lt"/>
                <a:cs typeface="Calibri"/>
              </a:rPr>
              <a:t>de </a:t>
            </a:r>
            <a:r>
              <a:rPr lang="es-MX" spc="-5" dirty="0">
                <a:latin typeface="+mj-lt"/>
                <a:cs typeface="Calibri"/>
              </a:rPr>
              <a:t>mandamiento </a:t>
            </a:r>
            <a:r>
              <a:rPr lang="es-MX" dirty="0">
                <a:latin typeface="+mj-lt"/>
                <a:cs typeface="Calibri"/>
              </a:rPr>
              <a:t>de </a:t>
            </a:r>
            <a:r>
              <a:rPr lang="es-MX" spc="-5" dirty="0">
                <a:latin typeface="+mj-lt"/>
                <a:cs typeface="Calibri"/>
              </a:rPr>
              <a:t>pago </a:t>
            </a:r>
            <a:r>
              <a:rPr lang="es-MX" dirty="0">
                <a:latin typeface="+mj-lt"/>
                <a:cs typeface="Calibri"/>
              </a:rPr>
              <a:t> </a:t>
            </a:r>
            <a:r>
              <a:rPr lang="es-MX" spc="35" dirty="0">
                <a:latin typeface="+mj-lt"/>
                <a:cs typeface="Calibri"/>
              </a:rPr>
              <a:t>que </a:t>
            </a:r>
            <a:r>
              <a:rPr lang="es-MX" spc="30" dirty="0">
                <a:latin typeface="+mj-lt"/>
                <a:cs typeface="Calibri"/>
              </a:rPr>
              <a:t>dio apertura a cada </a:t>
            </a:r>
            <a:r>
              <a:rPr lang="es-MX" spc="35" dirty="0">
                <a:latin typeface="+mj-lt"/>
                <a:cs typeface="Calibri"/>
              </a:rPr>
              <a:t>uno de </a:t>
            </a:r>
            <a:r>
              <a:rPr lang="es-MX" spc="30" dirty="0">
                <a:latin typeface="+mj-lt"/>
                <a:cs typeface="Calibri"/>
              </a:rPr>
              <a:t>los </a:t>
            </a:r>
            <a:r>
              <a:rPr lang="es-MX" spc="25" dirty="0">
                <a:latin typeface="+mj-lt"/>
                <a:cs typeface="Calibri"/>
              </a:rPr>
              <a:t>procesos </a:t>
            </a:r>
            <a:r>
              <a:rPr lang="es-MX" spc="35" dirty="0">
                <a:latin typeface="+mj-lt"/>
                <a:cs typeface="Calibri"/>
              </a:rPr>
              <a:t>de </a:t>
            </a:r>
            <a:r>
              <a:rPr lang="es-MX" spc="30" dirty="0">
                <a:latin typeface="+mj-lt"/>
                <a:cs typeface="Calibri"/>
              </a:rPr>
              <a:t>cobro </a:t>
            </a:r>
            <a:r>
              <a:rPr lang="es-MX" spc="35" dirty="0">
                <a:latin typeface="+mj-lt"/>
                <a:cs typeface="Calibri"/>
              </a:rPr>
              <a:t> </a:t>
            </a:r>
            <a:r>
              <a:rPr lang="es-MX" spc="25" dirty="0">
                <a:latin typeface="+mj-lt"/>
                <a:cs typeface="Calibri"/>
              </a:rPr>
              <a:t>coactivo.</a:t>
            </a:r>
          </a:p>
          <a:p>
            <a:pPr marL="297815" marR="9525" indent="-285750" algn="just">
              <a:buFont typeface="Wingdings" panose="05000000000000000000" pitchFamily="2" charset="2"/>
              <a:buChar char="q"/>
              <a:tabLst>
                <a:tab pos="201930" algn="l"/>
              </a:tabLst>
            </a:pPr>
            <a:endParaRPr lang="es-MX" dirty="0">
              <a:latin typeface="+mj-lt"/>
              <a:cs typeface="Calibri"/>
            </a:endParaRPr>
          </a:p>
          <a:p>
            <a:pPr marL="297815" marR="6350" indent="-285750" algn="just">
              <a:buFont typeface="Wingdings" panose="05000000000000000000" pitchFamily="2" charset="2"/>
              <a:buChar char="q"/>
              <a:tabLst>
                <a:tab pos="201930" algn="l"/>
              </a:tabLst>
            </a:pPr>
            <a:r>
              <a:rPr lang="es-MX" spc="25" dirty="0">
                <a:latin typeface="+mj-lt"/>
                <a:cs typeface="Calibri"/>
              </a:rPr>
              <a:t>Tercera </a:t>
            </a:r>
            <a:r>
              <a:rPr lang="es-MX" spc="30" dirty="0">
                <a:latin typeface="+mj-lt"/>
                <a:cs typeface="Calibri"/>
              </a:rPr>
              <a:t>etapa </a:t>
            </a:r>
            <a:r>
              <a:rPr lang="es-MX" spc="35" dirty="0">
                <a:latin typeface="+mj-lt"/>
                <a:cs typeface="Calibri"/>
              </a:rPr>
              <a:t>de </a:t>
            </a:r>
            <a:r>
              <a:rPr lang="es-MX" spc="25" dirty="0">
                <a:latin typeface="+mj-lt"/>
                <a:cs typeface="Calibri"/>
              </a:rPr>
              <a:t>notificación: la Secretaría </a:t>
            </a:r>
            <a:r>
              <a:rPr lang="es-MX" spc="35" dirty="0">
                <a:latin typeface="+mj-lt"/>
                <a:cs typeface="Calibri"/>
              </a:rPr>
              <a:t>de </a:t>
            </a:r>
            <a:r>
              <a:rPr lang="es-MX" spc="25" dirty="0">
                <a:latin typeface="+mj-lt"/>
                <a:cs typeface="Calibri"/>
              </a:rPr>
              <a:t>Movilidad </a:t>
            </a:r>
            <a:r>
              <a:rPr lang="es-MX" spc="35" dirty="0">
                <a:latin typeface="+mj-lt"/>
                <a:cs typeface="Calibri"/>
              </a:rPr>
              <a:t>de </a:t>
            </a:r>
            <a:r>
              <a:rPr lang="es-MX" spc="30" dirty="0">
                <a:latin typeface="+mj-lt"/>
                <a:cs typeface="Calibri"/>
              </a:rPr>
              <a:t>Cúcuta con </a:t>
            </a:r>
            <a:r>
              <a:rPr lang="es-MX" spc="35" dirty="0">
                <a:latin typeface="+mj-lt"/>
                <a:cs typeface="Calibri"/>
              </a:rPr>
              <a:t>apoyo de </a:t>
            </a:r>
            <a:r>
              <a:rPr lang="es-CO" spc="35" dirty="0">
                <a:latin typeface="+mj-lt"/>
                <a:cs typeface="Calibri"/>
              </a:rPr>
              <a:t>STMC</a:t>
            </a:r>
            <a:r>
              <a:rPr lang="es-MX" spc="35" dirty="0">
                <a:latin typeface="+mj-lt"/>
                <a:cs typeface="Calibri"/>
              </a:rPr>
              <a:t> </a:t>
            </a:r>
            <a:r>
              <a:rPr lang="es-MX" spc="15" dirty="0">
                <a:latin typeface="+mj-lt"/>
                <a:cs typeface="Calibri"/>
              </a:rPr>
              <a:t>, </a:t>
            </a:r>
            <a:r>
              <a:rPr lang="es-MX" spc="30" dirty="0">
                <a:latin typeface="+mj-lt"/>
                <a:cs typeface="Calibri"/>
              </a:rPr>
              <a:t>conforme a </a:t>
            </a:r>
            <a:r>
              <a:rPr lang="es-MX" spc="25" dirty="0">
                <a:latin typeface="+mj-lt"/>
                <a:cs typeface="Calibri"/>
              </a:rPr>
              <a:t>lo </a:t>
            </a:r>
            <a:r>
              <a:rPr lang="es-MX" spc="30" dirty="0">
                <a:latin typeface="+mj-lt"/>
                <a:cs typeface="Calibri"/>
              </a:rPr>
              <a:t> estipulado</a:t>
            </a:r>
            <a:r>
              <a:rPr lang="es-MX" spc="390" dirty="0">
                <a:latin typeface="+mj-lt"/>
                <a:cs typeface="Calibri"/>
              </a:rPr>
              <a:t> </a:t>
            </a:r>
            <a:r>
              <a:rPr lang="es-MX" spc="30" dirty="0">
                <a:latin typeface="+mj-lt"/>
                <a:cs typeface="Calibri"/>
              </a:rPr>
              <a:t>en</a:t>
            </a:r>
            <a:r>
              <a:rPr lang="es-MX" spc="390" dirty="0">
                <a:latin typeface="+mj-lt"/>
                <a:cs typeface="Calibri"/>
              </a:rPr>
              <a:t> </a:t>
            </a:r>
            <a:r>
              <a:rPr lang="es-MX" spc="20" dirty="0">
                <a:latin typeface="+mj-lt"/>
                <a:cs typeface="Calibri"/>
              </a:rPr>
              <a:t>el</a:t>
            </a:r>
            <a:r>
              <a:rPr lang="es-MX" spc="25" dirty="0">
                <a:latin typeface="+mj-lt"/>
                <a:cs typeface="Calibri"/>
              </a:rPr>
              <a:t> artículo</a:t>
            </a:r>
            <a:r>
              <a:rPr lang="es-MX" spc="30" dirty="0">
                <a:latin typeface="+mj-lt"/>
                <a:cs typeface="Calibri"/>
              </a:rPr>
              <a:t> </a:t>
            </a:r>
            <a:r>
              <a:rPr lang="es-MX" spc="35" dirty="0">
                <a:latin typeface="+mj-lt"/>
                <a:cs typeface="Calibri"/>
              </a:rPr>
              <a:t>69</a:t>
            </a:r>
            <a:r>
              <a:rPr lang="es-MX" spc="40" dirty="0">
                <a:latin typeface="+mj-lt"/>
                <a:cs typeface="Calibri"/>
              </a:rPr>
              <a:t> </a:t>
            </a:r>
            <a:r>
              <a:rPr lang="es-MX" spc="25" dirty="0">
                <a:latin typeface="+mj-lt"/>
                <a:cs typeface="Calibri"/>
              </a:rPr>
              <a:t>del</a:t>
            </a:r>
            <a:r>
              <a:rPr lang="es-MX" spc="30" dirty="0">
                <a:latin typeface="+mj-lt"/>
                <a:cs typeface="Calibri"/>
              </a:rPr>
              <a:t> </a:t>
            </a:r>
            <a:r>
              <a:rPr lang="es-MX" spc="20" dirty="0">
                <a:latin typeface="+mj-lt"/>
                <a:cs typeface="Calibri"/>
              </a:rPr>
              <a:t>C.P.A.C.A,</a:t>
            </a:r>
            <a:r>
              <a:rPr lang="es-MX" spc="25" dirty="0">
                <a:latin typeface="+mj-lt"/>
                <a:cs typeface="Calibri"/>
              </a:rPr>
              <a:t> realizará </a:t>
            </a:r>
            <a:r>
              <a:rPr lang="es-MX" spc="30" dirty="0">
                <a:latin typeface="+mj-lt"/>
                <a:cs typeface="Calibri"/>
              </a:rPr>
              <a:t> </a:t>
            </a:r>
            <a:r>
              <a:rPr lang="es-MX" spc="25" dirty="0">
                <a:latin typeface="+mj-lt"/>
                <a:cs typeface="Calibri"/>
              </a:rPr>
              <a:t>publicación</a:t>
            </a:r>
            <a:r>
              <a:rPr lang="es-MX" spc="35" dirty="0">
                <a:latin typeface="+mj-lt"/>
                <a:cs typeface="Calibri"/>
              </a:rPr>
              <a:t> de</a:t>
            </a:r>
            <a:r>
              <a:rPr lang="es-MX" spc="-5" dirty="0">
                <a:latin typeface="+mj-lt"/>
                <a:cs typeface="Calibri"/>
              </a:rPr>
              <a:t> </a:t>
            </a:r>
            <a:r>
              <a:rPr lang="es-MX" spc="25" dirty="0">
                <a:latin typeface="+mj-lt"/>
                <a:cs typeface="Calibri"/>
              </a:rPr>
              <a:t>aviso</a:t>
            </a:r>
            <a:r>
              <a:rPr lang="es-MX" spc="-25" dirty="0">
                <a:latin typeface="+mj-lt"/>
                <a:cs typeface="Calibri"/>
              </a:rPr>
              <a:t> </a:t>
            </a:r>
            <a:r>
              <a:rPr lang="es-MX" spc="30" dirty="0">
                <a:latin typeface="+mj-lt"/>
                <a:cs typeface="Calibri"/>
              </a:rPr>
              <a:t>en</a:t>
            </a:r>
            <a:r>
              <a:rPr lang="es-MX" dirty="0">
                <a:latin typeface="+mj-lt"/>
                <a:cs typeface="Calibri"/>
              </a:rPr>
              <a:t> </a:t>
            </a:r>
            <a:r>
              <a:rPr lang="es-MX" spc="25" dirty="0">
                <a:latin typeface="+mj-lt"/>
                <a:cs typeface="Calibri"/>
              </a:rPr>
              <a:t>cartelera.</a:t>
            </a:r>
            <a:endParaRPr lang="es-MX" dirty="0">
              <a:latin typeface="+mj-lt"/>
              <a:cs typeface="Calibri"/>
            </a:endParaRPr>
          </a:p>
          <a:p>
            <a:pPr marL="201295" marR="5080" indent="-189230" algn="just">
              <a:lnSpc>
                <a:spcPct val="92400"/>
              </a:lnSpc>
              <a:spcBef>
                <a:spcPts val="795"/>
              </a:spcBef>
              <a:buFont typeface="Arial MT"/>
              <a:buChar char="•"/>
              <a:tabLst>
                <a:tab pos="201930" algn="l"/>
              </a:tabLst>
            </a:pPr>
            <a:endParaRPr sz="1450" dirty="0">
              <a:latin typeface="Calibri"/>
              <a:cs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1370834" y="378523"/>
            <a:ext cx="8305799" cy="936795"/>
          </a:xfrm>
          <a:prstGeom prst="rect">
            <a:avLst/>
          </a:prstGeom>
        </p:spPr>
        <p:txBody>
          <a:bodyPr vert="horz" wrap="square" lIns="0" tIns="13335" rIns="0" bIns="0" rtlCol="0">
            <a:spAutoFit/>
          </a:bodyPr>
          <a:lstStyle/>
          <a:p>
            <a:pPr marL="12700" algn="ctr">
              <a:lnSpc>
                <a:spcPct val="100000"/>
              </a:lnSpc>
              <a:spcBef>
                <a:spcPts val="105"/>
              </a:spcBef>
              <a:tabLst>
                <a:tab pos="1745614" algn="l"/>
              </a:tabLst>
            </a:pPr>
            <a:r>
              <a:rPr sz="2000" b="1" spc="-5" dirty="0"/>
              <a:t>Con</a:t>
            </a:r>
            <a:r>
              <a:rPr sz="2000" b="1" spc="-10" dirty="0"/>
              <a:t>t</a:t>
            </a:r>
            <a:r>
              <a:rPr sz="2000" b="1" dirty="0"/>
              <a:t>inuación	</a:t>
            </a:r>
            <a:r>
              <a:rPr lang="es-CO" sz="2000" b="1" spc="5" dirty="0"/>
              <a:t> del proceso de recuperación de cartera de los comparendos en estado de cobro coactivo de los años 2022 y 2023</a:t>
            </a:r>
            <a:endParaRPr sz="2000" b="1" spc="5" dirty="0"/>
          </a:p>
        </p:txBody>
      </p:sp>
      <p:sp>
        <p:nvSpPr>
          <p:cNvPr id="9" name="object 9"/>
          <p:cNvSpPr txBox="1"/>
          <p:nvPr/>
        </p:nvSpPr>
        <p:spPr>
          <a:xfrm>
            <a:off x="1066800" y="2057400"/>
            <a:ext cx="8305800" cy="4558684"/>
          </a:xfrm>
          <a:prstGeom prst="rect">
            <a:avLst/>
          </a:prstGeom>
        </p:spPr>
        <p:txBody>
          <a:bodyPr vert="horz" wrap="square" lIns="0" tIns="7620" rIns="0" bIns="0" rtlCol="0">
            <a:spAutoFit/>
          </a:bodyPr>
          <a:lstStyle/>
          <a:p>
            <a:pPr marL="248285" marR="5080" indent="-236220" algn="just">
              <a:buFont typeface="Wingdings" panose="05000000000000000000" pitchFamily="2" charset="2"/>
              <a:buChar char="q"/>
              <a:tabLst>
                <a:tab pos="248920" algn="l"/>
              </a:tabLst>
            </a:pPr>
            <a:r>
              <a:rPr spc="20" dirty="0">
                <a:latin typeface="+mj-lt"/>
                <a:cs typeface="Calibri"/>
              </a:rPr>
              <a:t>Teniendo</a:t>
            </a:r>
            <a:r>
              <a:rPr spc="25" dirty="0">
                <a:latin typeface="+mj-lt"/>
                <a:cs typeface="Calibri"/>
              </a:rPr>
              <a:t> </a:t>
            </a:r>
            <a:r>
              <a:rPr spc="20" dirty="0">
                <a:latin typeface="+mj-lt"/>
                <a:cs typeface="Calibri"/>
              </a:rPr>
              <a:t>en</a:t>
            </a:r>
            <a:r>
              <a:rPr spc="25" dirty="0">
                <a:latin typeface="+mj-lt"/>
                <a:cs typeface="Calibri"/>
              </a:rPr>
              <a:t> </a:t>
            </a:r>
            <a:r>
              <a:rPr spc="20" dirty="0">
                <a:latin typeface="+mj-lt"/>
                <a:cs typeface="Calibri"/>
              </a:rPr>
              <a:t>cuenta</a:t>
            </a:r>
            <a:r>
              <a:rPr spc="25" dirty="0">
                <a:latin typeface="+mj-lt"/>
                <a:cs typeface="Calibri"/>
              </a:rPr>
              <a:t> </a:t>
            </a:r>
            <a:r>
              <a:rPr spc="15" dirty="0">
                <a:latin typeface="+mj-lt"/>
                <a:cs typeface="Calibri"/>
              </a:rPr>
              <a:t>los</a:t>
            </a:r>
            <a:r>
              <a:rPr spc="20" dirty="0">
                <a:latin typeface="+mj-lt"/>
                <a:cs typeface="Calibri"/>
              </a:rPr>
              <a:t> </a:t>
            </a:r>
            <a:r>
              <a:rPr spc="20" dirty="0" err="1">
                <a:latin typeface="+mj-lt"/>
                <a:cs typeface="Calibri"/>
              </a:rPr>
              <a:t>procesos</a:t>
            </a:r>
            <a:r>
              <a:rPr lang="es-ES" spc="25" dirty="0">
                <a:latin typeface="+mj-lt"/>
                <a:cs typeface="Calibri"/>
              </a:rPr>
              <a:t> de </a:t>
            </a:r>
            <a:r>
              <a:rPr spc="20" dirty="0" err="1">
                <a:latin typeface="+mj-lt"/>
                <a:cs typeface="Calibri"/>
              </a:rPr>
              <a:t>investigaci</a:t>
            </a:r>
            <a:r>
              <a:rPr lang="es-ES" spc="20" dirty="0" err="1">
                <a:latin typeface="+mj-lt"/>
                <a:cs typeface="Calibri"/>
              </a:rPr>
              <a:t>ón</a:t>
            </a:r>
            <a:r>
              <a:rPr spc="25" dirty="0">
                <a:latin typeface="+mj-lt"/>
                <a:cs typeface="Calibri"/>
              </a:rPr>
              <a:t> de</a:t>
            </a:r>
            <a:r>
              <a:rPr spc="30" dirty="0">
                <a:latin typeface="+mj-lt"/>
                <a:cs typeface="Calibri"/>
              </a:rPr>
              <a:t> </a:t>
            </a:r>
            <a:r>
              <a:rPr spc="20" dirty="0">
                <a:latin typeface="+mj-lt"/>
                <a:cs typeface="Calibri"/>
              </a:rPr>
              <a:t>bienes</a:t>
            </a:r>
            <a:r>
              <a:rPr spc="25" dirty="0">
                <a:latin typeface="+mj-lt"/>
                <a:cs typeface="Calibri"/>
              </a:rPr>
              <a:t> </a:t>
            </a:r>
            <a:r>
              <a:rPr spc="20" dirty="0">
                <a:latin typeface="+mj-lt"/>
                <a:cs typeface="Calibri"/>
              </a:rPr>
              <a:t>e </a:t>
            </a:r>
            <a:r>
              <a:rPr spc="25" dirty="0">
                <a:latin typeface="+mj-lt"/>
                <a:cs typeface="Calibri"/>
              </a:rPr>
              <a:t> </a:t>
            </a:r>
            <a:r>
              <a:rPr spc="20" dirty="0">
                <a:latin typeface="+mj-lt"/>
                <a:cs typeface="Calibri"/>
              </a:rPr>
              <a:t>inscripción</a:t>
            </a:r>
            <a:r>
              <a:rPr spc="25" dirty="0">
                <a:latin typeface="+mj-lt"/>
                <a:cs typeface="Calibri"/>
              </a:rPr>
              <a:t> de</a:t>
            </a:r>
            <a:r>
              <a:rPr spc="30" dirty="0">
                <a:latin typeface="+mj-lt"/>
                <a:cs typeface="Calibri"/>
              </a:rPr>
              <a:t> </a:t>
            </a:r>
            <a:r>
              <a:rPr spc="25" dirty="0">
                <a:latin typeface="+mj-lt"/>
                <a:cs typeface="Calibri"/>
              </a:rPr>
              <a:t>medidas</a:t>
            </a:r>
            <a:r>
              <a:rPr spc="30" dirty="0">
                <a:latin typeface="+mj-lt"/>
                <a:cs typeface="Calibri"/>
              </a:rPr>
              <a:t> </a:t>
            </a:r>
            <a:r>
              <a:rPr spc="20" dirty="0">
                <a:latin typeface="+mj-lt"/>
                <a:cs typeface="Calibri"/>
              </a:rPr>
              <a:t>cautelares</a:t>
            </a:r>
            <a:r>
              <a:rPr spc="25" dirty="0">
                <a:latin typeface="+mj-lt"/>
                <a:cs typeface="Calibri"/>
              </a:rPr>
              <a:t> sobre</a:t>
            </a:r>
            <a:r>
              <a:rPr spc="30" dirty="0">
                <a:latin typeface="+mj-lt"/>
                <a:cs typeface="Calibri"/>
              </a:rPr>
              <a:t> </a:t>
            </a:r>
            <a:r>
              <a:rPr spc="15" dirty="0">
                <a:latin typeface="+mj-lt"/>
                <a:cs typeface="Calibri"/>
              </a:rPr>
              <a:t>los</a:t>
            </a:r>
            <a:r>
              <a:rPr spc="20" dirty="0">
                <a:latin typeface="+mj-lt"/>
                <a:cs typeface="Calibri"/>
              </a:rPr>
              <a:t> bienes</a:t>
            </a:r>
            <a:r>
              <a:rPr spc="25" dirty="0">
                <a:latin typeface="+mj-lt"/>
                <a:cs typeface="Calibri"/>
              </a:rPr>
              <a:t> muebles</a:t>
            </a:r>
            <a:r>
              <a:rPr spc="30" dirty="0">
                <a:latin typeface="+mj-lt"/>
                <a:cs typeface="Calibri"/>
              </a:rPr>
              <a:t> </a:t>
            </a:r>
            <a:r>
              <a:rPr spc="20" dirty="0">
                <a:latin typeface="+mj-lt"/>
                <a:cs typeface="Calibri"/>
              </a:rPr>
              <a:t>e </a:t>
            </a:r>
            <a:r>
              <a:rPr spc="25" dirty="0">
                <a:latin typeface="+mj-lt"/>
                <a:cs typeface="Calibri"/>
              </a:rPr>
              <a:t> </a:t>
            </a:r>
            <a:r>
              <a:rPr spc="20" dirty="0">
                <a:latin typeface="+mj-lt"/>
                <a:cs typeface="Calibri"/>
              </a:rPr>
              <a:t>inmuebles </a:t>
            </a:r>
            <a:r>
              <a:rPr spc="30" dirty="0">
                <a:latin typeface="+mj-lt"/>
                <a:cs typeface="Calibri"/>
              </a:rPr>
              <a:t>de </a:t>
            </a:r>
            <a:r>
              <a:rPr spc="20" dirty="0">
                <a:latin typeface="+mj-lt"/>
                <a:cs typeface="Calibri"/>
              </a:rPr>
              <a:t>propiedad </a:t>
            </a:r>
            <a:r>
              <a:rPr spc="25" dirty="0">
                <a:latin typeface="+mj-lt"/>
                <a:cs typeface="Calibri"/>
              </a:rPr>
              <a:t>de </a:t>
            </a:r>
            <a:r>
              <a:rPr spc="15" dirty="0">
                <a:latin typeface="+mj-lt"/>
                <a:cs typeface="Calibri"/>
              </a:rPr>
              <a:t>los </a:t>
            </a:r>
            <a:r>
              <a:rPr spc="20" dirty="0">
                <a:latin typeface="+mj-lt"/>
                <a:cs typeface="Calibri"/>
              </a:rPr>
              <a:t>ciudadanos </a:t>
            </a:r>
            <a:r>
              <a:rPr spc="15" dirty="0">
                <a:latin typeface="+mj-lt"/>
                <a:cs typeface="Calibri"/>
              </a:rPr>
              <a:t>titulares </a:t>
            </a:r>
            <a:r>
              <a:rPr spc="25" dirty="0">
                <a:latin typeface="+mj-lt"/>
                <a:cs typeface="Calibri"/>
              </a:rPr>
              <a:t>de </a:t>
            </a:r>
            <a:r>
              <a:rPr spc="20" dirty="0">
                <a:latin typeface="+mj-lt"/>
                <a:cs typeface="Calibri"/>
              </a:rPr>
              <a:t>infracciones </a:t>
            </a:r>
            <a:r>
              <a:rPr spc="25" dirty="0">
                <a:latin typeface="+mj-lt"/>
                <a:cs typeface="Calibri"/>
              </a:rPr>
              <a:t>de </a:t>
            </a:r>
            <a:r>
              <a:rPr spc="-260" dirty="0">
                <a:latin typeface="+mj-lt"/>
                <a:cs typeface="Calibri"/>
              </a:rPr>
              <a:t> </a:t>
            </a:r>
            <a:r>
              <a:rPr spc="15" dirty="0">
                <a:latin typeface="+mj-lt"/>
                <a:cs typeface="Calibri"/>
              </a:rPr>
              <a:t>tránsito, </a:t>
            </a:r>
            <a:r>
              <a:rPr spc="20" dirty="0">
                <a:latin typeface="+mj-lt"/>
                <a:cs typeface="Calibri"/>
              </a:rPr>
              <a:t>constituidos </a:t>
            </a:r>
            <a:r>
              <a:rPr spc="30" dirty="0">
                <a:latin typeface="+mj-lt"/>
                <a:cs typeface="Calibri"/>
              </a:rPr>
              <a:t>como </a:t>
            </a:r>
            <a:r>
              <a:rPr spc="20" dirty="0">
                <a:latin typeface="+mj-lt"/>
                <a:cs typeface="Calibri"/>
              </a:rPr>
              <a:t>deudores de </a:t>
            </a:r>
            <a:r>
              <a:rPr spc="15" dirty="0">
                <a:latin typeface="+mj-lt"/>
                <a:cs typeface="Calibri"/>
              </a:rPr>
              <a:t>la </a:t>
            </a:r>
            <a:r>
              <a:rPr spc="20" dirty="0">
                <a:latin typeface="+mj-lt"/>
                <a:cs typeface="Calibri"/>
              </a:rPr>
              <a:t>Secretaría de </a:t>
            </a:r>
            <a:r>
              <a:rPr lang="es-ES" spc="20" dirty="0">
                <a:latin typeface="+mj-lt"/>
                <a:cs typeface="Calibri"/>
              </a:rPr>
              <a:t>Movilidad</a:t>
            </a:r>
            <a:r>
              <a:rPr spc="20" dirty="0">
                <a:latin typeface="+mj-lt"/>
                <a:cs typeface="Calibri"/>
              </a:rPr>
              <a:t> de </a:t>
            </a:r>
            <a:r>
              <a:rPr spc="20" dirty="0" err="1">
                <a:latin typeface="+mj-lt"/>
                <a:cs typeface="Calibri"/>
              </a:rPr>
              <a:t>Cúcuta</a:t>
            </a:r>
            <a:r>
              <a:rPr lang="es-ES" spc="20" dirty="0">
                <a:latin typeface="+mj-lt"/>
                <a:cs typeface="Calibri"/>
              </a:rPr>
              <a:t>,</a:t>
            </a:r>
            <a:r>
              <a:rPr spc="20" dirty="0">
                <a:latin typeface="+mj-lt"/>
                <a:cs typeface="Calibri"/>
              </a:rPr>
              <a:t> </a:t>
            </a:r>
            <a:r>
              <a:rPr spc="15" dirty="0">
                <a:latin typeface="+mj-lt"/>
                <a:cs typeface="Calibri"/>
              </a:rPr>
              <a:t>por </a:t>
            </a:r>
            <a:r>
              <a:rPr spc="25" dirty="0">
                <a:latin typeface="+mj-lt"/>
                <a:cs typeface="Calibri"/>
              </a:rPr>
              <a:t>concepto </a:t>
            </a:r>
            <a:r>
              <a:rPr spc="20" dirty="0">
                <a:latin typeface="+mj-lt"/>
                <a:cs typeface="Calibri"/>
              </a:rPr>
              <a:t>de infracciones a </a:t>
            </a:r>
            <a:r>
              <a:rPr spc="15" dirty="0">
                <a:latin typeface="+mj-lt"/>
                <a:cs typeface="Calibri"/>
              </a:rPr>
              <a:t>las </a:t>
            </a:r>
            <a:r>
              <a:rPr spc="25" dirty="0">
                <a:latin typeface="+mj-lt"/>
                <a:cs typeface="Calibri"/>
              </a:rPr>
              <a:t>normas </a:t>
            </a:r>
            <a:r>
              <a:rPr spc="15" dirty="0">
                <a:latin typeface="+mj-lt"/>
                <a:cs typeface="Calibri"/>
              </a:rPr>
              <a:t>de </a:t>
            </a:r>
            <a:r>
              <a:rPr spc="20" dirty="0">
                <a:latin typeface="+mj-lt"/>
                <a:cs typeface="Calibri"/>
              </a:rPr>
              <a:t> </a:t>
            </a:r>
            <a:r>
              <a:rPr spc="15" dirty="0" err="1">
                <a:latin typeface="+mj-lt"/>
                <a:cs typeface="Calibri"/>
              </a:rPr>
              <a:t>tránsito</a:t>
            </a:r>
            <a:r>
              <a:rPr lang="es-ES" spc="15" dirty="0">
                <a:latin typeface="+mj-lt"/>
                <a:cs typeface="Calibri"/>
              </a:rPr>
              <a:t> </a:t>
            </a:r>
            <a:r>
              <a:rPr lang="es-CO" spc="15" dirty="0">
                <a:latin typeface="+mj-lt"/>
                <a:cs typeface="Calibri"/>
              </a:rPr>
              <a:t>que se realizó sobre las ordenes de comparendo impuestas en los años 2022 y 2023, </a:t>
            </a:r>
            <a:r>
              <a:rPr spc="20" dirty="0">
                <a:latin typeface="+mj-lt"/>
                <a:cs typeface="Calibri"/>
              </a:rPr>
              <a:t>se </a:t>
            </a:r>
            <a:r>
              <a:rPr lang="es-CO" spc="20" dirty="0">
                <a:latin typeface="+mj-lt"/>
                <a:cs typeface="Calibri"/>
              </a:rPr>
              <a:t>realizó </a:t>
            </a:r>
            <a:r>
              <a:rPr lang="es-419" spc="15" dirty="0">
                <a:latin typeface="+mj-lt"/>
                <a:cs typeface="Calibri"/>
              </a:rPr>
              <a:t>el</a:t>
            </a:r>
            <a:r>
              <a:rPr spc="15" dirty="0">
                <a:latin typeface="+mj-lt"/>
                <a:cs typeface="Calibri"/>
              </a:rPr>
              <a:t> </a:t>
            </a:r>
            <a:r>
              <a:rPr spc="20" dirty="0">
                <a:latin typeface="+mj-lt"/>
                <a:cs typeface="Calibri"/>
              </a:rPr>
              <a:t>estudio de </a:t>
            </a:r>
            <a:r>
              <a:rPr spc="25" dirty="0">
                <a:latin typeface="+mj-lt"/>
                <a:cs typeface="Calibri"/>
              </a:rPr>
              <a:t>cada </a:t>
            </a:r>
            <a:r>
              <a:rPr spc="20" dirty="0">
                <a:latin typeface="+mj-lt"/>
                <a:cs typeface="Calibri"/>
              </a:rPr>
              <a:t>uno de </a:t>
            </a:r>
            <a:r>
              <a:rPr spc="15" dirty="0">
                <a:latin typeface="+mj-lt"/>
                <a:cs typeface="Calibri"/>
              </a:rPr>
              <a:t>la </a:t>
            </a:r>
            <a:r>
              <a:rPr spc="20" dirty="0">
                <a:latin typeface="+mj-lt"/>
                <a:cs typeface="Calibri"/>
              </a:rPr>
              <a:t>casos para </a:t>
            </a:r>
            <a:r>
              <a:rPr spc="25" dirty="0">
                <a:latin typeface="+mj-lt"/>
                <a:cs typeface="Calibri"/>
              </a:rPr>
              <a:t> </a:t>
            </a:r>
            <a:r>
              <a:rPr spc="20" dirty="0">
                <a:latin typeface="+mj-lt"/>
                <a:cs typeface="Calibri"/>
              </a:rPr>
              <a:t>determinar </a:t>
            </a:r>
            <a:r>
              <a:rPr spc="15" dirty="0">
                <a:latin typeface="+mj-lt"/>
                <a:cs typeface="Calibri"/>
              </a:rPr>
              <a:t>la </a:t>
            </a:r>
            <a:r>
              <a:rPr spc="20" dirty="0">
                <a:latin typeface="+mj-lt"/>
                <a:cs typeface="Calibri"/>
              </a:rPr>
              <a:t>viabilidad de continuar con </a:t>
            </a:r>
            <a:r>
              <a:rPr spc="15" dirty="0">
                <a:latin typeface="+mj-lt"/>
                <a:cs typeface="Calibri"/>
              </a:rPr>
              <a:t>las siguientes </a:t>
            </a:r>
            <a:r>
              <a:rPr spc="20" dirty="0">
                <a:latin typeface="+mj-lt"/>
                <a:cs typeface="Calibri"/>
              </a:rPr>
              <a:t>etapas </a:t>
            </a:r>
            <a:r>
              <a:rPr spc="15" dirty="0">
                <a:latin typeface="+mj-lt"/>
                <a:cs typeface="Calibri"/>
              </a:rPr>
              <a:t>del </a:t>
            </a:r>
            <a:r>
              <a:rPr spc="20" dirty="0">
                <a:latin typeface="+mj-lt"/>
                <a:cs typeface="Calibri"/>
              </a:rPr>
              <a:t> proceso de </a:t>
            </a:r>
            <a:r>
              <a:rPr spc="25" dirty="0">
                <a:latin typeface="+mj-lt"/>
                <a:cs typeface="Calibri"/>
              </a:rPr>
              <a:t>embargo</a:t>
            </a:r>
            <a:r>
              <a:rPr lang="es-ES" spc="25" dirty="0">
                <a:latin typeface="+mj-lt"/>
                <a:cs typeface="Calibri"/>
              </a:rPr>
              <a:t>,</a:t>
            </a:r>
            <a:r>
              <a:rPr spc="25" dirty="0">
                <a:latin typeface="+mj-lt"/>
                <a:cs typeface="Calibri"/>
              </a:rPr>
              <a:t> </a:t>
            </a:r>
            <a:r>
              <a:rPr spc="20" dirty="0">
                <a:latin typeface="+mj-lt"/>
                <a:cs typeface="Calibri"/>
              </a:rPr>
              <a:t>teniendo </a:t>
            </a:r>
            <a:r>
              <a:rPr spc="30" dirty="0">
                <a:latin typeface="+mj-lt"/>
                <a:cs typeface="Calibri"/>
              </a:rPr>
              <a:t>como </a:t>
            </a:r>
            <a:r>
              <a:rPr spc="15" dirty="0">
                <a:latin typeface="+mj-lt"/>
                <a:cs typeface="Calibri"/>
              </a:rPr>
              <a:t>fin </a:t>
            </a:r>
            <a:r>
              <a:rPr spc="20" dirty="0">
                <a:latin typeface="+mj-lt"/>
                <a:cs typeface="Calibri"/>
              </a:rPr>
              <a:t>último </a:t>
            </a:r>
            <a:r>
              <a:rPr spc="15" dirty="0">
                <a:latin typeface="+mj-lt"/>
                <a:cs typeface="Calibri"/>
              </a:rPr>
              <a:t>la </a:t>
            </a:r>
            <a:r>
              <a:rPr spc="20" dirty="0">
                <a:latin typeface="+mj-lt"/>
                <a:cs typeface="Calibri"/>
              </a:rPr>
              <a:t>recuperación de </a:t>
            </a:r>
            <a:r>
              <a:rPr spc="15" dirty="0">
                <a:latin typeface="+mj-lt"/>
                <a:cs typeface="Calibri"/>
              </a:rPr>
              <a:t>los </a:t>
            </a:r>
            <a:r>
              <a:rPr spc="20" dirty="0">
                <a:latin typeface="+mj-lt"/>
                <a:cs typeface="Calibri"/>
              </a:rPr>
              <a:t> dineros</a:t>
            </a:r>
            <a:r>
              <a:rPr spc="15" dirty="0">
                <a:latin typeface="+mj-lt"/>
                <a:cs typeface="Calibri"/>
              </a:rPr>
              <a:t> </a:t>
            </a:r>
            <a:r>
              <a:rPr spc="25" dirty="0">
                <a:latin typeface="+mj-lt"/>
                <a:cs typeface="Calibri"/>
              </a:rPr>
              <a:t>adeudados</a:t>
            </a:r>
            <a:r>
              <a:rPr spc="20" dirty="0">
                <a:latin typeface="+mj-lt"/>
                <a:cs typeface="Calibri"/>
              </a:rPr>
              <a:t> con</a:t>
            </a:r>
            <a:r>
              <a:rPr spc="25" dirty="0">
                <a:latin typeface="+mj-lt"/>
                <a:cs typeface="Calibri"/>
              </a:rPr>
              <a:t> </a:t>
            </a:r>
            <a:r>
              <a:rPr spc="15" dirty="0">
                <a:latin typeface="+mj-lt"/>
                <a:cs typeface="Calibri"/>
              </a:rPr>
              <a:t>la</a:t>
            </a:r>
            <a:r>
              <a:rPr spc="5" dirty="0">
                <a:latin typeface="+mj-lt"/>
                <a:cs typeface="Calibri"/>
              </a:rPr>
              <a:t> </a:t>
            </a:r>
            <a:r>
              <a:rPr lang="es-419" spc="20" dirty="0">
                <a:latin typeface="+mj-lt"/>
                <a:cs typeface="Calibri"/>
              </a:rPr>
              <a:t>entidad</a:t>
            </a:r>
            <a:r>
              <a:rPr spc="20" dirty="0">
                <a:latin typeface="+mj-lt"/>
                <a:cs typeface="Calibri"/>
              </a:rPr>
              <a:t>.</a:t>
            </a:r>
            <a:endParaRPr lang="es-CO" spc="20" dirty="0">
              <a:latin typeface="+mj-lt"/>
              <a:cs typeface="Calibri"/>
            </a:endParaRPr>
          </a:p>
          <a:p>
            <a:pPr marL="248285" marR="5080" indent="-236220" algn="just">
              <a:buFont typeface="Wingdings" panose="05000000000000000000" pitchFamily="2" charset="2"/>
              <a:buChar char="q"/>
              <a:tabLst>
                <a:tab pos="248920" algn="l"/>
              </a:tabLst>
            </a:pPr>
            <a:endParaRPr lang="es-CO" spc="20" dirty="0">
              <a:latin typeface="+mj-lt"/>
              <a:cs typeface="Calibri"/>
            </a:endParaRPr>
          </a:p>
          <a:p>
            <a:pPr marL="248285" marR="5080" indent="-236220" algn="just">
              <a:buFont typeface="Wingdings" panose="05000000000000000000" pitchFamily="2" charset="2"/>
              <a:buChar char="q"/>
              <a:tabLst>
                <a:tab pos="248920" algn="l"/>
              </a:tabLst>
            </a:pPr>
            <a:r>
              <a:rPr lang="es-MX" spc="20" dirty="0">
                <a:latin typeface="+mj-lt"/>
                <a:cs typeface="Calibri"/>
              </a:rPr>
              <a:t>Se</a:t>
            </a:r>
            <a:r>
              <a:rPr lang="es-MX" spc="25" dirty="0">
                <a:latin typeface="+mj-lt"/>
                <a:cs typeface="Calibri"/>
              </a:rPr>
              <a:t> </a:t>
            </a:r>
            <a:r>
              <a:rPr lang="es-MX" spc="15" dirty="0">
                <a:latin typeface="+mj-lt"/>
                <a:cs typeface="Calibri"/>
              </a:rPr>
              <a:t>estipula</a:t>
            </a:r>
            <a:r>
              <a:rPr lang="es-MX" spc="30" dirty="0">
                <a:latin typeface="+mj-lt"/>
                <a:cs typeface="Calibri"/>
              </a:rPr>
              <a:t> continuación en </a:t>
            </a:r>
            <a:r>
              <a:rPr lang="es-MX" spc="15" dirty="0">
                <a:latin typeface="+mj-lt"/>
                <a:cs typeface="Calibri"/>
              </a:rPr>
              <a:t>la</a:t>
            </a:r>
            <a:r>
              <a:rPr lang="es-MX" spc="30" dirty="0">
                <a:latin typeface="+mj-lt"/>
                <a:cs typeface="Calibri"/>
              </a:rPr>
              <a:t> </a:t>
            </a:r>
            <a:r>
              <a:rPr lang="es-MX" spc="20" dirty="0">
                <a:latin typeface="+mj-lt"/>
                <a:cs typeface="Calibri"/>
              </a:rPr>
              <a:t>ejecución</a:t>
            </a:r>
            <a:r>
              <a:rPr lang="es-MX" spc="25" dirty="0">
                <a:latin typeface="+mj-lt"/>
                <a:cs typeface="Calibri"/>
              </a:rPr>
              <a:t> </a:t>
            </a:r>
            <a:r>
              <a:rPr lang="es-MX" spc="20" dirty="0">
                <a:latin typeface="+mj-lt"/>
                <a:cs typeface="Calibri"/>
              </a:rPr>
              <a:t>de</a:t>
            </a:r>
            <a:r>
              <a:rPr lang="es-MX" spc="30" dirty="0">
                <a:latin typeface="+mj-lt"/>
                <a:cs typeface="Calibri"/>
              </a:rPr>
              <a:t> </a:t>
            </a:r>
            <a:r>
              <a:rPr lang="es-MX" spc="15" dirty="0">
                <a:latin typeface="+mj-lt"/>
                <a:cs typeface="Calibri"/>
              </a:rPr>
              <a:t>la</a:t>
            </a:r>
            <a:r>
              <a:rPr lang="es-MX" spc="30" dirty="0">
                <a:latin typeface="+mj-lt"/>
                <a:cs typeface="Calibri"/>
              </a:rPr>
              <a:t> </a:t>
            </a:r>
            <a:r>
              <a:rPr lang="es-MX" spc="20" dirty="0">
                <a:latin typeface="+mj-lt"/>
                <a:cs typeface="Calibri"/>
              </a:rPr>
              <a:t>tarea</a:t>
            </a:r>
            <a:r>
              <a:rPr lang="es-MX" spc="25" dirty="0">
                <a:latin typeface="+mj-lt"/>
                <a:cs typeface="Calibri"/>
              </a:rPr>
              <a:t> anteriormente</a:t>
            </a:r>
            <a:r>
              <a:rPr lang="es-MX" spc="30" dirty="0">
                <a:latin typeface="+mj-lt"/>
                <a:cs typeface="Calibri"/>
              </a:rPr>
              <a:t> </a:t>
            </a:r>
            <a:r>
              <a:rPr lang="es-MX" spc="25" dirty="0">
                <a:latin typeface="+mj-lt"/>
                <a:cs typeface="Calibri"/>
              </a:rPr>
              <a:t>mencionada</a:t>
            </a:r>
            <a:r>
              <a:rPr lang="es-MX" spc="30" dirty="0">
                <a:latin typeface="+mj-lt"/>
                <a:cs typeface="Calibri"/>
              </a:rPr>
              <a:t> </a:t>
            </a:r>
            <a:r>
              <a:rPr lang="es-MX" spc="20" dirty="0">
                <a:latin typeface="+mj-lt"/>
                <a:cs typeface="Calibri"/>
              </a:rPr>
              <a:t>para</a:t>
            </a:r>
            <a:r>
              <a:rPr lang="es-MX" spc="25" dirty="0">
                <a:latin typeface="+mj-lt"/>
                <a:cs typeface="Calibri"/>
              </a:rPr>
              <a:t> </a:t>
            </a:r>
            <a:r>
              <a:rPr lang="es-MX" spc="15" dirty="0">
                <a:latin typeface="+mj-lt"/>
                <a:cs typeface="Calibri"/>
              </a:rPr>
              <a:t>dar inicio en enero de 2026.</a:t>
            </a:r>
            <a:endParaRPr lang="es-MX" spc="20" dirty="0">
              <a:latin typeface="+mj-lt"/>
              <a:cs typeface="Calibri"/>
            </a:endParaRPr>
          </a:p>
          <a:p>
            <a:pPr marL="12065" marR="5080" algn="just">
              <a:tabLst>
                <a:tab pos="248920" algn="l"/>
              </a:tabLst>
            </a:pPr>
            <a:endParaRPr lang="es-MX" spc="20" dirty="0">
              <a:latin typeface="+mj-lt"/>
              <a:cs typeface="Calibri"/>
            </a:endParaRPr>
          </a:p>
          <a:p>
            <a:pPr marL="248285" marR="5080" indent="-236220" algn="just">
              <a:buFont typeface="Wingdings" panose="05000000000000000000" pitchFamily="2" charset="2"/>
              <a:buChar char="q"/>
              <a:tabLst>
                <a:tab pos="248920" algn="l"/>
              </a:tabLst>
            </a:pPr>
            <a:r>
              <a:rPr lang="es-MX" spc="25" dirty="0">
                <a:latin typeface="+mj-lt"/>
                <a:cs typeface="Calibri"/>
              </a:rPr>
              <a:t>De</a:t>
            </a:r>
            <a:r>
              <a:rPr lang="es-MX" spc="-40" dirty="0">
                <a:latin typeface="+mj-lt"/>
                <a:cs typeface="Calibri"/>
              </a:rPr>
              <a:t> </a:t>
            </a:r>
            <a:r>
              <a:rPr lang="es-MX" spc="15" dirty="0">
                <a:latin typeface="+mj-lt"/>
                <a:cs typeface="Calibri"/>
              </a:rPr>
              <a:t>igual</a:t>
            </a:r>
            <a:r>
              <a:rPr lang="es-MX" spc="-35" dirty="0">
                <a:latin typeface="+mj-lt"/>
                <a:cs typeface="Calibri"/>
              </a:rPr>
              <a:t> </a:t>
            </a:r>
            <a:r>
              <a:rPr lang="es-MX" spc="20" dirty="0">
                <a:latin typeface="+mj-lt"/>
                <a:cs typeface="Calibri"/>
              </a:rPr>
              <a:t>manera,</a:t>
            </a:r>
            <a:r>
              <a:rPr lang="es-MX" spc="-20" dirty="0">
                <a:latin typeface="+mj-lt"/>
                <a:cs typeface="Calibri"/>
              </a:rPr>
              <a:t> </a:t>
            </a:r>
            <a:r>
              <a:rPr lang="es-MX" spc="15" dirty="0">
                <a:latin typeface="+mj-lt"/>
                <a:cs typeface="Calibri"/>
              </a:rPr>
              <a:t>se</a:t>
            </a:r>
            <a:r>
              <a:rPr lang="es-MX" spc="-35" dirty="0">
                <a:latin typeface="+mj-lt"/>
                <a:cs typeface="Calibri"/>
              </a:rPr>
              <a:t> </a:t>
            </a:r>
            <a:r>
              <a:rPr lang="es-MX" spc="15" dirty="0">
                <a:latin typeface="+mj-lt"/>
                <a:cs typeface="Calibri"/>
              </a:rPr>
              <a:t>continuará</a:t>
            </a:r>
            <a:r>
              <a:rPr lang="es-MX" spc="-45" dirty="0">
                <a:latin typeface="+mj-lt"/>
                <a:cs typeface="Calibri"/>
              </a:rPr>
              <a:t> </a:t>
            </a:r>
            <a:r>
              <a:rPr lang="es-MX" spc="20" dirty="0">
                <a:latin typeface="+mj-lt"/>
                <a:cs typeface="Calibri"/>
              </a:rPr>
              <a:t>con</a:t>
            </a:r>
            <a:r>
              <a:rPr lang="es-MX" spc="-35" dirty="0">
                <a:latin typeface="+mj-lt"/>
                <a:cs typeface="Calibri"/>
              </a:rPr>
              <a:t> </a:t>
            </a:r>
            <a:r>
              <a:rPr lang="es-MX" spc="10" dirty="0">
                <a:latin typeface="+mj-lt"/>
                <a:cs typeface="Calibri"/>
              </a:rPr>
              <a:t>la</a:t>
            </a:r>
            <a:r>
              <a:rPr lang="es-MX" spc="-45" dirty="0">
                <a:latin typeface="+mj-lt"/>
                <a:cs typeface="Calibri"/>
              </a:rPr>
              <a:t> </a:t>
            </a:r>
            <a:r>
              <a:rPr lang="es-MX" spc="15" dirty="0">
                <a:latin typeface="+mj-lt"/>
                <a:cs typeface="Calibri"/>
              </a:rPr>
              <a:t>ejecución</a:t>
            </a:r>
            <a:r>
              <a:rPr lang="es-MX" spc="-40" dirty="0">
                <a:latin typeface="+mj-lt"/>
                <a:cs typeface="Calibri"/>
              </a:rPr>
              <a:t> </a:t>
            </a:r>
            <a:r>
              <a:rPr lang="es-MX" spc="25" dirty="0">
                <a:latin typeface="+mj-lt"/>
                <a:cs typeface="Calibri"/>
              </a:rPr>
              <a:t>de</a:t>
            </a:r>
            <a:r>
              <a:rPr lang="es-MX" spc="-35" dirty="0">
                <a:latin typeface="+mj-lt"/>
                <a:cs typeface="Calibri"/>
              </a:rPr>
              <a:t> </a:t>
            </a:r>
            <a:r>
              <a:rPr lang="es-MX" spc="20" dirty="0">
                <a:latin typeface="+mj-lt"/>
                <a:cs typeface="Calibri"/>
              </a:rPr>
              <a:t>cobro</a:t>
            </a:r>
            <a:r>
              <a:rPr lang="es-MX" spc="-25" dirty="0">
                <a:latin typeface="+mj-lt"/>
                <a:cs typeface="Calibri"/>
              </a:rPr>
              <a:t> </a:t>
            </a:r>
            <a:r>
              <a:rPr lang="es-MX" spc="15" dirty="0">
                <a:latin typeface="+mj-lt"/>
                <a:cs typeface="Calibri"/>
              </a:rPr>
              <a:t>persuasivo.</a:t>
            </a:r>
            <a:endParaRPr lang="es-MX" dirty="0">
              <a:latin typeface="+mj-lt"/>
              <a:cs typeface="Calibri"/>
            </a:endParaRPr>
          </a:p>
          <a:p>
            <a:pPr marL="248285" marR="5080" indent="-236220" algn="just">
              <a:lnSpc>
                <a:spcPct val="102499"/>
              </a:lnSpc>
              <a:spcBef>
                <a:spcPts val="60"/>
              </a:spcBef>
              <a:buFont typeface="Arial MT"/>
              <a:buChar char="•"/>
              <a:tabLst>
                <a:tab pos="248920" algn="l"/>
              </a:tabLst>
            </a:pPr>
            <a:endParaRPr lang="es-MX" sz="1200" dirty="0">
              <a:latin typeface="Calibri"/>
              <a:cs typeface="Calibri"/>
            </a:endParaRPr>
          </a:p>
          <a:p>
            <a:pPr marL="248285" marR="5080" indent="-236220" algn="just">
              <a:lnSpc>
                <a:spcPct val="102499"/>
              </a:lnSpc>
              <a:spcBef>
                <a:spcPts val="60"/>
              </a:spcBef>
              <a:buFont typeface="Arial MT"/>
              <a:buChar char="•"/>
              <a:tabLst>
                <a:tab pos="248920" algn="l"/>
              </a:tabLst>
            </a:pPr>
            <a:endParaRPr sz="1200" dirty="0">
              <a:latin typeface="Calibri"/>
              <a:cs typeface="Calibri"/>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a:extLst>
              <a:ext uri="{FF2B5EF4-FFF2-40B4-BE49-F238E27FC236}">
                <a16:creationId xmlns:a16="http://schemas.microsoft.com/office/drawing/2014/main" id="{FABBF8A9-9C5C-BF5A-4F46-28625215EE39}"/>
              </a:ext>
            </a:extLst>
          </p:cNvPr>
          <p:cNvSpPr txBox="1"/>
          <p:nvPr/>
        </p:nvSpPr>
        <p:spPr>
          <a:xfrm>
            <a:off x="1752600" y="609600"/>
            <a:ext cx="7543800" cy="1592744"/>
          </a:xfrm>
          <a:prstGeom prst="rect">
            <a:avLst/>
          </a:prstGeom>
        </p:spPr>
        <p:txBody>
          <a:bodyPr vert="horz" wrap="square" lIns="0" tIns="12700" rIns="0" bIns="0" rtlCol="0">
            <a:spAutoFit/>
          </a:bodyPr>
          <a:lstStyle/>
          <a:p>
            <a:pPr marL="12700" algn="ctr">
              <a:spcBef>
                <a:spcPts val="100"/>
              </a:spcBef>
            </a:pPr>
            <a:r>
              <a:rPr lang="es-CO" sz="2400" b="1" spc="-5" dirty="0">
                <a:latin typeface="+mj-lt"/>
                <a:cs typeface="Calibri"/>
              </a:rPr>
              <a:t>Continuación </a:t>
            </a:r>
            <a:r>
              <a:rPr lang="es-CO" sz="2400" b="1" dirty="0">
                <a:latin typeface="+mj-lt"/>
                <a:cs typeface="Calibri"/>
              </a:rPr>
              <a:t>Proce</a:t>
            </a:r>
            <a:r>
              <a:rPr lang="es-CO" sz="2400" b="1" spc="-10" dirty="0">
                <a:latin typeface="+mj-lt"/>
                <a:cs typeface="Calibri"/>
              </a:rPr>
              <a:t>s</a:t>
            </a:r>
            <a:r>
              <a:rPr lang="es-CO" sz="2400" b="1" dirty="0">
                <a:latin typeface="+mj-lt"/>
                <a:cs typeface="Calibri"/>
              </a:rPr>
              <a:t>o </a:t>
            </a:r>
            <a:r>
              <a:rPr lang="es-CO" sz="2400" b="1" spc="-40" dirty="0">
                <a:latin typeface="+mj-lt"/>
                <a:cs typeface="Calibri"/>
              </a:rPr>
              <a:t>de  </a:t>
            </a:r>
            <a:r>
              <a:rPr lang="es-CO" sz="2400" b="1" spc="-5" dirty="0">
                <a:latin typeface="+mj-lt"/>
                <a:cs typeface="Calibri"/>
              </a:rPr>
              <a:t>Cobro </a:t>
            </a:r>
            <a:r>
              <a:rPr lang="es-CO" sz="2400" b="1" spc="-15" dirty="0">
                <a:latin typeface="+mj-lt"/>
                <a:cs typeface="Calibri"/>
              </a:rPr>
              <a:t>C</a:t>
            </a:r>
            <a:r>
              <a:rPr lang="es-CO" sz="2400" b="1" spc="-5" dirty="0">
                <a:latin typeface="+mj-lt"/>
                <a:cs typeface="Calibri"/>
              </a:rPr>
              <a:t>o</a:t>
            </a:r>
            <a:r>
              <a:rPr lang="es-CO" sz="2400" b="1" spc="-20" dirty="0">
                <a:latin typeface="+mj-lt"/>
                <a:cs typeface="Calibri"/>
              </a:rPr>
              <a:t>ac</a:t>
            </a:r>
            <a:r>
              <a:rPr lang="es-CO" sz="2400" b="1" spc="-15" dirty="0">
                <a:latin typeface="+mj-lt"/>
                <a:cs typeface="Calibri"/>
              </a:rPr>
              <a:t>t</a:t>
            </a:r>
            <a:r>
              <a:rPr lang="es-CO" sz="2400" b="1" spc="-10" dirty="0">
                <a:latin typeface="+mj-lt"/>
                <a:cs typeface="Calibri"/>
              </a:rPr>
              <a:t>iv</a:t>
            </a:r>
            <a:r>
              <a:rPr lang="es-CO" sz="2400" b="1" dirty="0">
                <a:latin typeface="+mj-lt"/>
                <a:cs typeface="Calibri"/>
              </a:rPr>
              <a:t>o</a:t>
            </a:r>
            <a:r>
              <a:rPr lang="es-CO" sz="2400" b="1" spc="-135" dirty="0">
                <a:latin typeface="+mj-lt"/>
                <a:cs typeface="Calibri"/>
              </a:rPr>
              <a:t> </a:t>
            </a:r>
            <a:r>
              <a:rPr lang="es-CO" sz="2400" b="1" spc="-10" dirty="0">
                <a:latin typeface="+mj-lt"/>
                <a:cs typeface="Calibri"/>
              </a:rPr>
              <a:t>A</a:t>
            </a:r>
            <a:r>
              <a:rPr lang="es-CO" sz="2400" b="1" spc="-5" dirty="0">
                <a:latin typeface="+mj-lt"/>
                <a:cs typeface="Calibri"/>
              </a:rPr>
              <a:t>ño 2023</a:t>
            </a:r>
            <a:endParaRPr lang="es-CO" sz="2400" b="1" dirty="0">
              <a:latin typeface="+mj-lt"/>
              <a:cs typeface="Calibri"/>
            </a:endParaRPr>
          </a:p>
          <a:p>
            <a:pPr marL="12700">
              <a:spcBef>
                <a:spcPts val="100"/>
              </a:spcBef>
            </a:pPr>
            <a:endParaRPr lang="es-CO" sz="2650" u="sng" dirty="0">
              <a:latin typeface="Calibri"/>
              <a:cs typeface="Calibri"/>
            </a:endParaRPr>
          </a:p>
          <a:p>
            <a:pPr marL="12700">
              <a:lnSpc>
                <a:spcPct val="100000"/>
              </a:lnSpc>
              <a:spcBef>
                <a:spcPts val="100"/>
              </a:spcBef>
            </a:pPr>
            <a:endParaRPr sz="2650" dirty="0">
              <a:latin typeface="Calibri"/>
              <a:cs typeface="Calibri"/>
            </a:endParaRPr>
          </a:p>
        </p:txBody>
      </p:sp>
      <p:sp>
        <p:nvSpPr>
          <p:cNvPr id="5" name="object 6">
            <a:extLst>
              <a:ext uri="{FF2B5EF4-FFF2-40B4-BE49-F238E27FC236}">
                <a16:creationId xmlns:a16="http://schemas.microsoft.com/office/drawing/2014/main" id="{BDCCC16D-EB7A-C5F3-9F9A-2836B977BC10}"/>
              </a:ext>
            </a:extLst>
          </p:cNvPr>
          <p:cNvSpPr txBox="1"/>
          <p:nvPr/>
        </p:nvSpPr>
        <p:spPr>
          <a:xfrm>
            <a:off x="990600" y="2362200"/>
            <a:ext cx="8305800" cy="4194737"/>
          </a:xfrm>
          <a:prstGeom prst="rect">
            <a:avLst/>
          </a:prstGeom>
        </p:spPr>
        <p:txBody>
          <a:bodyPr vert="horz" wrap="square" lIns="0" tIns="29209" rIns="0" bIns="0" rtlCol="0">
            <a:spAutoFit/>
          </a:bodyPr>
          <a:lstStyle/>
          <a:p>
            <a:pPr marL="201930" marR="7620" indent="-189865" algn="just">
              <a:spcBef>
                <a:spcPts val="229"/>
              </a:spcBef>
              <a:buFont typeface="Arial MT"/>
              <a:buChar char="•"/>
              <a:tabLst>
                <a:tab pos="202565" algn="l"/>
              </a:tabLst>
            </a:pPr>
            <a:r>
              <a:rPr sz="2400" spc="-5" dirty="0">
                <a:latin typeface="+mj-lt"/>
                <a:cs typeface="Calibri"/>
              </a:rPr>
              <a:t>En </a:t>
            </a:r>
            <a:r>
              <a:rPr sz="2400" dirty="0">
                <a:latin typeface="+mj-lt"/>
                <a:cs typeface="Calibri"/>
              </a:rPr>
              <a:t>el </a:t>
            </a:r>
            <a:r>
              <a:rPr lang="es-ES" sz="2400" spc="-5" dirty="0">
                <a:latin typeface="+mj-lt"/>
                <a:cs typeface="Calibri"/>
              </a:rPr>
              <a:t>segundo semestre </a:t>
            </a:r>
            <a:r>
              <a:rPr sz="2400" spc="-5" dirty="0">
                <a:latin typeface="+mj-lt"/>
                <a:cs typeface="Calibri"/>
              </a:rPr>
              <a:t>de 202</a:t>
            </a:r>
            <a:r>
              <a:rPr lang="es-CO" sz="2400" spc="-5" dirty="0">
                <a:latin typeface="+mj-lt"/>
                <a:cs typeface="Calibri"/>
              </a:rPr>
              <a:t>5</a:t>
            </a:r>
            <a:r>
              <a:rPr sz="2400" spc="-5" dirty="0">
                <a:latin typeface="+mj-lt"/>
                <a:cs typeface="Calibri"/>
              </a:rPr>
              <a:t>, </a:t>
            </a:r>
            <a:r>
              <a:rPr sz="2400" dirty="0">
                <a:latin typeface="+mj-lt"/>
                <a:cs typeface="Calibri"/>
              </a:rPr>
              <a:t>la </a:t>
            </a:r>
            <a:r>
              <a:rPr sz="2400" spc="-5" dirty="0">
                <a:latin typeface="+mj-lt"/>
                <a:cs typeface="Calibri"/>
              </a:rPr>
              <a:t>Secretaría de </a:t>
            </a:r>
            <a:r>
              <a:rPr lang="es-ES" sz="2400" spc="-5" dirty="0">
                <a:latin typeface="+mj-lt"/>
                <a:cs typeface="Calibri"/>
              </a:rPr>
              <a:t>Movilidad</a:t>
            </a:r>
            <a:r>
              <a:rPr sz="2400" spc="-5" dirty="0">
                <a:latin typeface="+mj-lt"/>
                <a:cs typeface="Calibri"/>
              </a:rPr>
              <a:t> </a:t>
            </a:r>
            <a:r>
              <a:rPr sz="2400" dirty="0">
                <a:latin typeface="+mj-lt"/>
                <a:cs typeface="Calibri"/>
              </a:rPr>
              <a:t>con </a:t>
            </a:r>
            <a:r>
              <a:rPr sz="2400" spc="-5" dirty="0">
                <a:latin typeface="+mj-lt"/>
                <a:cs typeface="Calibri"/>
              </a:rPr>
              <a:t>apoyo</a:t>
            </a:r>
            <a:r>
              <a:rPr sz="2400" spc="250" dirty="0">
                <a:latin typeface="+mj-lt"/>
                <a:cs typeface="Calibri"/>
              </a:rPr>
              <a:t> </a:t>
            </a:r>
            <a:r>
              <a:rPr sz="2400" spc="-5" dirty="0">
                <a:latin typeface="+mj-lt"/>
                <a:cs typeface="Calibri"/>
              </a:rPr>
              <a:t>de</a:t>
            </a:r>
            <a:r>
              <a:rPr sz="2400" spc="250" dirty="0">
                <a:latin typeface="+mj-lt"/>
                <a:cs typeface="Calibri"/>
              </a:rPr>
              <a:t> </a:t>
            </a:r>
            <a:r>
              <a:rPr sz="2400" spc="-5" dirty="0">
                <a:latin typeface="+mj-lt"/>
                <a:cs typeface="Calibri"/>
              </a:rPr>
              <a:t>STMC,</a:t>
            </a:r>
            <a:r>
              <a:rPr sz="2400" spc="250" dirty="0">
                <a:latin typeface="+mj-lt"/>
                <a:cs typeface="Calibri"/>
              </a:rPr>
              <a:t> </a:t>
            </a:r>
            <a:r>
              <a:rPr sz="2400" spc="-5" dirty="0">
                <a:latin typeface="+mj-lt"/>
                <a:cs typeface="Calibri"/>
              </a:rPr>
              <a:t>di</a:t>
            </a:r>
            <a:r>
              <a:rPr lang="es-ES" sz="2400" spc="-5" dirty="0">
                <a:latin typeface="+mj-lt"/>
                <a:cs typeface="Calibri"/>
              </a:rPr>
              <a:t>o </a:t>
            </a:r>
            <a:r>
              <a:rPr sz="2400" spc="-5" dirty="0" err="1">
                <a:latin typeface="+mj-lt"/>
                <a:cs typeface="Calibri"/>
              </a:rPr>
              <a:t>inicio</a:t>
            </a:r>
            <a:r>
              <a:rPr sz="2400" spc="-5" dirty="0">
                <a:latin typeface="+mj-lt"/>
                <a:cs typeface="Calibri"/>
              </a:rPr>
              <a:t> </a:t>
            </a:r>
            <a:r>
              <a:rPr lang="es-ES" sz="2400" spc="-5" dirty="0">
                <a:latin typeface="+mj-lt"/>
                <a:cs typeface="Calibri"/>
              </a:rPr>
              <a:t>al</a:t>
            </a:r>
            <a:r>
              <a:rPr sz="2400" spc="-5" dirty="0">
                <a:latin typeface="+mj-lt"/>
                <a:cs typeface="Calibri"/>
              </a:rPr>
              <a:t> proceso de revisión para migración de los </a:t>
            </a:r>
            <a:r>
              <a:rPr sz="2400" spc="-5" dirty="0" err="1">
                <a:latin typeface="+mj-lt"/>
                <a:cs typeface="Calibri"/>
              </a:rPr>
              <a:t>comparendos</a:t>
            </a:r>
            <a:r>
              <a:rPr sz="2400" spc="-5" dirty="0">
                <a:latin typeface="+mj-lt"/>
                <a:cs typeface="Calibri"/>
              </a:rPr>
              <a:t> </a:t>
            </a:r>
            <a:r>
              <a:rPr sz="2400" spc="-5" dirty="0" err="1">
                <a:latin typeface="+mj-lt"/>
                <a:cs typeface="Calibri"/>
              </a:rPr>
              <a:t>impuesto</a:t>
            </a:r>
            <a:r>
              <a:rPr lang="es-ES" sz="2400" spc="-5" dirty="0">
                <a:latin typeface="+mj-lt"/>
                <a:cs typeface="Calibri"/>
              </a:rPr>
              <a:t>s</a:t>
            </a:r>
            <a:r>
              <a:rPr sz="2400" spc="-5" dirty="0">
                <a:latin typeface="+mj-lt"/>
                <a:cs typeface="Calibri"/>
              </a:rPr>
              <a:t> en </a:t>
            </a:r>
            <a:r>
              <a:rPr sz="2400" dirty="0">
                <a:latin typeface="+mj-lt"/>
                <a:cs typeface="Calibri"/>
              </a:rPr>
              <a:t>los meses </a:t>
            </a:r>
            <a:r>
              <a:rPr sz="2400" spc="-5" dirty="0">
                <a:latin typeface="+mj-lt"/>
                <a:cs typeface="Calibri"/>
              </a:rPr>
              <a:t>de </a:t>
            </a:r>
            <a:r>
              <a:rPr lang="es-ES" sz="2400" spc="-5" dirty="0">
                <a:latin typeface="+mj-lt"/>
                <a:cs typeface="Calibri"/>
              </a:rPr>
              <a:t>enero a abril 2023 </a:t>
            </a:r>
            <a:r>
              <a:rPr sz="2400" spc="-5" dirty="0">
                <a:latin typeface="+mj-lt"/>
                <a:cs typeface="Calibri"/>
              </a:rPr>
              <a:t>para iniciar </a:t>
            </a:r>
            <a:r>
              <a:rPr sz="2400" dirty="0">
                <a:latin typeface="+mj-lt"/>
                <a:cs typeface="Calibri"/>
              </a:rPr>
              <a:t>su </a:t>
            </a:r>
            <a:r>
              <a:rPr sz="2400" spc="-5" dirty="0">
                <a:latin typeface="+mj-lt"/>
                <a:cs typeface="Calibri"/>
              </a:rPr>
              <a:t>proceso de cobro coactivo, arrojando </a:t>
            </a:r>
            <a:r>
              <a:rPr sz="2400" spc="-10" dirty="0">
                <a:latin typeface="+mj-lt"/>
                <a:cs typeface="Calibri"/>
              </a:rPr>
              <a:t>una </a:t>
            </a:r>
            <a:r>
              <a:rPr sz="2400" spc="-5" dirty="0">
                <a:latin typeface="+mj-lt"/>
                <a:cs typeface="Calibri"/>
              </a:rPr>
              <a:t> totalidad de</a:t>
            </a:r>
            <a:r>
              <a:rPr sz="2400" spc="5" dirty="0">
                <a:latin typeface="+mj-lt"/>
                <a:cs typeface="Calibri"/>
              </a:rPr>
              <a:t> </a:t>
            </a:r>
            <a:r>
              <a:rPr lang="es-CO" sz="2400" spc="-5" dirty="0">
                <a:latin typeface="+mj-lt"/>
                <a:cs typeface="Calibri"/>
              </a:rPr>
              <a:t>14.517</a:t>
            </a:r>
            <a:r>
              <a:rPr sz="2400" spc="-5" dirty="0">
                <a:latin typeface="+mj-lt"/>
                <a:cs typeface="Calibri"/>
              </a:rPr>
              <a:t> expedientes</a:t>
            </a:r>
            <a:r>
              <a:rPr sz="2400" spc="10" dirty="0">
                <a:latin typeface="+mj-lt"/>
                <a:cs typeface="Calibri"/>
              </a:rPr>
              <a:t> </a:t>
            </a:r>
            <a:r>
              <a:rPr sz="2400" spc="-5" dirty="0">
                <a:latin typeface="+mj-lt"/>
                <a:cs typeface="Calibri"/>
              </a:rPr>
              <a:t>aptos</a:t>
            </a:r>
            <a:r>
              <a:rPr sz="2400" spc="10" dirty="0">
                <a:latin typeface="+mj-lt"/>
                <a:cs typeface="Calibri"/>
              </a:rPr>
              <a:t> </a:t>
            </a:r>
            <a:r>
              <a:rPr sz="2400" spc="-5" dirty="0">
                <a:latin typeface="+mj-lt"/>
                <a:cs typeface="Calibri"/>
              </a:rPr>
              <a:t>para</a:t>
            </a:r>
            <a:r>
              <a:rPr sz="2400" spc="15" dirty="0">
                <a:latin typeface="+mj-lt"/>
                <a:cs typeface="Calibri"/>
              </a:rPr>
              <a:t> </a:t>
            </a:r>
            <a:r>
              <a:rPr sz="2400" dirty="0">
                <a:latin typeface="+mj-lt"/>
                <a:cs typeface="Calibri"/>
              </a:rPr>
              <a:t>el</a:t>
            </a:r>
            <a:r>
              <a:rPr sz="2400" spc="5" dirty="0">
                <a:latin typeface="+mj-lt"/>
                <a:cs typeface="Calibri"/>
              </a:rPr>
              <a:t> </a:t>
            </a:r>
            <a:r>
              <a:rPr sz="2400" spc="-5" dirty="0">
                <a:latin typeface="+mj-lt"/>
                <a:cs typeface="Calibri"/>
              </a:rPr>
              <a:t>mencionado</a:t>
            </a:r>
            <a:r>
              <a:rPr sz="2400" spc="20" dirty="0">
                <a:latin typeface="+mj-lt"/>
                <a:cs typeface="Calibri"/>
              </a:rPr>
              <a:t> </a:t>
            </a:r>
            <a:r>
              <a:rPr sz="2400" spc="-5" dirty="0">
                <a:latin typeface="+mj-lt"/>
                <a:cs typeface="Calibri"/>
              </a:rPr>
              <a:t>proceso.</a:t>
            </a:r>
            <a:endParaRPr sz="2400" dirty="0">
              <a:latin typeface="+mj-lt"/>
              <a:cs typeface="Calibri"/>
            </a:endParaRPr>
          </a:p>
          <a:p>
            <a:pPr marL="201930" marR="8890" indent="-189865" algn="just">
              <a:spcBef>
                <a:spcPts val="825"/>
              </a:spcBef>
              <a:buFont typeface="Arial MT"/>
              <a:buChar char="•"/>
              <a:tabLst>
                <a:tab pos="202565" algn="l"/>
              </a:tabLst>
            </a:pPr>
            <a:r>
              <a:rPr lang="es-CO" sz="2400" spc="-5" dirty="0">
                <a:latin typeface="+mj-lt"/>
                <a:cs typeface="Calibri"/>
              </a:rPr>
              <a:t>Se procede a revisar las ordenes de comparendo de los meses de mayo a diciembre 2023, para continuar con el proceso de migración a cobro coactivo y realizar los respectivos procesos de notificación.</a:t>
            </a:r>
            <a:endParaRPr sz="2400" dirty="0">
              <a:latin typeface="+mj-lt"/>
              <a:cs typeface="Calibri"/>
            </a:endParaRPr>
          </a:p>
        </p:txBody>
      </p:sp>
    </p:spTree>
    <p:extLst>
      <p:ext uri="{BB962C8B-B14F-4D97-AF65-F5344CB8AC3E}">
        <p14:creationId xmlns:p14="http://schemas.microsoft.com/office/powerpoint/2010/main" val="56708967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a:extLst>
              <a:ext uri="{FF2B5EF4-FFF2-40B4-BE49-F238E27FC236}">
                <a16:creationId xmlns:a16="http://schemas.microsoft.com/office/drawing/2014/main" id="{DB1BAE0D-2635-C939-E157-B0C26B3B4953}"/>
              </a:ext>
            </a:extLst>
          </p:cNvPr>
          <p:cNvSpPr txBox="1"/>
          <p:nvPr/>
        </p:nvSpPr>
        <p:spPr>
          <a:xfrm>
            <a:off x="1524000" y="401791"/>
            <a:ext cx="7543800" cy="1592744"/>
          </a:xfrm>
          <a:prstGeom prst="rect">
            <a:avLst/>
          </a:prstGeom>
        </p:spPr>
        <p:txBody>
          <a:bodyPr vert="horz" wrap="square" lIns="0" tIns="12700" rIns="0" bIns="0" rtlCol="0">
            <a:spAutoFit/>
          </a:bodyPr>
          <a:lstStyle/>
          <a:p>
            <a:pPr marL="12700" algn="ctr">
              <a:spcBef>
                <a:spcPts val="100"/>
              </a:spcBef>
            </a:pPr>
            <a:r>
              <a:rPr lang="es-CO" sz="2400" b="1" spc="-5" dirty="0">
                <a:latin typeface="+mj-lt"/>
                <a:cs typeface="Calibri"/>
              </a:rPr>
              <a:t>Continuación </a:t>
            </a:r>
            <a:r>
              <a:rPr lang="es-CO" sz="2400" b="1" dirty="0">
                <a:latin typeface="+mj-lt"/>
                <a:cs typeface="Calibri"/>
              </a:rPr>
              <a:t>Proce</a:t>
            </a:r>
            <a:r>
              <a:rPr lang="es-CO" sz="2400" b="1" spc="-10" dirty="0">
                <a:latin typeface="+mj-lt"/>
                <a:cs typeface="Calibri"/>
              </a:rPr>
              <a:t>s</a:t>
            </a:r>
            <a:r>
              <a:rPr lang="es-CO" sz="2400" b="1" dirty="0">
                <a:latin typeface="+mj-lt"/>
                <a:cs typeface="Calibri"/>
              </a:rPr>
              <a:t>o </a:t>
            </a:r>
            <a:r>
              <a:rPr lang="es-CO" sz="2400" b="1" spc="-40" dirty="0">
                <a:latin typeface="+mj-lt"/>
                <a:cs typeface="Calibri"/>
              </a:rPr>
              <a:t>de  </a:t>
            </a:r>
            <a:r>
              <a:rPr lang="es-CO" sz="2400" b="1" spc="-5" dirty="0">
                <a:latin typeface="+mj-lt"/>
                <a:cs typeface="Calibri"/>
              </a:rPr>
              <a:t>Cobro </a:t>
            </a:r>
            <a:r>
              <a:rPr lang="es-CO" sz="2400" b="1" spc="-15" dirty="0">
                <a:latin typeface="+mj-lt"/>
                <a:cs typeface="Calibri"/>
              </a:rPr>
              <a:t>C</a:t>
            </a:r>
            <a:r>
              <a:rPr lang="es-CO" sz="2400" b="1" spc="-5" dirty="0">
                <a:latin typeface="+mj-lt"/>
                <a:cs typeface="Calibri"/>
              </a:rPr>
              <a:t>o</a:t>
            </a:r>
            <a:r>
              <a:rPr lang="es-CO" sz="2400" b="1" spc="-20" dirty="0">
                <a:latin typeface="+mj-lt"/>
                <a:cs typeface="Calibri"/>
              </a:rPr>
              <a:t>ac</a:t>
            </a:r>
            <a:r>
              <a:rPr lang="es-CO" sz="2400" b="1" spc="-15" dirty="0">
                <a:latin typeface="+mj-lt"/>
                <a:cs typeface="Calibri"/>
              </a:rPr>
              <a:t>t</a:t>
            </a:r>
            <a:r>
              <a:rPr lang="es-CO" sz="2400" b="1" spc="-10" dirty="0">
                <a:latin typeface="+mj-lt"/>
                <a:cs typeface="Calibri"/>
              </a:rPr>
              <a:t>iv</a:t>
            </a:r>
            <a:r>
              <a:rPr lang="es-CO" sz="2400" b="1" dirty="0">
                <a:latin typeface="+mj-lt"/>
                <a:cs typeface="Calibri"/>
              </a:rPr>
              <a:t>o</a:t>
            </a:r>
            <a:r>
              <a:rPr lang="es-CO" sz="2400" b="1" spc="-135" dirty="0">
                <a:latin typeface="+mj-lt"/>
                <a:cs typeface="Calibri"/>
              </a:rPr>
              <a:t> </a:t>
            </a:r>
            <a:r>
              <a:rPr lang="es-CO" sz="2400" b="1" spc="-10" dirty="0">
                <a:latin typeface="+mj-lt"/>
                <a:cs typeface="Calibri"/>
              </a:rPr>
              <a:t>A</a:t>
            </a:r>
            <a:r>
              <a:rPr lang="es-CO" sz="2400" b="1" spc="-5" dirty="0">
                <a:latin typeface="+mj-lt"/>
                <a:cs typeface="Calibri"/>
              </a:rPr>
              <a:t>ño 2023</a:t>
            </a:r>
            <a:endParaRPr lang="es-CO" sz="2400" b="1" dirty="0">
              <a:latin typeface="+mj-lt"/>
              <a:cs typeface="Calibri"/>
            </a:endParaRPr>
          </a:p>
          <a:p>
            <a:pPr marL="12700">
              <a:spcBef>
                <a:spcPts val="100"/>
              </a:spcBef>
            </a:pPr>
            <a:endParaRPr lang="es-CO" sz="2650" u="sng" dirty="0">
              <a:latin typeface="Calibri"/>
              <a:cs typeface="Calibri"/>
            </a:endParaRPr>
          </a:p>
          <a:p>
            <a:pPr marL="12700">
              <a:lnSpc>
                <a:spcPct val="100000"/>
              </a:lnSpc>
              <a:spcBef>
                <a:spcPts val="100"/>
              </a:spcBef>
            </a:pPr>
            <a:endParaRPr sz="2650" dirty="0">
              <a:latin typeface="Calibri"/>
              <a:cs typeface="Calibri"/>
            </a:endParaRPr>
          </a:p>
        </p:txBody>
      </p:sp>
      <p:sp>
        <p:nvSpPr>
          <p:cNvPr id="5" name="object 4">
            <a:extLst>
              <a:ext uri="{FF2B5EF4-FFF2-40B4-BE49-F238E27FC236}">
                <a16:creationId xmlns:a16="http://schemas.microsoft.com/office/drawing/2014/main" id="{0D379E3A-280C-C3D5-9FC6-8AC9228758F2}"/>
              </a:ext>
            </a:extLst>
          </p:cNvPr>
          <p:cNvSpPr txBox="1"/>
          <p:nvPr/>
        </p:nvSpPr>
        <p:spPr>
          <a:xfrm>
            <a:off x="1295400" y="1447800"/>
            <a:ext cx="8305800" cy="5629105"/>
          </a:xfrm>
          <a:prstGeom prst="rect">
            <a:avLst/>
          </a:prstGeom>
        </p:spPr>
        <p:txBody>
          <a:bodyPr vert="horz" wrap="square" lIns="0" tIns="28575" rIns="0" bIns="0" rtlCol="0">
            <a:spAutoFit/>
          </a:bodyPr>
          <a:lstStyle/>
          <a:p>
            <a:pPr marL="201295" marR="5080" indent="-189230" algn="just">
              <a:spcBef>
                <a:spcPts val="225"/>
              </a:spcBef>
              <a:buFont typeface="Arial MT"/>
              <a:buChar char="•"/>
              <a:tabLst>
                <a:tab pos="201930" algn="l"/>
              </a:tabLst>
            </a:pPr>
            <a:r>
              <a:rPr sz="2000" spc="-5" dirty="0">
                <a:latin typeface="+mj-lt"/>
                <a:cs typeface="Calibri"/>
              </a:rPr>
              <a:t>Se proyecta que a partir del </a:t>
            </a:r>
            <a:r>
              <a:rPr lang="es-ES" sz="2000" spc="-5" dirty="0">
                <a:latin typeface="+mj-lt"/>
                <a:cs typeface="Calibri"/>
              </a:rPr>
              <a:t>primer</a:t>
            </a:r>
            <a:r>
              <a:rPr sz="2000" spc="-5" dirty="0">
                <a:latin typeface="+mj-lt"/>
                <a:cs typeface="Calibri"/>
              </a:rPr>
              <a:t> </a:t>
            </a:r>
            <a:r>
              <a:rPr lang="es-ES" sz="2000" spc="-5" dirty="0">
                <a:latin typeface="+mj-lt"/>
                <a:cs typeface="Calibri"/>
              </a:rPr>
              <a:t>semestre</a:t>
            </a:r>
            <a:r>
              <a:rPr sz="2000" spc="-5" dirty="0">
                <a:latin typeface="+mj-lt"/>
                <a:cs typeface="Calibri"/>
              </a:rPr>
              <a:t> del </a:t>
            </a:r>
            <a:r>
              <a:rPr lang="es-CO" sz="2000" spc="-5" dirty="0">
                <a:latin typeface="+mj-lt"/>
                <a:cs typeface="Calibri"/>
              </a:rPr>
              <a:t>año</a:t>
            </a:r>
            <a:r>
              <a:rPr sz="2000" spc="-5" dirty="0">
                <a:latin typeface="+mj-lt"/>
                <a:cs typeface="Calibri"/>
              </a:rPr>
              <a:t> </a:t>
            </a:r>
            <a:r>
              <a:rPr sz="2000" dirty="0">
                <a:latin typeface="+mj-lt"/>
                <a:cs typeface="Calibri"/>
              </a:rPr>
              <a:t>202</a:t>
            </a:r>
            <a:r>
              <a:rPr lang="es-ES" sz="2000" dirty="0">
                <a:latin typeface="+mj-lt"/>
                <a:cs typeface="Calibri"/>
              </a:rPr>
              <a:t>6</a:t>
            </a:r>
            <a:r>
              <a:rPr sz="2000" dirty="0">
                <a:latin typeface="+mj-lt"/>
                <a:cs typeface="Calibri"/>
              </a:rPr>
              <a:t>, </a:t>
            </a:r>
            <a:r>
              <a:rPr sz="2000" spc="-5" dirty="0">
                <a:latin typeface="+mj-lt"/>
                <a:cs typeface="Calibri"/>
              </a:rPr>
              <a:t>la</a:t>
            </a:r>
            <a:r>
              <a:rPr sz="2000" dirty="0">
                <a:latin typeface="+mj-lt"/>
                <a:cs typeface="Calibri"/>
              </a:rPr>
              <a:t> </a:t>
            </a:r>
            <a:r>
              <a:rPr sz="2000" spc="-5" dirty="0" err="1">
                <a:latin typeface="+mj-lt"/>
                <a:cs typeface="Calibri"/>
              </a:rPr>
              <a:t>Secretaría</a:t>
            </a:r>
            <a:r>
              <a:rPr sz="2000" dirty="0">
                <a:latin typeface="+mj-lt"/>
                <a:cs typeface="Calibri"/>
              </a:rPr>
              <a:t> </a:t>
            </a:r>
            <a:r>
              <a:rPr sz="2000" spc="-10" dirty="0">
                <a:latin typeface="+mj-lt"/>
                <a:cs typeface="Calibri"/>
              </a:rPr>
              <a:t>de</a:t>
            </a:r>
            <a:r>
              <a:rPr lang="es-ES" sz="2000" spc="-10" dirty="0">
                <a:latin typeface="+mj-lt"/>
                <a:cs typeface="Calibri"/>
              </a:rPr>
              <a:t> Movilidad </a:t>
            </a:r>
            <a:r>
              <a:rPr sz="2000" spc="-5" dirty="0">
                <a:latin typeface="+mj-lt"/>
                <a:cs typeface="Calibri"/>
              </a:rPr>
              <a:t>de Cúcuta </a:t>
            </a:r>
            <a:r>
              <a:rPr sz="2000" dirty="0">
                <a:latin typeface="+mj-lt"/>
                <a:cs typeface="Calibri"/>
              </a:rPr>
              <a:t>con </a:t>
            </a:r>
            <a:r>
              <a:rPr sz="2000" spc="-5" dirty="0">
                <a:latin typeface="+mj-lt"/>
                <a:cs typeface="Calibri"/>
              </a:rPr>
              <a:t>apoyo de STMC dé inicio a las actividades </a:t>
            </a:r>
            <a:r>
              <a:rPr sz="2000" dirty="0">
                <a:latin typeface="+mj-lt"/>
                <a:cs typeface="Calibri"/>
              </a:rPr>
              <a:t> </a:t>
            </a:r>
            <a:r>
              <a:rPr sz="2000" spc="-5" dirty="0">
                <a:latin typeface="+mj-lt"/>
                <a:cs typeface="Calibri"/>
              </a:rPr>
              <a:t>propias</a:t>
            </a:r>
            <a:r>
              <a:rPr sz="2000" dirty="0">
                <a:latin typeface="+mj-lt"/>
                <a:cs typeface="Calibri"/>
              </a:rPr>
              <a:t> </a:t>
            </a:r>
            <a:r>
              <a:rPr sz="2000" spc="-5" dirty="0">
                <a:latin typeface="+mj-lt"/>
                <a:cs typeface="Calibri"/>
              </a:rPr>
              <a:t>de</a:t>
            </a:r>
            <a:r>
              <a:rPr sz="2000" dirty="0">
                <a:latin typeface="+mj-lt"/>
                <a:cs typeface="Calibri"/>
              </a:rPr>
              <a:t> </a:t>
            </a:r>
            <a:r>
              <a:rPr sz="2000" spc="-5" dirty="0">
                <a:latin typeface="+mj-lt"/>
                <a:cs typeface="Calibri"/>
              </a:rPr>
              <a:t>validación</a:t>
            </a:r>
            <a:r>
              <a:rPr sz="2000" dirty="0">
                <a:latin typeface="+mj-lt"/>
                <a:cs typeface="Calibri"/>
              </a:rPr>
              <a:t> </a:t>
            </a:r>
            <a:r>
              <a:rPr sz="2000" spc="-5" dirty="0">
                <a:latin typeface="+mj-lt"/>
                <a:cs typeface="Calibri"/>
              </a:rPr>
              <a:t>y</a:t>
            </a:r>
            <a:r>
              <a:rPr sz="2000" dirty="0">
                <a:latin typeface="+mj-lt"/>
                <a:cs typeface="Calibri"/>
              </a:rPr>
              <a:t> </a:t>
            </a:r>
            <a:r>
              <a:rPr sz="2000" spc="-5" dirty="0">
                <a:latin typeface="+mj-lt"/>
                <a:cs typeface="Calibri"/>
              </a:rPr>
              <a:t>depuración</a:t>
            </a:r>
            <a:r>
              <a:rPr sz="2000" dirty="0">
                <a:latin typeface="+mj-lt"/>
                <a:cs typeface="Calibri"/>
              </a:rPr>
              <a:t> </a:t>
            </a:r>
            <a:r>
              <a:rPr sz="2000" spc="-5" dirty="0">
                <a:latin typeface="+mj-lt"/>
                <a:cs typeface="Calibri"/>
              </a:rPr>
              <a:t>previas</a:t>
            </a:r>
            <a:r>
              <a:rPr sz="2000" dirty="0">
                <a:latin typeface="+mj-lt"/>
                <a:cs typeface="Calibri"/>
              </a:rPr>
              <a:t> </a:t>
            </a:r>
            <a:r>
              <a:rPr sz="2000" spc="-5" dirty="0">
                <a:latin typeface="+mj-lt"/>
                <a:cs typeface="Calibri"/>
              </a:rPr>
              <a:t>a</a:t>
            </a:r>
            <a:r>
              <a:rPr sz="2000" dirty="0">
                <a:latin typeface="+mj-lt"/>
                <a:cs typeface="Calibri"/>
              </a:rPr>
              <a:t> </a:t>
            </a:r>
            <a:r>
              <a:rPr sz="2000" spc="-5" dirty="0">
                <a:latin typeface="+mj-lt"/>
                <a:cs typeface="Calibri"/>
              </a:rPr>
              <a:t>la</a:t>
            </a:r>
            <a:r>
              <a:rPr sz="2000" dirty="0">
                <a:latin typeface="+mj-lt"/>
                <a:cs typeface="Calibri"/>
              </a:rPr>
              <a:t> migración</a:t>
            </a:r>
            <a:r>
              <a:rPr sz="2000" spc="5" dirty="0">
                <a:latin typeface="+mj-lt"/>
                <a:cs typeface="Calibri"/>
              </a:rPr>
              <a:t> </a:t>
            </a:r>
            <a:r>
              <a:rPr sz="2000" spc="-5" dirty="0">
                <a:latin typeface="+mj-lt"/>
                <a:cs typeface="Calibri"/>
              </a:rPr>
              <a:t>y </a:t>
            </a:r>
            <a:r>
              <a:rPr sz="2000" dirty="0">
                <a:latin typeface="+mj-lt"/>
                <a:cs typeface="Calibri"/>
              </a:rPr>
              <a:t> </a:t>
            </a:r>
            <a:r>
              <a:rPr sz="2000" spc="-5" dirty="0">
                <a:latin typeface="+mj-lt"/>
                <a:cs typeface="Calibri"/>
              </a:rPr>
              <a:t>consolidación de cobros coactivos de infracciones impuestas </a:t>
            </a:r>
            <a:r>
              <a:rPr sz="2000" spc="-5" dirty="0" err="1">
                <a:latin typeface="+mj-lt"/>
                <a:cs typeface="Calibri"/>
              </a:rPr>
              <a:t>en</a:t>
            </a:r>
            <a:r>
              <a:rPr sz="2000" spc="-5" dirty="0">
                <a:latin typeface="+mj-lt"/>
                <a:cs typeface="Calibri"/>
              </a:rPr>
              <a:t> </a:t>
            </a:r>
            <a:r>
              <a:rPr sz="2000" dirty="0">
                <a:latin typeface="+mj-lt"/>
                <a:cs typeface="Calibri"/>
              </a:rPr>
              <a:t>el</a:t>
            </a:r>
            <a:r>
              <a:rPr lang="es-ES" sz="2000" dirty="0">
                <a:latin typeface="+mj-lt"/>
                <a:cs typeface="Calibri"/>
              </a:rPr>
              <a:t> </a:t>
            </a:r>
            <a:r>
              <a:rPr lang="es-CO" sz="2000" spc="-5" dirty="0">
                <a:latin typeface="+mj-lt"/>
                <a:cs typeface="Calibri"/>
              </a:rPr>
              <a:t>año</a:t>
            </a:r>
            <a:r>
              <a:rPr sz="2000" spc="-5" dirty="0">
                <a:latin typeface="+mj-lt"/>
                <a:cs typeface="Calibri"/>
              </a:rPr>
              <a:t> 202</a:t>
            </a:r>
            <a:r>
              <a:rPr lang="es-ES" sz="2000" spc="-5" dirty="0">
                <a:latin typeface="+mj-lt"/>
                <a:cs typeface="Calibri"/>
              </a:rPr>
              <a:t>3</a:t>
            </a:r>
            <a:r>
              <a:rPr lang="es-CO" sz="2000" spc="-5" dirty="0">
                <a:latin typeface="+mj-lt"/>
                <a:cs typeface="Calibri"/>
              </a:rPr>
              <a:t> entre los meses de mayo a diciembre.</a:t>
            </a:r>
          </a:p>
          <a:p>
            <a:pPr marL="12065" marR="5080" algn="just">
              <a:spcBef>
                <a:spcPts val="225"/>
              </a:spcBef>
              <a:tabLst>
                <a:tab pos="201930" algn="l"/>
              </a:tabLst>
            </a:pPr>
            <a:endParaRPr lang="es-CO" sz="2000" spc="-5" dirty="0">
              <a:latin typeface="+mj-lt"/>
              <a:cs typeface="Calibri"/>
            </a:endParaRPr>
          </a:p>
          <a:p>
            <a:pPr marL="201295" marR="5080" indent="-189230" algn="just">
              <a:spcBef>
                <a:spcPts val="225"/>
              </a:spcBef>
              <a:buFont typeface="Arial MT"/>
              <a:buChar char="•"/>
              <a:tabLst>
                <a:tab pos="201930" algn="l"/>
              </a:tabLst>
            </a:pPr>
            <a:r>
              <a:rPr lang="es-ES" sz="2000" spc="-5" dirty="0">
                <a:latin typeface="+mj-lt"/>
                <a:cs typeface="Calibri"/>
              </a:rPr>
              <a:t>Para el segundo semestre del año 2026, se proyecta que la Secretaría de Movilidad de Cúcuta con apoyo de STMC dé inicio a las actividades propias de migración y consolidación de cobros coactivos de infracciones impuestas en el año 2024 entre los meses de enero a junio. </a:t>
            </a:r>
            <a:r>
              <a:rPr lang="es-CO" sz="2000" spc="-5" dirty="0">
                <a:latin typeface="+mj-lt"/>
                <a:cs typeface="Calibri"/>
              </a:rPr>
              <a:t>P</a:t>
            </a:r>
            <a:r>
              <a:rPr sz="2000" spc="-5" dirty="0" err="1">
                <a:latin typeface="+mj-lt"/>
                <a:cs typeface="Calibri"/>
              </a:rPr>
              <a:t>ara</a:t>
            </a:r>
            <a:r>
              <a:rPr sz="2000" spc="-5" dirty="0">
                <a:latin typeface="+mj-lt"/>
                <a:cs typeface="Calibri"/>
              </a:rPr>
              <a:t> el proceso de migración se </a:t>
            </a:r>
            <a:r>
              <a:rPr sz="2000" dirty="0">
                <a:latin typeface="+mj-lt"/>
                <a:cs typeface="Calibri"/>
              </a:rPr>
              <a:t>tienen </a:t>
            </a:r>
            <a:r>
              <a:rPr sz="2000" spc="-5" dirty="0">
                <a:latin typeface="+mj-lt"/>
                <a:cs typeface="Calibri"/>
              </a:rPr>
              <a:t>unas fases que </a:t>
            </a:r>
            <a:r>
              <a:rPr sz="2000" dirty="0">
                <a:latin typeface="+mj-lt"/>
                <a:cs typeface="Calibri"/>
              </a:rPr>
              <a:t>se </a:t>
            </a:r>
            <a:r>
              <a:rPr sz="2000" spc="5" dirty="0">
                <a:latin typeface="+mj-lt"/>
                <a:cs typeface="Calibri"/>
              </a:rPr>
              <a:t> </a:t>
            </a:r>
            <a:r>
              <a:rPr sz="2000" spc="-5" dirty="0">
                <a:latin typeface="+mj-lt"/>
                <a:cs typeface="Calibri"/>
              </a:rPr>
              <a:t>deben agotar, con el fin de cumplir con todos los requerimientos </a:t>
            </a:r>
            <a:r>
              <a:rPr sz="2000" dirty="0">
                <a:latin typeface="+mj-lt"/>
                <a:cs typeface="Calibri"/>
              </a:rPr>
              <a:t> </a:t>
            </a:r>
            <a:r>
              <a:rPr sz="2000" spc="-5" dirty="0">
                <a:latin typeface="+mj-lt"/>
                <a:cs typeface="Calibri"/>
              </a:rPr>
              <a:t>legales y procedimentales establecidos para que se </a:t>
            </a:r>
            <a:r>
              <a:rPr sz="2000" dirty="0">
                <a:latin typeface="+mj-lt"/>
                <a:cs typeface="Calibri"/>
              </a:rPr>
              <a:t>ejecuten </a:t>
            </a:r>
            <a:r>
              <a:rPr sz="2000" spc="-5" dirty="0">
                <a:latin typeface="+mj-lt"/>
                <a:cs typeface="Calibri"/>
              </a:rPr>
              <a:t>bajo el </a:t>
            </a:r>
            <a:r>
              <a:rPr sz="2000" dirty="0">
                <a:latin typeface="+mj-lt"/>
                <a:cs typeface="Calibri"/>
              </a:rPr>
              <a:t> </a:t>
            </a:r>
            <a:r>
              <a:rPr sz="2000" spc="-5" dirty="0">
                <a:latin typeface="+mj-lt"/>
                <a:cs typeface="Calibri"/>
              </a:rPr>
              <a:t>marco</a:t>
            </a:r>
            <a:r>
              <a:rPr sz="2000" spc="-20" dirty="0">
                <a:latin typeface="+mj-lt"/>
                <a:cs typeface="Calibri"/>
              </a:rPr>
              <a:t> </a:t>
            </a:r>
            <a:r>
              <a:rPr sz="2000" spc="-5" dirty="0">
                <a:latin typeface="+mj-lt"/>
                <a:cs typeface="Calibri"/>
              </a:rPr>
              <a:t>de</a:t>
            </a:r>
            <a:r>
              <a:rPr sz="2000" spc="5" dirty="0">
                <a:latin typeface="+mj-lt"/>
                <a:cs typeface="Calibri"/>
              </a:rPr>
              <a:t> </a:t>
            </a:r>
            <a:r>
              <a:rPr sz="2000" spc="-5" dirty="0">
                <a:latin typeface="+mj-lt"/>
                <a:cs typeface="Calibri"/>
              </a:rPr>
              <a:t>la legalidad. </a:t>
            </a:r>
            <a:r>
              <a:rPr sz="2000" spc="-10" dirty="0">
                <a:latin typeface="+mj-lt"/>
                <a:cs typeface="Calibri"/>
              </a:rPr>
              <a:t>Estas</a:t>
            </a:r>
            <a:r>
              <a:rPr sz="2000" spc="5" dirty="0">
                <a:latin typeface="+mj-lt"/>
                <a:cs typeface="Calibri"/>
              </a:rPr>
              <a:t> </a:t>
            </a:r>
            <a:r>
              <a:rPr sz="2000" spc="-5" dirty="0">
                <a:latin typeface="+mj-lt"/>
                <a:cs typeface="Calibri"/>
              </a:rPr>
              <a:t>fases </a:t>
            </a:r>
            <a:r>
              <a:rPr sz="2000" spc="-10" dirty="0">
                <a:latin typeface="+mj-lt"/>
                <a:cs typeface="Calibri"/>
              </a:rPr>
              <a:t>son:</a:t>
            </a:r>
            <a:endParaRPr sz="2000" dirty="0">
              <a:latin typeface="+mj-lt"/>
              <a:cs typeface="Calibri"/>
            </a:endParaRPr>
          </a:p>
          <a:p>
            <a:pPr marL="755015" marR="83185" lvl="1" indent="-285750" algn="just">
              <a:spcBef>
                <a:spcPts val="415"/>
              </a:spcBef>
              <a:buFont typeface="Wingdings" panose="05000000000000000000" pitchFamily="2" charset="2"/>
              <a:buChar char="Ø"/>
              <a:tabLst>
                <a:tab pos="201930" algn="l"/>
              </a:tabLst>
            </a:pPr>
            <a:r>
              <a:rPr lang="es-MX" sz="2000" spc="-5" dirty="0">
                <a:latin typeface="+mj-lt"/>
                <a:cs typeface="Calibri"/>
              </a:rPr>
              <a:t>Esta fase se realizará de manera paulatina, conforme vayan estando listos los expedientes.</a:t>
            </a:r>
            <a:endParaRPr lang="es-MX" sz="2000" dirty="0">
              <a:latin typeface="+mj-lt"/>
              <a:cs typeface="Calibri"/>
            </a:endParaRPr>
          </a:p>
          <a:p>
            <a:pPr marL="658495" marR="38100" lvl="1" indent="-189230" algn="just">
              <a:lnSpc>
                <a:spcPct val="91600"/>
              </a:lnSpc>
              <a:spcBef>
                <a:spcPts val="800"/>
              </a:spcBef>
              <a:buFont typeface="Arial MT"/>
              <a:buChar char="•"/>
              <a:tabLst>
                <a:tab pos="201930" algn="l"/>
              </a:tabLst>
            </a:pPr>
            <a:endParaRPr lang="es-CO" sz="1300" spc="-5" dirty="0">
              <a:latin typeface="Calibri"/>
              <a:cs typeface="Calibri"/>
            </a:endParaRPr>
          </a:p>
          <a:p>
            <a:pPr marL="12065" marR="38100" algn="just">
              <a:lnSpc>
                <a:spcPct val="91600"/>
              </a:lnSpc>
              <a:spcBef>
                <a:spcPts val="800"/>
              </a:spcBef>
              <a:tabLst>
                <a:tab pos="201930" algn="l"/>
              </a:tabLst>
            </a:pPr>
            <a:endParaRPr lang="es-CO" sz="1300" dirty="0">
              <a:latin typeface="Calibri"/>
              <a:cs typeface="Calibri"/>
            </a:endParaRPr>
          </a:p>
        </p:txBody>
      </p:sp>
    </p:spTree>
    <p:extLst>
      <p:ext uri="{BB962C8B-B14F-4D97-AF65-F5344CB8AC3E}">
        <p14:creationId xmlns:p14="http://schemas.microsoft.com/office/powerpoint/2010/main" val="26684216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DB52DF9B-ACF1-4CBC-841E-F1E8886B3728}"/>
              </a:ext>
            </a:extLst>
          </p:cNvPr>
          <p:cNvSpPr>
            <a:spLocks noGrp="1"/>
          </p:cNvSpPr>
          <p:nvPr>
            <p:ph idx="1"/>
          </p:nvPr>
        </p:nvSpPr>
        <p:spPr>
          <a:xfrm>
            <a:off x="1021078" y="1752600"/>
            <a:ext cx="8625841" cy="6165985"/>
          </a:xfrm>
        </p:spPr>
        <p:txBody>
          <a:bodyPr/>
          <a:lstStyle/>
          <a:p>
            <a:pPr marL="201295" marR="38100" indent="-189230" algn="just">
              <a:spcBef>
                <a:spcPts val="800"/>
              </a:spcBef>
              <a:buFont typeface="Arial MT"/>
              <a:buChar char="•"/>
              <a:tabLst>
                <a:tab pos="201930" algn="l"/>
              </a:tabLst>
            </a:pPr>
            <a:r>
              <a:rPr lang="es-ES" sz="2000" spc="-5" dirty="0">
                <a:cs typeface="Calibri"/>
              </a:rPr>
              <a:t>Fase I: Con base en los protocolos de </a:t>
            </a:r>
            <a:r>
              <a:rPr lang="es-ES" sz="2000" dirty="0">
                <a:cs typeface="Calibri"/>
              </a:rPr>
              <a:t>entrega </a:t>
            </a:r>
            <a:r>
              <a:rPr lang="es-ES" sz="2000" spc="-5" dirty="0">
                <a:cs typeface="Calibri"/>
              </a:rPr>
              <a:t>de información de la </a:t>
            </a:r>
            <a:r>
              <a:rPr lang="es-ES" sz="2000" dirty="0">
                <a:cs typeface="Calibri"/>
              </a:rPr>
              <a:t> </a:t>
            </a:r>
            <a:r>
              <a:rPr lang="es-ES" sz="2000" spc="-5" dirty="0">
                <a:cs typeface="Calibri"/>
              </a:rPr>
              <a:t>Secretaría de Movilidad de Cúcuta a STMC, este último </a:t>
            </a:r>
            <a:r>
              <a:rPr lang="es-ES" sz="2000" dirty="0">
                <a:cs typeface="Calibri"/>
              </a:rPr>
              <a:t>realizará </a:t>
            </a:r>
            <a:r>
              <a:rPr lang="es-ES" sz="2000" spc="-5" dirty="0">
                <a:cs typeface="Calibri"/>
              </a:rPr>
              <a:t>las </a:t>
            </a:r>
            <a:r>
              <a:rPr lang="es-ES" sz="2000" dirty="0">
                <a:cs typeface="Calibri"/>
              </a:rPr>
              <a:t> </a:t>
            </a:r>
            <a:r>
              <a:rPr lang="es-ES" sz="2000" spc="-5" dirty="0">
                <a:cs typeface="Calibri"/>
              </a:rPr>
              <a:t>actividades de evaluación de expedientes para presentar un informe </a:t>
            </a:r>
            <a:r>
              <a:rPr lang="es-ES" sz="2000" spc="-280" dirty="0">
                <a:cs typeface="Calibri"/>
              </a:rPr>
              <a:t> </a:t>
            </a:r>
            <a:r>
              <a:rPr lang="es-ES" sz="2000" spc="-5" dirty="0">
                <a:cs typeface="Calibri"/>
              </a:rPr>
              <a:t>a la Secretaria de Movilidad de Cúcuta que </a:t>
            </a:r>
            <a:r>
              <a:rPr lang="es-ES" sz="2000" dirty="0">
                <a:cs typeface="Calibri"/>
              </a:rPr>
              <a:t>sirva </a:t>
            </a:r>
            <a:r>
              <a:rPr lang="es-ES" sz="2000" spc="-5" dirty="0">
                <a:cs typeface="Calibri"/>
              </a:rPr>
              <a:t>de insumo para la </a:t>
            </a:r>
            <a:r>
              <a:rPr lang="es-ES" sz="2000" dirty="0">
                <a:cs typeface="Calibri"/>
              </a:rPr>
              <a:t> </a:t>
            </a:r>
            <a:r>
              <a:rPr lang="es-ES" sz="2000" spc="-5" dirty="0">
                <a:cs typeface="Calibri"/>
              </a:rPr>
              <a:t>toma</a:t>
            </a:r>
            <a:r>
              <a:rPr lang="es-ES" sz="2000" dirty="0">
                <a:cs typeface="Calibri"/>
              </a:rPr>
              <a:t> </a:t>
            </a:r>
            <a:r>
              <a:rPr lang="es-ES" sz="2000" spc="-5" dirty="0">
                <a:cs typeface="Calibri"/>
              </a:rPr>
              <a:t>de</a:t>
            </a:r>
            <a:r>
              <a:rPr lang="es-ES" sz="2000" dirty="0">
                <a:cs typeface="Calibri"/>
              </a:rPr>
              <a:t> </a:t>
            </a:r>
            <a:r>
              <a:rPr lang="es-ES" sz="2000" spc="-5" dirty="0">
                <a:cs typeface="Calibri"/>
              </a:rPr>
              <a:t>decisiones</a:t>
            </a:r>
            <a:r>
              <a:rPr lang="es-ES" sz="2000" dirty="0">
                <a:cs typeface="Calibri"/>
              </a:rPr>
              <a:t> </a:t>
            </a:r>
            <a:r>
              <a:rPr lang="es-ES" sz="2000" spc="-5" dirty="0">
                <a:cs typeface="Calibri"/>
              </a:rPr>
              <a:t>sobre</a:t>
            </a:r>
            <a:r>
              <a:rPr lang="es-ES" sz="2000" dirty="0">
                <a:cs typeface="Calibri"/>
              </a:rPr>
              <a:t> </a:t>
            </a:r>
            <a:r>
              <a:rPr lang="es-ES" sz="2000" spc="-5" dirty="0">
                <a:cs typeface="Calibri"/>
              </a:rPr>
              <a:t>el</a:t>
            </a:r>
            <a:r>
              <a:rPr lang="es-ES" sz="2000" dirty="0">
                <a:cs typeface="Calibri"/>
              </a:rPr>
              <a:t> </a:t>
            </a:r>
            <a:r>
              <a:rPr lang="es-ES" sz="2000" spc="-5" dirty="0">
                <a:cs typeface="Calibri"/>
              </a:rPr>
              <a:t>impulso</a:t>
            </a:r>
            <a:r>
              <a:rPr lang="es-ES" sz="2000" dirty="0">
                <a:cs typeface="Calibri"/>
              </a:rPr>
              <a:t> </a:t>
            </a:r>
            <a:r>
              <a:rPr lang="es-ES" sz="2000" spc="-5" dirty="0">
                <a:cs typeface="Calibri"/>
              </a:rPr>
              <a:t>de</a:t>
            </a:r>
            <a:r>
              <a:rPr lang="es-ES" sz="2000" dirty="0">
                <a:cs typeface="Calibri"/>
              </a:rPr>
              <a:t> </a:t>
            </a:r>
            <a:r>
              <a:rPr lang="es-ES" sz="2000" spc="-5" dirty="0">
                <a:cs typeface="Calibri"/>
              </a:rPr>
              <a:t>cada</a:t>
            </a:r>
            <a:r>
              <a:rPr lang="es-ES" sz="2000" dirty="0">
                <a:cs typeface="Calibri"/>
              </a:rPr>
              <a:t> </a:t>
            </a:r>
            <a:r>
              <a:rPr lang="es-ES" sz="2000" spc="-5" dirty="0">
                <a:cs typeface="Calibri"/>
              </a:rPr>
              <a:t>de</a:t>
            </a:r>
            <a:r>
              <a:rPr lang="es-ES" sz="2000" dirty="0">
                <a:cs typeface="Calibri"/>
              </a:rPr>
              <a:t> </a:t>
            </a:r>
            <a:r>
              <a:rPr lang="es-ES" sz="2000" spc="-5" dirty="0">
                <a:cs typeface="Calibri"/>
              </a:rPr>
              <a:t>unos</a:t>
            </a:r>
            <a:r>
              <a:rPr lang="es-ES" sz="2000" dirty="0">
                <a:cs typeface="Calibri"/>
              </a:rPr>
              <a:t> </a:t>
            </a:r>
            <a:r>
              <a:rPr lang="es-ES" sz="2000" spc="-5" dirty="0">
                <a:cs typeface="Calibri"/>
              </a:rPr>
              <a:t>de</a:t>
            </a:r>
            <a:r>
              <a:rPr lang="es-ES" sz="2000" spc="280" dirty="0">
                <a:cs typeface="Calibri"/>
              </a:rPr>
              <a:t> </a:t>
            </a:r>
            <a:r>
              <a:rPr lang="es-ES" sz="2000" spc="-5" dirty="0">
                <a:cs typeface="Calibri"/>
              </a:rPr>
              <a:t>los </a:t>
            </a:r>
            <a:r>
              <a:rPr lang="es-ES" sz="2000" dirty="0">
                <a:cs typeface="Calibri"/>
              </a:rPr>
              <a:t> </a:t>
            </a:r>
            <a:r>
              <a:rPr lang="es-ES" sz="2000" spc="-5" dirty="0">
                <a:cs typeface="Calibri"/>
              </a:rPr>
              <a:t>procesos</a:t>
            </a:r>
            <a:r>
              <a:rPr lang="es-ES" sz="2000" dirty="0">
                <a:cs typeface="Calibri"/>
              </a:rPr>
              <a:t> </a:t>
            </a:r>
            <a:r>
              <a:rPr lang="es-ES" sz="2000" spc="-5" dirty="0">
                <a:cs typeface="Calibri"/>
              </a:rPr>
              <a:t>susceptibles</a:t>
            </a:r>
            <a:r>
              <a:rPr lang="es-ES" sz="2000" dirty="0">
                <a:cs typeface="Calibri"/>
              </a:rPr>
              <a:t> </a:t>
            </a:r>
            <a:r>
              <a:rPr lang="es-ES" sz="2000" spc="-5" dirty="0">
                <a:cs typeface="Calibri"/>
              </a:rPr>
              <a:t>de</a:t>
            </a:r>
            <a:r>
              <a:rPr lang="es-ES" sz="2000" dirty="0">
                <a:cs typeface="Calibri"/>
              </a:rPr>
              <a:t> </a:t>
            </a:r>
            <a:r>
              <a:rPr lang="es-ES" sz="2000" spc="-5" dirty="0">
                <a:cs typeface="Calibri"/>
              </a:rPr>
              <a:t>cobro.</a:t>
            </a:r>
            <a:r>
              <a:rPr lang="es-ES" sz="2000" dirty="0">
                <a:cs typeface="Calibri"/>
              </a:rPr>
              <a:t> </a:t>
            </a:r>
            <a:r>
              <a:rPr lang="es-ES" sz="2000" spc="-5" dirty="0">
                <a:cs typeface="Calibri"/>
              </a:rPr>
              <a:t>Dicho</a:t>
            </a:r>
            <a:r>
              <a:rPr lang="es-ES" sz="2000" dirty="0">
                <a:cs typeface="Calibri"/>
              </a:rPr>
              <a:t> </a:t>
            </a:r>
            <a:r>
              <a:rPr lang="es-ES" sz="2000" spc="-5" dirty="0">
                <a:cs typeface="Calibri"/>
              </a:rPr>
              <a:t>informe</a:t>
            </a:r>
            <a:r>
              <a:rPr lang="es-ES" sz="2000" dirty="0">
                <a:cs typeface="Calibri"/>
              </a:rPr>
              <a:t> </a:t>
            </a:r>
            <a:r>
              <a:rPr lang="es-ES" sz="2000" spc="-5" dirty="0">
                <a:cs typeface="Calibri"/>
              </a:rPr>
              <a:t>se</a:t>
            </a:r>
            <a:r>
              <a:rPr lang="es-ES" sz="2000" dirty="0">
                <a:cs typeface="Calibri"/>
              </a:rPr>
              <a:t> </a:t>
            </a:r>
            <a:r>
              <a:rPr lang="es-ES" sz="2000" spc="-5" dirty="0">
                <a:cs typeface="Calibri"/>
              </a:rPr>
              <a:t>elaborará </a:t>
            </a:r>
            <a:r>
              <a:rPr lang="es-ES" sz="2000" dirty="0">
                <a:cs typeface="Calibri"/>
              </a:rPr>
              <a:t> </a:t>
            </a:r>
            <a:r>
              <a:rPr lang="es-ES" sz="2000" spc="-5" dirty="0">
                <a:cs typeface="Calibri"/>
              </a:rPr>
              <a:t>adelantado</a:t>
            </a:r>
            <a:r>
              <a:rPr lang="es-ES" sz="2000" spc="15" dirty="0">
                <a:cs typeface="Calibri"/>
              </a:rPr>
              <a:t> </a:t>
            </a:r>
            <a:r>
              <a:rPr lang="es-ES" sz="2000" spc="-5" dirty="0">
                <a:cs typeface="Calibri"/>
              </a:rPr>
              <a:t>los</a:t>
            </a:r>
            <a:r>
              <a:rPr lang="es-ES" sz="2000" dirty="0">
                <a:cs typeface="Calibri"/>
              </a:rPr>
              <a:t> </a:t>
            </a:r>
            <a:r>
              <a:rPr lang="es-ES" sz="2000" spc="-5" dirty="0">
                <a:cs typeface="Calibri"/>
              </a:rPr>
              <a:t>siguientes</a:t>
            </a:r>
            <a:r>
              <a:rPr lang="es-ES" sz="2000" dirty="0">
                <a:cs typeface="Calibri"/>
              </a:rPr>
              <a:t> </a:t>
            </a:r>
            <a:r>
              <a:rPr lang="es-ES" sz="2000" spc="-5" dirty="0">
                <a:cs typeface="Calibri"/>
              </a:rPr>
              <a:t>pasos:</a:t>
            </a:r>
          </a:p>
          <a:p>
            <a:pPr marL="755015" marR="487045" lvl="1" indent="-285750" algn="just">
              <a:spcBef>
                <a:spcPts val="235"/>
              </a:spcBef>
              <a:buFont typeface="Wingdings" panose="05000000000000000000" pitchFamily="2" charset="2"/>
              <a:buChar char="Ø"/>
              <a:tabLst>
                <a:tab pos="201295" algn="l"/>
                <a:tab pos="201930" algn="l"/>
              </a:tabLst>
            </a:pPr>
            <a:r>
              <a:rPr lang="es-ES" sz="2000" dirty="0">
                <a:cs typeface="Calibri"/>
              </a:rPr>
              <a:t>Recepción</a:t>
            </a:r>
            <a:r>
              <a:rPr lang="es-ES" sz="2000" spc="15" dirty="0">
                <a:cs typeface="Calibri"/>
              </a:rPr>
              <a:t> </a:t>
            </a:r>
            <a:r>
              <a:rPr lang="es-ES" sz="2000" spc="-10" dirty="0">
                <a:cs typeface="Calibri"/>
              </a:rPr>
              <a:t>de</a:t>
            </a:r>
            <a:r>
              <a:rPr lang="es-ES" sz="2000" spc="25" dirty="0">
                <a:cs typeface="Calibri"/>
              </a:rPr>
              <a:t> </a:t>
            </a:r>
            <a:r>
              <a:rPr lang="es-ES" sz="2000" spc="-5" dirty="0">
                <a:cs typeface="Calibri"/>
              </a:rPr>
              <a:t>los</a:t>
            </a:r>
            <a:r>
              <a:rPr lang="es-ES" sz="2000" spc="10" dirty="0">
                <a:cs typeface="Calibri"/>
              </a:rPr>
              <a:t> </a:t>
            </a:r>
            <a:r>
              <a:rPr lang="es-ES" sz="2000" spc="-5" dirty="0">
                <a:cs typeface="Calibri"/>
              </a:rPr>
              <a:t>expedientes</a:t>
            </a:r>
            <a:r>
              <a:rPr lang="es-ES" sz="2000" spc="15" dirty="0">
                <a:cs typeface="Calibri"/>
              </a:rPr>
              <a:t> </a:t>
            </a:r>
            <a:r>
              <a:rPr lang="es-ES" sz="2000" spc="-5" dirty="0">
                <a:cs typeface="Calibri"/>
              </a:rPr>
              <a:t>físicos</a:t>
            </a:r>
            <a:r>
              <a:rPr lang="es-ES" sz="2000" spc="10" dirty="0">
                <a:cs typeface="Calibri"/>
              </a:rPr>
              <a:t> </a:t>
            </a:r>
            <a:r>
              <a:rPr lang="es-ES" sz="2000" dirty="0">
                <a:cs typeface="Calibri"/>
              </a:rPr>
              <a:t>de</a:t>
            </a:r>
            <a:r>
              <a:rPr lang="es-ES" sz="2000" spc="20" dirty="0">
                <a:cs typeface="Calibri"/>
              </a:rPr>
              <a:t> </a:t>
            </a:r>
            <a:r>
              <a:rPr lang="es-ES" sz="2000" dirty="0">
                <a:cs typeface="Calibri"/>
              </a:rPr>
              <a:t>las</a:t>
            </a:r>
            <a:r>
              <a:rPr lang="es-ES" sz="2000" spc="10" dirty="0">
                <a:cs typeface="Calibri"/>
              </a:rPr>
              <a:t> </a:t>
            </a:r>
            <a:r>
              <a:rPr lang="es-ES" sz="2000" spc="-5" dirty="0">
                <a:cs typeface="Calibri"/>
              </a:rPr>
              <a:t>órdenes</a:t>
            </a:r>
            <a:r>
              <a:rPr lang="es-ES" sz="2000" spc="15" dirty="0">
                <a:cs typeface="Calibri"/>
              </a:rPr>
              <a:t> </a:t>
            </a:r>
            <a:r>
              <a:rPr lang="es-ES" sz="2000" spc="-10" dirty="0">
                <a:cs typeface="Calibri"/>
              </a:rPr>
              <a:t>de</a:t>
            </a:r>
            <a:r>
              <a:rPr lang="es-ES" sz="2000" spc="20" dirty="0">
                <a:cs typeface="Calibri"/>
              </a:rPr>
              <a:t> </a:t>
            </a:r>
            <a:r>
              <a:rPr lang="es-ES" sz="2000" spc="-5" dirty="0">
                <a:cs typeface="Calibri"/>
              </a:rPr>
              <a:t>comparendo, </a:t>
            </a:r>
            <a:r>
              <a:rPr lang="es-ES" sz="2000" spc="-220" dirty="0">
                <a:cs typeface="Calibri"/>
              </a:rPr>
              <a:t> </a:t>
            </a:r>
            <a:r>
              <a:rPr lang="es-ES" sz="2000" dirty="0">
                <a:cs typeface="Calibri"/>
              </a:rPr>
              <a:t>entregados</a:t>
            </a:r>
            <a:r>
              <a:rPr lang="es-ES" sz="2000" spc="10" dirty="0">
                <a:cs typeface="Calibri"/>
              </a:rPr>
              <a:t> </a:t>
            </a:r>
            <a:r>
              <a:rPr lang="es-ES" sz="2000" spc="-5" dirty="0">
                <a:cs typeface="Calibri"/>
              </a:rPr>
              <a:t>por</a:t>
            </a:r>
            <a:r>
              <a:rPr lang="es-ES" sz="2000" spc="30" dirty="0">
                <a:cs typeface="Calibri"/>
              </a:rPr>
              <a:t> </a:t>
            </a:r>
            <a:r>
              <a:rPr lang="es-ES" sz="2000" spc="-5" dirty="0">
                <a:cs typeface="Calibri"/>
              </a:rPr>
              <a:t>la</a:t>
            </a:r>
            <a:r>
              <a:rPr lang="es-ES" sz="2000" spc="-15" dirty="0">
                <a:cs typeface="Calibri"/>
              </a:rPr>
              <a:t> </a:t>
            </a:r>
            <a:r>
              <a:rPr lang="es-ES" sz="2000" spc="-5" dirty="0">
                <a:cs typeface="Calibri"/>
              </a:rPr>
              <a:t>Secretaría</a:t>
            </a:r>
            <a:r>
              <a:rPr lang="es-ES" sz="2000" spc="-15" dirty="0">
                <a:cs typeface="Calibri"/>
              </a:rPr>
              <a:t> </a:t>
            </a:r>
            <a:r>
              <a:rPr lang="es-ES" sz="2000" dirty="0">
                <a:cs typeface="Calibri"/>
              </a:rPr>
              <a:t>de </a:t>
            </a:r>
            <a:r>
              <a:rPr lang="es-ES" sz="2000" spc="-5" dirty="0">
                <a:cs typeface="Calibri"/>
              </a:rPr>
              <a:t>Movilidad</a:t>
            </a:r>
            <a:r>
              <a:rPr lang="es-ES" sz="2000" dirty="0">
                <a:cs typeface="Calibri"/>
              </a:rPr>
              <a:t> de</a:t>
            </a:r>
            <a:r>
              <a:rPr lang="es-ES" sz="2000" spc="5" dirty="0">
                <a:cs typeface="Calibri"/>
              </a:rPr>
              <a:t> </a:t>
            </a:r>
            <a:r>
              <a:rPr lang="es-ES" sz="2000" spc="-5" dirty="0">
                <a:cs typeface="Calibri"/>
              </a:rPr>
              <a:t>Cúcuta</a:t>
            </a:r>
            <a:r>
              <a:rPr lang="es-ES" sz="2000" spc="20" dirty="0">
                <a:cs typeface="Calibri"/>
              </a:rPr>
              <a:t> </a:t>
            </a:r>
            <a:r>
              <a:rPr lang="es-ES" sz="2000" dirty="0">
                <a:cs typeface="Calibri"/>
              </a:rPr>
              <a:t>a </a:t>
            </a:r>
            <a:r>
              <a:rPr lang="es-ES" sz="2000" spc="-5" dirty="0">
                <a:cs typeface="Calibri"/>
              </a:rPr>
              <a:t>STMC</a:t>
            </a:r>
          </a:p>
          <a:p>
            <a:pPr marL="755015" marR="487045" lvl="1" indent="-285750" algn="just">
              <a:spcBef>
                <a:spcPts val="235"/>
              </a:spcBef>
              <a:buFont typeface="Wingdings" panose="05000000000000000000" pitchFamily="2" charset="2"/>
              <a:buChar char="Ø"/>
              <a:tabLst>
                <a:tab pos="201295" algn="l"/>
                <a:tab pos="201930" algn="l"/>
              </a:tabLst>
            </a:pPr>
            <a:r>
              <a:rPr lang="es-ES" sz="2000" dirty="0">
                <a:cs typeface="Calibri"/>
              </a:rPr>
              <a:t>Recepción</a:t>
            </a:r>
            <a:r>
              <a:rPr lang="es-ES" sz="2000" spc="15" dirty="0">
                <a:cs typeface="Calibri"/>
              </a:rPr>
              <a:t> </a:t>
            </a:r>
            <a:r>
              <a:rPr lang="es-ES" sz="2000" spc="-5" dirty="0">
                <a:cs typeface="Calibri"/>
              </a:rPr>
              <a:t>digital</a:t>
            </a:r>
            <a:r>
              <a:rPr lang="es-ES" sz="2000" spc="15" dirty="0">
                <a:cs typeface="Calibri"/>
              </a:rPr>
              <a:t> </a:t>
            </a:r>
            <a:r>
              <a:rPr lang="es-ES" sz="2000" spc="-10" dirty="0">
                <a:cs typeface="Calibri"/>
              </a:rPr>
              <a:t>de</a:t>
            </a:r>
            <a:r>
              <a:rPr lang="es-ES" sz="2000" spc="20" dirty="0">
                <a:cs typeface="Calibri"/>
              </a:rPr>
              <a:t> </a:t>
            </a:r>
            <a:r>
              <a:rPr lang="es-ES" sz="2000" dirty="0">
                <a:cs typeface="Calibri"/>
              </a:rPr>
              <a:t>las</a:t>
            </a:r>
            <a:r>
              <a:rPr lang="es-ES" sz="2000" spc="15" dirty="0">
                <a:cs typeface="Calibri"/>
              </a:rPr>
              <a:t> </a:t>
            </a:r>
            <a:r>
              <a:rPr lang="es-ES" sz="2000" spc="-5" dirty="0">
                <a:cs typeface="Calibri"/>
              </a:rPr>
              <a:t>resoluciones</a:t>
            </a:r>
            <a:r>
              <a:rPr lang="es-ES" sz="2000" spc="10" dirty="0">
                <a:cs typeface="Calibri"/>
              </a:rPr>
              <a:t> </a:t>
            </a:r>
            <a:r>
              <a:rPr lang="es-ES" sz="2000" spc="-5" dirty="0">
                <a:cs typeface="Calibri"/>
              </a:rPr>
              <a:t>sanción,</a:t>
            </a:r>
            <a:r>
              <a:rPr lang="es-ES" sz="2000" spc="20" dirty="0">
                <a:cs typeface="Calibri"/>
              </a:rPr>
              <a:t> </a:t>
            </a:r>
            <a:r>
              <a:rPr lang="es-ES" sz="2000" spc="-5" dirty="0">
                <a:cs typeface="Calibri"/>
              </a:rPr>
              <a:t>entregadas</a:t>
            </a:r>
            <a:r>
              <a:rPr lang="es-ES" sz="2000" spc="15" dirty="0">
                <a:cs typeface="Calibri"/>
              </a:rPr>
              <a:t> </a:t>
            </a:r>
            <a:r>
              <a:rPr lang="es-ES" sz="2000" spc="-5" dirty="0">
                <a:cs typeface="Calibri"/>
              </a:rPr>
              <a:t>por</a:t>
            </a:r>
            <a:r>
              <a:rPr lang="es-ES" sz="2000" spc="20" dirty="0">
                <a:cs typeface="Calibri"/>
              </a:rPr>
              <a:t> </a:t>
            </a:r>
            <a:r>
              <a:rPr lang="es-ES" sz="2000" dirty="0">
                <a:cs typeface="Calibri"/>
              </a:rPr>
              <a:t>la</a:t>
            </a:r>
            <a:r>
              <a:rPr lang="es-ES" sz="2000" spc="20" dirty="0">
                <a:cs typeface="Calibri"/>
              </a:rPr>
              <a:t> </a:t>
            </a:r>
            <a:r>
              <a:rPr lang="es-ES" sz="2000" dirty="0">
                <a:cs typeface="Calibri"/>
              </a:rPr>
              <a:t>Secretaría</a:t>
            </a:r>
            <a:r>
              <a:rPr lang="es-ES" sz="2000" spc="15" dirty="0">
                <a:cs typeface="Calibri"/>
              </a:rPr>
              <a:t> </a:t>
            </a:r>
            <a:r>
              <a:rPr lang="es-ES" sz="2000" spc="-5" dirty="0">
                <a:cs typeface="Calibri"/>
              </a:rPr>
              <a:t>de </a:t>
            </a:r>
            <a:r>
              <a:rPr lang="es-ES" sz="2000" spc="-220" dirty="0">
                <a:cs typeface="Calibri"/>
              </a:rPr>
              <a:t> </a:t>
            </a:r>
            <a:r>
              <a:rPr lang="es-ES" sz="2000" dirty="0">
                <a:cs typeface="Calibri"/>
              </a:rPr>
              <a:t>Movilidad</a:t>
            </a:r>
            <a:r>
              <a:rPr lang="es-ES" sz="2000" spc="5" dirty="0">
                <a:cs typeface="Calibri"/>
              </a:rPr>
              <a:t> </a:t>
            </a:r>
            <a:r>
              <a:rPr lang="es-ES" sz="2000" dirty="0">
                <a:cs typeface="Calibri"/>
              </a:rPr>
              <a:t>de</a:t>
            </a:r>
            <a:r>
              <a:rPr lang="es-ES" sz="2000" spc="5" dirty="0">
                <a:cs typeface="Calibri"/>
              </a:rPr>
              <a:t> </a:t>
            </a:r>
            <a:r>
              <a:rPr lang="es-ES" sz="2000" spc="-5" dirty="0">
                <a:cs typeface="Calibri"/>
              </a:rPr>
              <a:t>Cúcuta</a:t>
            </a:r>
            <a:r>
              <a:rPr lang="es-ES" sz="2000" spc="10" dirty="0">
                <a:cs typeface="Calibri"/>
              </a:rPr>
              <a:t> </a:t>
            </a:r>
            <a:r>
              <a:rPr lang="es-ES" sz="2000" dirty="0">
                <a:cs typeface="Calibri"/>
              </a:rPr>
              <a:t>a </a:t>
            </a:r>
            <a:r>
              <a:rPr lang="es-ES" sz="2000" spc="-5" dirty="0">
                <a:cs typeface="Calibri"/>
              </a:rPr>
              <a:t>STMC.</a:t>
            </a:r>
            <a:endParaRPr lang="es-ES" sz="2000" dirty="0">
              <a:cs typeface="Calibri"/>
            </a:endParaRPr>
          </a:p>
          <a:p>
            <a:pPr marL="755015" marR="83185" lvl="1" indent="-285750" algn="just">
              <a:spcBef>
                <a:spcPts val="415"/>
              </a:spcBef>
              <a:buFont typeface="Wingdings" panose="05000000000000000000" pitchFamily="2" charset="2"/>
              <a:buChar char="Ø"/>
              <a:tabLst>
                <a:tab pos="201930" algn="l"/>
              </a:tabLst>
            </a:pPr>
            <a:r>
              <a:rPr lang="es-ES" sz="2000" dirty="0">
                <a:cs typeface="Calibri"/>
              </a:rPr>
              <a:t>Revisión </a:t>
            </a:r>
            <a:r>
              <a:rPr lang="es-ES" sz="2000" spc="-5" dirty="0">
                <a:cs typeface="Calibri"/>
              </a:rPr>
              <a:t>individual </a:t>
            </a:r>
            <a:r>
              <a:rPr lang="es-ES" sz="2000" spc="-10" dirty="0">
                <a:cs typeface="Calibri"/>
              </a:rPr>
              <a:t>de </a:t>
            </a:r>
            <a:r>
              <a:rPr lang="es-ES" sz="2000" dirty="0">
                <a:cs typeface="Calibri"/>
              </a:rPr>
              <a:t>cada </a:t>
            </a:r>
            <a:r>
              <a:rPr lang="es-ES" sz="2000" spc="-5" dirty="0">
                <a:cs typeface="Calibri"/>
              </a:rPr>
              <a:t>expediente para para evaluar su conformación </a:t>
            </a:r>
            <a:r>
              <a:rPr lang="es-ES" sz="2000" dirty="0">
                <a:cs typeface="Calibri"/>
              </a:rPr>
              <a:t>y </a:t>
            </a:r>
            <a:r>
              <a:rPr lang="es-ES" sz="2000" spc="5" dirty="0">
                <a:cs typeface="Calibri"/>
              </a:rPr>
              <a:t> </a:t>
            </a:r>
            <a:r>
              <a:rPr lang="es-ES" sz="2000" spc="-5" dirty="0">
                <a:cs typeface="Calibri"/>
              </a:rPr>
              <a:t>posterior conceptuar sobre </a:t>
            </a:r>
            <a:r>
              <a:rPr lang="es-ES" sz="2000" dirty="0">
                <a:cs typeface="Calibri"/>
              </a:rPr>
              <a:t>la viabilidad de </a:t>
            </a:r>
            <a:r>
              <a:rPr lang="es-ES" sz="2000" spc="-5" dirty="0">
                <a:cs typeface="Calibri"/>
              </a:rPr>
              <a:t>adelantar </a:t>
            </a:r>
            <a:r>
              <a:rPr lang="es-ES" sz="2000" spc="-10" dirty="0">
                <a:cs typeface="Calibri"/>
              </a:rPr>
              <a:t>un </a:t>
            </a:r>
            <a:r>
              <a:rPr lang="es-ES" sz="2000" spc="-5" dirty="0">
                <a:cs typeface="Calibri"/>
              </a:rPr>
              <a:t>proceso de cobro </a:t>
            </a:r>
            <a:r>
              <a:rPr lang="es-ES" sz="2000" dirty="0">
                <a:cs typeface="Calibri"/>
              </a:rPr>
              <a:t> coactivo</a:t>
            </a:r>
            <a:r>
              <a:rPr lang="es-ES" sz="2000" spc="10" dirty="0">
                <a:cs typeface="Calibri"/>
              </a:rPr>
              <a:t> </a:t>
            </a:r>
            <a:r>
              <a:rPr lang="es-ES" sz="2000" spc="-5" dirty="0">
                <a:cs typeface="Calibri"/>
              </a:rPr>
              <a:t>con los</a:t>
            </a:r>
            <a:r>
              <a:rPr lang="es-ES" sz="2000" spc="5" dirty="0">
                <a:cs typeface="Calibri"/>
              </a:rPr>
              <a:t> </a:t>
            </a:r>
            <a:r>
              <a:rPr lang="es-ES" sz="2000" spc="-5" dirty="0">
                <a:cs typeface="Calibri"/>
              </a:rPr>
              <a:t>documentos</a:t>
            </a:r>
            <a:r>
              <a:rPr lang="es-ES" sz="2000" spc="30" dirty="0">
                <a:cs typeface="Calibri"/>
              </a:rPr>
              <a:t> </a:t>
            </a:r>
            <a:r>
              <a:rPr lang="es-ES" sz="2000" spc="-5" dirty="0">
                <a:cs typeface="Calibri"/>
              </a:rPr>
              <a:t>que</a:t>
            </a:r>
            <a:r>
              <a:rPr lang="es-ES" sz="2000" spc="5" dirty="0">
                <a:cs typeface="Calibri"/>
              </a:rPr>
              <a:t> </a:t>
            </a:r>
            <a:r>
              <a:rPr lang="es-ES" sz="2000" spc="-5" dirty="0">
                <a:cs typeface="Calibri"/>
              </a:rPr>
              <a:t>contiene</a:t>
            </a:r>
            <a:r>
              <a:rPr lang="es-ES" sz="2000" spc="25" dirty="0">
                <a:cs typeface="Calibri"/>
              </a:rPr>
              <a:t> </a:t>
            </a:r>
            <a:r>
              <a:rPr lang="es-ES" sz="2000" spc="-5" dirty="0">
                <a:cs typeface="Calibri"/>
              </a:rPr>
              <a:t>cada</a:t>
            </a:r>
            <a:r>
              <a:rPr lang="es-ES" sz="2000" spc="15" dirty="0">
                <a:cs typeface="Calibri"/>
              </a:rPr>
              <a:t> </a:t>
            </a:r>
            <a:r>
              <a:rPr lang="es-ES" sz="2000" spc="-5" dirty="0">
                <a:cs typeface="Calibri"/>
              </a:rPr>
              <a:t>uno.</a:t>
            </a:r>
          </a:p>
          <a:p>
            <a:endParaRPr lang="es-CO" dirty="0"/>
          </a:p>
        </p:txBody>
      </p:sp>
      <p:sp>
        <p:nvSpPr>
          <p:cNvPr id="4" name="Rectángulo 3">
            <a:extLst>
              <a:ext uri="{FF2B5EF4-FFF2-40B4-BE49-F238E27FC236}">
                <a16:creationId xmlns:a16="http://schemas.microsoft.com/office/drawing/2014/main" id="{F5B12356-F021-4191-A920-6D819C82E201}"/>
              </a:ext>
            </a:extLst>
          </p:cNvPr>
          <p:cNvSpPr/>
          <p:nvPr/>
        </p:nvSpPr>
        <p:spPr>
          <a:xfrm>
            <a:off x="2285998" y="762000"/>
            <a:ext cx="6096000" cy="707886"/>
          </a:xfrm>
          <a:prstGeom prst="rect">
            <a:avLst/>
          </a:prstGeom>
        </p:spPr>
        <p:txBody>
          <a:bodyPr wrap="square">
            <a:spAutoFit/>
          </a:bodyPr>
          <a:lstStyle/>
          <a:p>
            <a:pPr marL="12700" algn="ctr">
              <a:spcBef>
                <a:spcPts val="100"/>
              </a:spcBef>
            </a:pPr>
            <a:r>
              <a:rPr lang="es-CO" sz="2000" b="1" spc="-5" dirty="0">
                <a:cs typeface="Calibri"/>
              </a:rPr>
              <a:t>Continuación </a:t>
            </a:r>
            <a:r>
              <a:rPr lang="es-CO" sz="2000" b="1" dirty="0">
                <a:cs typeface="Calibri"/>
              </a:rPr>
              <a:t>Proce</a:t>
            </a:r>
            <a:r>
              <a:rPr lang="es-CO" sz="2000" b="1" spc="-10" dirty="0">
                <a:cs typeface="Calibri"/>
              </a:rPr>
              <a:t>s</a:t>
            </a:r>
            <a:r>
              <a:rPr lang="es-CO" sz="2000" b="1" dirty="0">
                <a:cs typeface="Calibri"/>
              </a:rPr>
              <a:t>o </a:t>
            </a:r>
            <a:r>
              <a:rPr lang="es-CO" sz="2000" b="1" spc="-40" dirty="0">
                <a:cs typeface="Calibri"/>
              </a:rPr>
              <a:t>de  </a:t>
            </a:r>
            <a:r>
              <a:rPr lang="es-CO" sz="2000" b="1" spc="-5" dirty="0">
                <a:cs typeface="Calibri"/>
              </a:rPr>
              <a:t>Cobro </a:t>
            </a:r>
            <a:r>
              <a:rPr lang="es-CO" sz="2000" b="1" spc="-15" dirty="0">
                <a:cs typeface="Calibri"/>
              </a:rPr>
              <a:t>C</a:t>
            </a:r>
            <a:r>
              <a:rPr lang="es-CO" sz="2000" b="1" spc="-5" dirty="0">
                <a:cs typeface="Calibri"/>
              </a:rPr>
              <a:t>o</a:t>
            </a:r>
            <a:r>
              <a:rPr lang="es-CO" sz="2000" b="1" spc="-20" dirty="0">
                <a:cs typeface="Calibri"/>
              </a:rPr>
              <a:t>ac</a:t>
            </a:r>
            <a:r>
              <a:rPr lang="es-CO" sz="2000" b="1" spc="-15" dirty="0">
                <a:cs typeface="Calibri"/>
              </a:rPr>
              <a:t>t</a:t>
            </a:r>
            <a:r>
              <a:rPr lang="es-CO" sz="2000" b="1" spc="-10" dirty="0">
                <a:cs typeface="Calibri"/>
              </a:rPr>
              <a:t>iv</a:t>
            </a:r>
            <a:r>
              <a:rPr lang="es-CO" sz="2000" b="1" dirty="0">
                <a:cs typeface="Calibri"/>
              </a:rPr>
              <a:t>o</a:t>
            </a:r>
            <a:r>
              <a:rPr lang="es-CO" sz="2000" b="1" spc="-135" dirty="0">
                <a:cs typeface="Calibri"/>
              </a:rPr>
              <a:t> </a:t>
            </a:r>
            <a:r>
              <a:rPr lang="es-CO" sz="2000" b="1" spc="-10" dirty="0">
                <a:cs typeface="Calibri"/>
              </a:rPr>
              <a:t>A</a:t>
            </a:r>
            <a:r>
              <a:rPr lang="es-CO" sz="2000" b="1" spc="-5" dirty="0">
                <a:cs typeface="Calibri"/>
              </a:rPr>
              <a:t>ño 2023</a:t>
            </a:r>
            <a:endParaRPr lang="es-CO" sz="2000" b="1" dirty="0">
              <a:cs typeface="Calibri"/>
            </a:endParaRPr>
          </a:p>
        </p:txBody>
      </p:sp>
    </p:spTree>
    <p:extLst>
      <p:ext uri="{BB962C8B-B14F-4D97-AF65-F5344CB8AC3E}">
        <p14:creationId xmlns:p14="http://schemas.microsoft.com/office/powerpoint/2010/main" val="193017990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a:extLst>
              <a:ext uri="{FF2B5EF4-FFF2-40B4-BE49-F238E27FC236}">
                <a16:creationId xmlns:a16="http://schemas.microsoft.com/office/drawing/2014/main" id="{05AA94DC-19F0-8FBD-7DB4-06FF03BD08E7}"/>
              </a:ext>
            </a:extLst>
          </p:cNvPr>
          <p:cNvSpPr txBox="1"/>
          <p:nvPr/>
        </p:nvSpPr>
        <p:spPr>
          <a:xfrm>
            <a:off x="1600200" y="948701"/>
            <a:ext cx="7543800" cy="1161857"/>
          </a:xfrm>
          <a:prstGeom prst="rect">
            <a:avLst/>
          </a:prstGeom>
        </p:spPr>
        <p:txBody>
          <a:bodyPr vert="horz" wrap="square" lIns="0" tIns="12700" rIns="0" bIns="0" rtlCol="0">
            <a:spAutoFit/>
          </a:bodyPr>
          <a:lstStyle/>
          <a:p>
            <a:pPr marL="12700" algn="ctr">
              <a:spcBef>
                <a:spcPts val="100"/>
              </a:spcBef>
            </a:pPr>
            <a:r>
              <a:rPr lang="es-CO" sz="2000" b="1" spc="-5" dirty="0">
                <a:cs typeface="Calibri"/>
              </a:rPr>
              <a:t>Continuación </a:t>
            </a:r>
            <a:r>
              <a:rPr lang="es-CO" sz="2000" b="1" dirty="0">
                <a:cs typeface="Calibri"/>
              </a:rPr>
              <a:t>Proce</a:t>
            </a:r>
            <a:r>
              <a:rPr lang="es-CO" sz="2000" b="1" spc="-10" dirty="0">
                <a:cs typeface="Calibri"/>
              </a:rPr>
              <a:t>s</a:t>
            </a:r>
            <a:r>
              <a:rPr lang="es-CO" sz="2000" b="1" dirty="0">
                <a:cs typeface="Calibri"/>
              </a:rPr>
              <a:t>o </a:t>
            </a:r>
            <a:r>
              <a:rPr lang="es-CO" sz="2000" b="1" spc="-40" dirty="0">
                <a:cs typeface="Calibri"/>
              </a:rPr>
              <a:t>de  </a:t>
            </a:r>
            <a:r>
              <a:rPr lang="es-CO" sz="2000" b="1" spc="-5" dirty="0">
                <a:cs typeface="Calibri"/>
              </a:rPr>
              <a:t>Cobro </a:t>
            </a:r>
            <a:r>
              <a:rPr lang="es-CO" sz="2000" b="1" spc="-15" dirty="0">
                <a:cs typeface="Calibri"/>
              </a:rPr>
              <a:t>C</a:t>
            </a:r>
            <a:r>
              <a:rPr lang="es-CO" sz="2000" b="1" spc="-5" dirty="0">
                <a:cs typeface="Calibri"/>
              </a:rPr>
              <a:t>o</a:t>
            </a:r>
            <a:r>
              <a:rPr lang="es-CO" sz="2000" b="1" spc="-20" dirty="0">
                <a:cs typeface="Calibri"/>
              </a:rPr>
              <a:t>ac</a:t>
            </a:r>
            <a:r>
              <a:rPr lang="es-CO" sz="2000" b="1" spc="-15" dirty="0">
                <a:cs typeface="Calibri"/>
              </a:rPr>
              <a:t>t</a:t>
            </a:r>
            <a:r>
              <a:rPr lang="es-CO" sz="2000" b="1" spc="-10" dirty="0">
                <a:cs typeface="Calibri"/>
              </a:rPr>
              <a:t>iv</a:t>
            </a:r>
            <a:r>
              <a:rPr lang="es-CO" sz="2000" b="1" dirty="0">
                <a:cs typeface="Calibri"/>
              </a:rPr>
              <a:t>o</a:t>
            </a:r>
            <a:r>
              <a:rPr lang="es-CO" sz="2000" b="1" spc="-135" dirty="0">
                <a:cs typeface="Calibri"/>
              </a:rPr>
              <a:t> </a:t>
            </a:r>
            <a:r>
              <a:rPr lang="es-CO" sz="2000" b="1" spc="-10" dirty="0">
                <a:cs typeface="Calibri"/>
              </a:rPr>
              <a:t>A</a:t>
            </a:r>
            <a:r>
              <a:rPr lang="es-CO" sz="2000" b="1" spc="-5" dirty="0">
                <a:cs typeface="Calibri"/>
              </a:rPr>
              <a:t>ño 2023</a:t>
            </a:r>
            <a:endParaRPr lang="es-CO" sz="2000" b="1" dirty="0">
              <a:cs typeface="Calibri"/>
            </a:endParaRPr>
          </a:p>
          <a:p>
            <a:pPr marL="12700">
              <a:spcBef>
                <a:spcPts val="100"/>
              </a:spcBef>
            </a:pPr>
            <a:endParaRPr lang="es-CO" sz="2650" u="sng" dirty="0">
              <a:latin typeface="Calibri"/>
              <a:cs typeface="Calibri"/>
            </a:endParaRPr>
          </a:p>
          <a:p>
            <a:pPr marL="12700">
              <a:lnSpc>
                <a:spcPct val="100000"/>
              </a:lnSpc>
              <a:spcBef>
                <a:spcPts val="100"/>
              </a:spcBef>
            </a:pPr>
            <a:endParaRPr sz="2650" dirty="0">
              <a:latin typeface="Calibri"/>
              <a:cs typeface="Calibri"/>
            </a:endParaRPr>
          </a:p>
        </p:txBody>
      </p:sp>
      <p:sp>
        <p:nvSpPr>
          <p:cNvPr id="5" name="object 3">
            <a:extLst>
              <a:ext uri="{FF2B5EF4-FFF2-40B4-BE49-F238E27FC236}">
                <a16:creationId xmlns:a16="http://schemas.microsoft.com/office/drawing/2014/main" id="{E110278A-1E71-0B36-04A9-53D31BFB5D7D}"/>
              </a:ext>
            </a:extLst>
          </p:cNvPr>
          <p:cNvSpPr txBox="1"/>
          <p:nvPr/>
        </p:nvSpPr>
        <p:spPr>
          <a:xfrm>
            <a:off x="1038828" y="2110558"/>
            <a:ext cx="8878950" cy="4976042"/>
          </a:xfrm>
          <a:prstGeom prst="rect">
            <a:avLst/>
          </a:prstGeom>
        </p:spPr>
        <p:txBody>
          <a:bodyPr vert="horz" wrap="square" lIns="0" tIns="46990" rIns="0" bIns="0" rtlCol="0">
            <a:spAutoFit/>
          </a:bodyPr>
          <a:lstStyle/>
          <a:p>
            <a:pPr marL="201295" marR="5080" indent="-189230">
              <a:spcBef>
                <a:spcPts val="370"/>
              </a:spcBef>
              <a:buFont typeface="Arial MT"/>
              <a:buChar char="•"/>
              <a:tabLst>
                <a:tab pos="201295" algn="l"/>
                <a:tab pos="201930" algn="l"/>
              </a:tabLst>
            </a:pPr>
            <a:r>
              <a:rPr sz="2000" spc="-5" dirty="0">
                <a:latin typeface="+mj-lt"/>
                <a:cs typeface="Calibri"/>
              </a:rPr>
              <a:t>Fase</a:t>
            </a:r>
            <a:r>
              <a:rPr sz="2000" spc="130" dirty="0">
                <a:latin typeface="+mj-lt"/>
                <a:cs typeface="Calibri"/>
              </a:rPr>
              <a:t> </a:t>
            </a:r>
            <a:r>
              <a:rPr sz="2000" spc="-5" dirty="0">
                <a:latin typeface="+mj-lt"/>
                <a:cs typeface="Calibri"/>
              </a:rPr>
              <a:t>II:</a:t>
            </a:r>
            <a:r>
              <a:rPr sz="2000" spc="130" dirty="0">
                <a:latin typeface="+mj-lt"/>
                <a:cs typeface="Calibri"/>
              </a:rPr>
              <a:t> </a:t>
            </a:r>
            <a:r>
              <a:rPr sz="2000" spc="-5" dirty="0">
                <a:latin typeface="+mj-lt"/>
                <a:cs typeface="Calibri"/>
              </a:rPr>
              <a:t>la</a:t>
            </a:r>
            <a:r>
              <a:rPr sz="2000" spc="120" dirty="0">
                <a:latin typeface="+mj-lt"/>
                <a:cs typeface="Calibri"/>
              </a:rPr>
              <a:t> </a:t>
            </a:r>
            <a:r>
              <a:rPr sz="2000" spc="-5" dirty="0">
                <a:latin typeface="+mj-lt"/>
                <a:cs typeface="Calibri"/>
              </a:rPr>
              <a:t>Secretaría</a:t>
            </a:r>
            <a:r>
              <a:rPr sz="2000" spc="130" dirty="0">
                <a:latin typeface="+mj-lt"/>
                <a:cs typeface="Calibri"/>
              </a:rPr>
              <a:t> </a:t>
            </a:r>
            <a:r>
              <a:rPr sz="2000" spc="-5" dirty="0">
                <a:latin typeface="+mj-lt"/>
                <a:cs typeface="Calibri"/>
              </a:rPr>
              <a:t>de</a:t>
            </a:r>
            <a:r>
              <a:rPr sz="2000" spc="135" dirty="0">
                <a:latin typeface="+mj-lt"/>
                <a:cs typeface="Calibri"/>
              </a:rPr>
              <a:t> </a:t>
            </a:r>
            <a:r>
              <a:rPr lang="es-ES" sz="2000" spc="-5" dirty="0">
                <a:latin typeface="+mj-lt"/>
                <a:cs typeface="Calibri"/>
              </a:rPr>
              <a:t>Movilidad</a:t>
            </a:r>
            <a:r>
              <a:rPr sz="2000" spc="130" dirty="0">
                <a:latin typeface="+mj-lt"/>
                <a:cs typeface="Calibri"/>
              </a:rPr>
              <a:t> </a:t>
            </a:r>
            <a:r>
              <a:rPr sz="2000" spc="-5" dirty="0">
                <a:latin typeface="+mj-lt"/>
                <a:cs typeface="Calibri"/>
              </a:rPr>
              <a:t>de</a:t>
            </a:r>
            <a:r>
              <a:rPr sz="2000" spc="130" dirty="0">
                <a:latin typeface="+mj-lt"/>
                <a:cs typeface="Calibri"/>
              </a:rPr>
              <a:t> </a:t>
            </a:r>
            <a:r>
              <a:rPr sz="2000" spc="-5" dirty="0">
                <a:latin typeface="+mj-lt"/>
                <a:cs typeface="Calibri"/>
              </a:rPr>
              <a:t>Cúcuta</a:t>
            </a:r>
            <a:r>
              <a:rPr sz="2000" spc="130" dirty="0">
                <a:latin typeface="+mj-lt"/>
                <a:cs typeface="Calibri"/>
              </a:rPr>
              <a:t> </a:t>
            </a:r>
            <a:r>
              <a:rPr sz="2000" spc="-10" dirty="0">
                <a:latin typeface="+mj-lt"/>
                <a:cs typeface="Calibri"/>
              </a:rPr>
              <a:t>una</a:t>
            </a:r>
            <a:r>
              <a:rPr sz="2000" spc="140" dirty="0">
                <a:latin typeface="+mj-lt"/>
                <a:cs typeface="Calibri"/>
              </a:rPr>
              <a:t> </a:t>
            </a:r>
            <a:r>
              <a:rPr sz="2000" spc="-5" dirty="0">
                <a:latin typeface="+mj-lt"/>
                <a:cs typeface="Calibri"/>
              </a:rPr>
              <a:t>vez</a:t>
            </a:r>
            <a:r>
              <a:rPr sz="2000" spc="135" dirty="0">
                <a:latin typeface="+mj-lt"/>
                <a:cs typeface="Calibri"/>
              </a:rPr>
              <a:t> </a:t>
            </a:r>
            <a:r>
              <a:rPr sz="2000" spc="-5" dirty="0">
                <a:latin typeface="+mj-lt"/>
                <a:cs typeface="Calibri"/>
              </a:rPr>
              <a:t>analizado</a:t>
            </a:r>
            <a:r>
              <a:rPr sz="2000" spc="145" dirty="0">
                <a:latin typeface="+mj-lt"/>
                <a:cs typeface="Calibri"/>
              </a:rPr>
              <a:t> </a:t>
            </a:r>
            <a:r>
              <a:rPr sz="2000" dirty="0">
                <a:latin typeface="+mj-lt"/>
                <a:cs typeface="Calibri"/>
              </a:rPr>
              <a:t>el</a:t>
            </a:r>
            <a:r>
              <a:rPr sz="2000" spc="120" dirty="0">
                <a:latin typeface="+mj-lt"/>
                <a:cs typeface="Calibri"/>
              </a:rPr>
              <a:t> </a:t>
            </a:r>
            <a:r>
              <a:rPr sz="2000" spc="-5" dirty="0">
                <a:latin typeface="+mj-lt"/>
                <a:cs typeface="Calibri"/>
              </a:rPr>
              <a:t>resultado</a:t>
            </a:r>
            <a:r>
              <a:rPr sz="2000" spc="135" dirty="0">
                <a:latin typeface="+mj-lt"/>
                <a:cs typeface="Calibri"/>
              </a:rPr>
              <a:t> </a:t>
            </a:r>
            <a:r>
              <a:rPr sz="2000" spc="-5" dirty="0">
                <a:latin typeface="+mj-lt"/>
                <a:cs typeface="Calibri"/>
              </a:rPr>
              <a:t>de</a:t>
            </a:r>
            <a:r>
              <a:rPr sz="2000" spc="130" dirty="0">
                <a:latin typeface="+mj-lt"/>
                <a:cs typeface="Calibri"/>
              </a:rPr>
              <a:t> </a:t>
            </a:r>
            <a:r>
              <a:rPr sz="2000" spc="-5" dirty="0">
                <a:latin typeface="+mj-lt"/>
                <a:cs typeface="Calibri"/>
              </a:rPr>
              <a:t>la</a:t>
            </a:r>
            <a:r>
              <a:rPr sz="2000" spc="130" dirty="0">
                <a:latin typeface="+mj-lt"/>
                <a:cs typeface="Calibri"/>
              </a:rPr>
              <a:t> </a:t>
            </a:r>
            <a:r>
              <a:rPr sz="2000" spc="-5" dirty="0">
                <a:latin typeface="+mj-lt"/>
                <a:cs typeface="Calibri"/>
              </a:rPr>
              <a:t>fase</a:t>
            </a:r>
            <a:r>
              <a:rPr sz="2000" spc="120" dirty="0">
                <a:latin typeface="+mj-lt"/>
                <a:cs typeface="Calibri"/>
              </a:rPr>
              <a:t> </a:t>
            </a:r>
            <a:r>
              <a:rPr sz="2000" dirty="0">
                <a:latin typeface="+mj-lt"/>
                <a:cs typeface="Calibri"/>
              </a:rPr>
              <a:t>I</a:t>
            </a:r>
            <a:r>
              <a:rPr sz="2000" spc="130" dirty="0">
                <a:latin typeface="+mj-lt"/>
                <a:cs typeface="Calibri"/>
              </a:rPr>
              <a:t> </a:t>
            </a:r>
            <a:r>
              <a:rPr sz="2000" dirty="0">
                <a:latin typeface="+mj-lt"/>
                <a:cs typeface="Calibri"/>
              </a:rPr>
              <a:t>impartirá</a:t>
            </a:r>
            <a:r>
              <a:rPr sz="2000" spc="120" dirty="0">
                <a:latin typeface="+mj-lt"/>
                <a:cs typeface="Calibri"/>
              </a:rPr>
              <a:t> </a:t>
            </a:r>
            <a:r>
              <a:rPr sz="2000" dirty="0">
                <a:latin typeface="+mj-lt"/>
                <a:cs typeface="Calibri"/>
              </a:rPr>
              <a:t>las </a:t>
            </a:r>
            <a:r>
              <a:rPr sz="2000" spc="-245" dirty="0">
                <a:latin typeface="+mj-lt"/>
                <a:cs typeface="Calibri"/>
              </a:rPr>
              <a:t> </a:t>
            </a:r>
            <a:r>
              <a:rPr sz="2000" spc="-5" dirty="0">
                <a:latin typeface="+mj-lt"/>
                <a:cs typeface="Calibri"/>
              </a:rPr>
              <a:t>instrucciones</a:t>
            </a:r>
            <a:r>
              <a:rPr sz="2000" spc="25" dirty="0">
                <a:latin typeface="+mj-lt"/>
                <a:cs typeface="Calibri"/>
              </a:rPr>
              <a:t> </a:t>
            </a:r>
            <a:r>
              <a:rPr sz="2000" spc="-5" dirty="0">
                <a:latin typeface="+mj-lt"/>
                <a:cs typeface="Calibri"/>
              </a:rPr>
              <a:t>pertinentes</a:t>
            </a:r>
            <a:r>
              <a:rPr sz="2000" spc="40" dirty="0">
                <a:latin typeface="+mj-lt"/>
                <a:cs typeface="Calibri"/>
              </a:rPr>
              <a:t> </a:t>
            </a:r>
            <a:r>
              <a:rPr sz="2000" dirty="0">
                <a:latin typeface="+mj-lt"/>
                <a:cs typeface="Calibri"/>
              </a:rPr>
              <a:t>a </a:t>
            </a:r>
            <a:r>
              <a:rPr sz="2000" spc="-5" dirty="0">
                <a:latin typeface="+mj-lt"/>
                <a:cs typeface="Calibri"/>
              </a:rPr>
              <a:t>STMC</a:t>
            </a:r>
            <a:r>
              <a:rPr sz="2000" dirty="0">
                <a:latin typeface="+mj-lt"/>
                <a:cs typeface="Calibri"/>
              </a:rPr>
              <a:t> </a:t>
            </a:r>
            <a:r>
              <a:rPr sz="2000" spc="-5" dirty="0">
                <a:latin typeface="+mj-lt"/>
                <a:cs typeface="Calibri"/>
              </a:rPr>
              <a:t>para</a:t>
            </a:r>
            <a:r>
              <a:rPr sz="2000" spc="15" dirty="0">
                <a:latin typeface="+mj-lt"/>
                <a:cs typeface="Calibri"/>
              </a:rPr>
              <a:t> </a:t>
            </a:r>
            <a:r>
              <a:rPr sz="2000" spc="-5" dirty="0">
                <a:latin typeface="+mj-lt"/>
                <a:cs typeface="Calibri"/>
              </a:rPr>
              <a:t>proceder con </a:t>
            </a:r>
            <a:r>
              <a:rPr sz="2000" dirty="0">
                <a:latin typeface="+mj-lt"/>
                <a:cs typeface="Calibri"/>
              </a:rPr>
              <a:t>el </a:t>
            </a:r>
            <a:r>
              <a:rPr sz="2000" spc="-5" dirty="0">
                <a:latin typeface="+mj-lt"/>
                <a:cs typeface="Calibri"/>
              </a:rPr>
              <a:t>apoyo</a:t>
            </a:r>
            <a:r>
              <a:rPr sz="2000" spc="15" dirty="0">
                <a:latin typeface="+mj-lt"/>
                <a:cs typeface="Calibri"/>
              </a:rPr>
              <a:t> </a:t>
            </a:r>
            <a:r>
              <a:rPr sz="2000" dirty="0">
                <a:latin typeface="+mj-lt"/>
                <a:cs typeface="Calibri"/>
              </a:rPr>
              <a:t>a</a:t>
            </a:r>
            <a:r>
              <a:rPr sz="2000" spc="-10" dirty="0">
                <a:latin typeface="+mj-lt"/>
                <a:cs typeface="Calibri"/>
              </a:rPr>
              <a:t> </a:t>
            </a:r>
            <a:r>
              <a:rPr sz="2000" dirty="0">
                <a:latin typeface="+mj-lt"/>
                <a:cs typeface="Calibri"/>
              </a:rPr>
              <a:t>las </a:t>
            </a:r>
            <a:r>
              <a:rPr sz="2000" spc="-5" dirty="0">
                <a:latin typeface="+mj-lt"/>
                <a:cs typeface="Calibri"/>
              </a:rPr>
              <a:t>siguientes</a:t>
            </a:r>
            <a:r>
              <a:rPr sz="2000" spc="40" dirty="0">
                <a:latin typeface="+mj-lt"/>
                <a:cs typeface="Calibri"/>
              </a:rPr>
              <a:t> </a:t>
            </a:r>
            <a:r>
              <a:rPr lang="es-CO" sz="2000" spc="-5" dirty="0">
                <a:latin typeface="+mj-lt"/>
                <a:cs typeface="Calibri"/>
              </a:rPr>
              <a:t>actividades</a:t>
            </a:r>
            <a:r>
              <a:rPr sz="2000" spc="-5" dirty="0">
                <a:latin typeface="+mj-lt"/>
                <a:cs typeface="Calibri"/>
              </a:rPr>
              <a:t>:</a:t>
            </a:r>
            <a:endParaRPr lang="es-ES" sz="2000" spc="-5" dirty="0">
              <a:latin typeface="+mj-lt"/>
              <a:cs typeface="Calibri"/>
            </a:endParaRPr>
          </a:p>
          <a:p>
            <a:pPr marL="12065" marR="5080">
              <a:spcBef>
                <a:spcPts val="370"/>
              </a:spcBef>
              <a:tabLst>
                <a:tab pos="201295" algn="l"/>
                <a:tab pos="201930" algn="l"/>
              </a:tabLst>
            </a:pPr>
            <a:endParaRPr lang="es-CO" sz="2000" spc="-5" dirty="0">
              <a:latin typeface="+mj-lt"/>
              <a:cs typeface="Calibri"/>
            </a:endParaRPr>
          </a:p>
          <a:p>
            <a:pPr marL="657225" marR="5080" lvl="1" indent="-187960">
              <a:spcBef>
                <a:spcPts val="355"/>
              </a:spcBef>
              <a:buFont typeface="Wingdings" panose="05000000000000000000" pitchFamily="2" charset="2"/>
              <a:buChar char="Ø"/>
              <a:tabLst>
                <a:tab pos="200025" algn="l"/>
                <a:tab pos="200660" algn="l"/>
              </a:tabLst>
            </a:pPr>
            <a:r>
              <a:rPr lang="es-MX" sz="2000" spc="-5" dirty="0">
                <a:latin typeface="+mj-lt"/>
                <a:cs typeface="Calibri"/>
              </a:rPr>
              <a:t>Depuración</a:t>
            </a:r>
            <a:r>
              <a:rPr lang="es-MX" sz="2000" spc="20" dirty="0">
                <a:latin typeface="+mj-lt"/>
                <a:cs typeface="Calibri"/>
              </a:rPr>
              <a:t> </a:t>
            </a:r>
            <a:r>
              <a:rPr lang="es-MX" sz="2000" spc="-5" dirty="0">
                <a:latin typeface="+mj-lt"/>
                <a:cs typeface="Calibri"/>
              </a:rPr>
              <a:t>digital</a:t>
            </a:r>
            <a:r>
              <a:rPr lang="es-MX" sz="2000" spc="15" dirty="0">
                <a:latin typeface="+mj-lt"/>
                <a:cs typeface="Calibri"/>
              </a:rPr>
              <a:t> </a:t>
            </a:r>
            <a:r>
              <a:rPr lang="es-MX" sz="2000" spc="-5" dirty="0">
                <a:latin typeface="+mj-lt"/>
                <a:cs typeface="Calibri"/>
              </a:rPr>
              <a:t>versus</a:t>
            </a:r>
            <a:r>
              <a:rPr lang="es-MX" sz="2000" spc="35" dirty="0">
                <a:latin typeface="+mj-lt"/>
                <a:cs typeface="Calibri"/>
              </a:rPr>
              <a:t> </a:t>
            </a:r>
            <a:r>
              <a:rPr lang="es-MX" sz="2000" spc="-5" dirty="0">
                <a:latin typeface="+mj-lt"/>
                <a:cs typeface="Calibri"/>
              </a:rPr>
              <a:t>físico</a:t>
            </a:r>
            <a:r>
              <a:rPr lang="es-MX" sz="2000" spc="35" dirty="0">
                <a:latin typeface="+mj-lt"/>
                <a:cs typeface="Calibri"/>
              </a:rPr>
              <a:t> </a:t>
            </a:r>
            <a:r>
              <a:rPr lang="es-MX" sz="2000" spc="-5" dirty="0">
                <a:latin typeface="+mj-lt"/>
                <a:cs typeface="Calibri"/>
              </a:rPr>
              <a:t>de</a:t>
            </a:r>
            <a:r>
              <a:rPr lang="es-MX" sz="2000" spc="25" dirty="0">
                <a:latin typeface="+mj-lt"/>
                <a:cs typeface="Calibri"/>
              </a:rPr>
              <a:t> </a:t>
            </a:r>
            <a:r>
              <a:rPr lang="es-MX" sz="2000" spc="-5" dirty="0">
                <a:latin typeface="+mj-lt"/>
                <a:cs typeface="Calibri"/>
              </a:rPr>
              <a:t>los</a:t>
            </a:r>
            <a:r>
              <a:rPr lang="es-MX" sz="2000" spc="25" dirty="0">
                <a:latin typeface="+mj-lt"/>
                <a:cs typeface="Calibri"/>
              </a:rPr>
              <a:t> </a:t>
            </a:r>
            <a:r>
              <a:rPr lang="es-MX" sz="2000" spc="-5" dirty="0">
                <a:latin typeface="+mj-lt"/>
                <a:cs typeface="Calibri"/>
              </a:rPr>
              <a:t>potenciales</a:t>
            </a:r>
            <a:r>
              <a:rPr lang="es-MX" sz="2000" spc="35" dirty="0">
                <a:latin typeface="+mj-lt"/>
                <a:cs typeface="Calibri"/>
              </a:rPr>
              <a:t> </a:t>
            </a:r>
            <a:r>
              <a:rPr lang="es-MX" sz="2000" spc="-5" dirty="0">
                <a:latin typeface="+mj-lt"/>
                <a:cs typeface="Calibri"/>
              </a:rPr>
              <a:t>expedientes</a:t>
            </a:r>
            <a:r>
              <a:rPr lang="es-MX" sz="2000" spc="25" dirty="0">
                <a:latin typeface="+mj-lt"/>
                <a:cs typeface="Calibri"/>
              </a:rPr>
              <a:t> </a:t>
            </a:r>
            <a:r>
              <a:rPr lang="es-MX" sz="2000" spc="-5" dirty="0">
                <a:latin typeface="+mj-lt"/>
                <a:cs typeface="Calibri"/>
              </a:rPr>
              <a:t>para</a:t>
            </a:r>
            <a:r>
              <a:rPr lang="es-MX" sz="2000" spc="25" dirty="0">
                <a:latin typeface="+mj-lt"/>
                <a:cs typeface="Calibri"/>
              </a:rPr>
              <a:t> </a:t>
            </a:r>
            <a:r>
              <a:rPr lang="es-MX" sz="2000" spc="-5" dirty="0">
                <a:latin typeface="+mj-lt"/>
                <a:cs typeface="Calibri"/>
              </a:rPr>
              <a:t>ser</a:t>
            </a:r>
            <a:r>
              <a:rPr lang="es-MX" sz="2000" spc="15" dirty="0">
                <a:latin typeface="+mj-lt"/>
                <a:cs typeface="Calibri"/>
              </a:rPr>
              <a:t> </a:t>
            </a:r>
            <a:r>
              <a:rPr lang="es-MX" sz="2000" dirty="0">
                <a:latin typeface="+mj-lt"/>
                <a:cs typeface="Calibri"/>
              </a:rPr>
              <a:t>migrados</a:t>
            </a:r>
            <a:r>
              <a:rPr lang="es-MX" sz="2000" spc="30" dirty="0">
                <a:latin typeface="+mj-lt"/>
                <a:cs typeface="Calibri"/>
              </a:rPr>
              <a:t> </a:t>
            </a:r>
            <a:r>
              <a:rPr lang="es-MX" sz="2000" dirty="0">
                <a:latin typeface="+mj-lt"/>
                <a:cs typeface="Calibri"/>
              </a:rPr>
              <a:t>a</a:t>
            </a:r>
            <a:r>
              <a:rPr lang="es-MX" sz="2000" spc="5" dirty="0">
                <a:latin typeface="+mj-lt"/>
                <a:cs typeface="Calibri"/>
              </a:rPr>
              <a:t> </a:t>
            </a:r>
            <a:r>
              <a:rPr lang="es-MX" sz="2000" spc="-5" dirty="0">
                <a:latin typeface="+mj-lt"/>
                <a:cs typeface="Calibri"/>
              </a:rPr>
              <a:t>cobro </a:t>
            </a:r>
            <a:r>
              <a:rPr lang="es-MX" sz="2000" spc="-245" dirty="0">
                <a:latin typeface="+mj-lt"/>
                <a:cs typeface="Calibri"/>
              </a:rPr>
              <a:t> </a:t>
            </a:r>
            <a:r>
              <a:rPr lang="es-MX" sz="2000" spc="-5" dirty="0">
                <a:latin typeface="+mj-lt"/>
                <a:cs typeface="Calibri"/>
              </a:rPr>
              <a:t>coactivo.</a:t>
            </a:r>
            <a:endParaRPr lang="es-MX" sz="2000" dirty="0">
              <a:latin typeface="+mj-lt"/>
              <a:cs typeface="Calibri"/>
            </a:endParaRPr>
          </a:p>
          <a:p>
            <a:pPr marL="657225" lvl="1" indent="-187960">
              <a:spcBef>
                <a:spcPts val="145"/>
              </a:spcBef>
              <a:buFont typeface="Wingdings" panose="05000000000000000000" pitchFamily="2" charset="2"/>
              <a:buChar char="Ø"/>
              <a:tabLst>
                <a:tab pos="200025" algn="l"/>
                <a:tab pos="200660" algn="l"/>
              </a:tabLst>
            </a:pPr>
            <a:r>
              <a:rPr lang="es-MX" sz="2000" spc="-5" dirty="0">
                <a:latin typeface="+mj-lt"/>
                <a:cs typeface="Calibri"/>
              </a:rPr>
              <a:t>Sistematización</a:t>
            </a:r>
            <a:r>
              <a:rPr lang="es-MX" sz="2000" dirty="0">
                <a:latin typeface="+mj-lt"/>
                <a:cs typeface="Calibri"/>
              </a:rPr>
              <a:t> </a:t>
            </a:r>
            <a:r>
              <a:rPr lang="es-MX" sz="2000" spc="-5" dirty="0">
                <a:latin typeface="+mj-lt"/>
                <a:cs typeface="Calibri"/>
              </a:rPr>
              <a:t>de</a:t>
            </a:r>
            <a:r>
              <a:rPr lang="es-MX" sz="2000" spc="-10" dirty="0">
                <a:latin typeface="+mj-lt"/>
                <a:cs typeface="Calibri"/>
              </a:rPr>
              <a:t> </a:t>
            </a:r>
            <a:r>
              <a:rPr lang="es-MX" sz="2000" spc="-5" dirty="0">
                <a:latin typeface="+mj-lt"/>
                <a:cs typeface="Calibri"/>
              </a:rPr>
              <a:t>los</a:t>
            </a:r>
            <a:r>
              <a:rPr lang="es-MX" sz="2000" spc="5" dirty="0">
                <a:latin typeface="+mj-lt"/>
                <a:cs typeface="Calibri"/>
              </a:rPr>
              <a:t> </a:t>
            </a:r>
            <a:r>
              <a:rPr lang="es-MX" sz="2000" spc="-5" dirty="0">
                <a:latin typeface="+mj-lt"/>
                <a:cs typeface="Calibri"/>
              </a:rPr>
              <a:t>expedientes</a:t>
            </a:r>
            <a:r>
              <a:rPr lang="es-MX" sz="2000" spc="20" dirty="0">
                <a:latin typeface="+mj-lt"/>
                <a:cs typeface="Calibri"/>
              </a:rPr>
              <a:t> </a:t>
            </a:r>
            <a:r>
              <a:rPr lang="es-MX" sz="2000" spc="-5" dirty="0">
                <a:latin typeface="+mj-lt"/>
                <a:cs typeface="Calibri"/>
              </a:rPr>
              <a:t>aptos</a:t>
            </a:r>
            <a:r>
              <a:rPr lang="es-MX" sz="2000" spc="5" dirty="0">
                <a:latin typeface="+mj-lt"/>
                <a:cs typeface="Calibri"/>
              </a:rPr>
              <a:t> </a:t>
            </a:r>
            <a:r>
              <a:rPr lang="es-MX" sz="2000" spc="-5" dirty="0">
                <a:latin typeface="+mj-lt"/>
                <a:cs typeface="Calibri"/>
              </a:rPr>
              <a:t>para</a:t>
            </a:r>
            <a:r>
              <a:rPr lang="es-MX" sz="2000" dirty="0">
                <a:latin typeface="+mj-lt"/>
                <a:cs typeface="Calibri"/>
              </a:rPr>
              <a:t> </a:t>
            </a:r>
            <a:r>
              <a:rPr lang="es-MX" sz="2000" spc="-5" dirty="0">
                <a:latin typeface="+mj-lt"/>
                <a:cs typeface="Calibri"/>
              </a:rPr>
              <a:t>ser</a:t>
            </a:r>
            <a:r>
              <a:rPr lang="es-MX" sz="2000" spc="-25" dirty="0">
                <a:latin typeface="+mj-lt"/>
                <a:cs typeface="Calibri"/>
              </a:rPr>
              <a:t> </a:t>
            </a:r>
            <a:r>
              <a:rPr lang="es-MX" sz="2000" spc="-5" dirty="0">
                <a:latin typeface="+mj-lt"/>
                <a:cs typeface="Calibri"/>
              </a:rPr>
              <a:t>migrados</a:t>
            </a:r>
            <a:r>
              <a:rPr lang="es-MX" sz="2000" spc="5" dirty="0">
                <a:latin typeface="+mj-lt"/>
                <a:cs typeface="Calibri"/>
              </a:rPr>
              <a:t> </a:t>
            </a:r>
            <a:r>
              <a:rPr lang="es-MX" sz="2000" dirty="0">
                <a:latin typeface="+mj-lt"/>
                <a:cs typeface="Calibri"/>
              </a:rPr>
              <a:t>a</a:t>
            </a:r>
            <a:r>
              <a:rPr lang="es-MX" sz="2000" spc="-25" dirty="0">
                <a:latin typeface="+mj-lt"/>
                <a:cs typeface="Calibri"/>
              </a:rPr>
              <a:t> </a:t>
            </a:r>
            <a:r>
              <a:rPr lang="es-MX" sz="2000" spc="-5" dirty="0">
                <a:latin typeface="+mj-lt"/>
                <a:cs typeface="Calibri"/>
              </a:rPr>
              <a:t>cobro coactivo.</a:t>
            </a:r>
            <a:endParaRPr lang="es-MX" sz="2000" dirty="0">
              <a:latin typeface="+mj-lt"/>
              <a:cs typeface="Calibri"/>
            </a:endParaRPr>
          </a:p>
          <a:p>
            <a:pPr marL="657225" marR="5715" lvl="1" indent="-187960">
              <a:spcBef>
                <a:spcPts val="409"/>
              </a:spcBef>
              <a:buFont typeface="Wingdings" panose="05000000000000000000" pitchFamily="2" charset="2"/>
              <a:buChar char="Ø"/>
              <a:tabLst>
                <a:tab pos="200025" algn="l"/>
                <a:tab pos="200660" algn="l"/>
              </a:tabLst>
            </a:pPr>
            <a:r>
              <a:rPr lang="es-MX" sz="2000" spc="-5" dirty="0">
                <a:latin typeface="+mj-lt"/>
                <a:cs typeface="Calibri"/>
              </a:rPr>
              <a:t>Adquisición</a:t>
            </a:r>
            <a:r>
              <a:rPr lang="es-MX" sz="2000" dirty="0">
                <a:latin typeface="+mj-lt"/>
                <a:cs typeface="Calibri"/>
              </a:rPr>
              <a:t> </a:t>
            </a:r>
            <a:r>
              <a:rPr lang="es-MX" sz="2000" spc="-5" dirty="0">
                <a:latin typeface="+mj-lt"/>
                <a:cs typeface="Calibri"/>
              </a:rPr>
              <a:t>de</a:t>
            </a:r>
            <a:r>
              <a:rPr lang="es-MX" sz="2000" dirty="0">
                <a:latin typeface="+mj-lt"/>
                <a:cs typeface="Calibri"/>
              </a:rPr>
              <a:t> </a:t>
            </a:r>
            <a:r>
              <a:rPr lang="es-MX" sz="2000" spc="-5" dirty="0">
                <a:latin typeface="+mj-lt"/>
                <a:cs typeface="Calibri"/>
              </a:rPr>
              <a:t>información</a:t>
            </a:r>
            <a:r>
              <a:rPr lang="es-MX" sz="2000" dirty="0">
                <a:latin typeface="+mj-lt"/>
                <a:cs typeface="Calibri"/>
              </a:rPr>
              <a:t> </a:t>
            </a:r>
            <a:r>
              <a:rPr lang="es-MX" sz="2000" spc="-5" dirty="0">
                <a:latin typeface="+mj-lt"/>
                <a:cs typeface="Calibri"/>
              </a:rPr>
              <a:t>de</a:t>
            </a:r>
            <a:r>
              <a:rPr lang="es-MX" sz="2000" dirty="0">
                <a:latin typeface="+mj-lt"/>
                <a:cs typeface="Calibri"/>
              </a:rPr>
              <a:t> </a:t>
            </a:r>
            <a:r>
              <a:rPr lang="es-MX" sz="2000" spc="-5" dirty="0">
                <a:latin typeface="+mj-lt"/>
                <a:cs typeface="Calibri"/>
              </a:rPr>
              <a:t>ubicabilidad</a:t>
            </a:r>
            <a:r>
              <a:rPr lang="es-MX" sz="2000" dirty="0">
                <a:latin typeface="+mj-lt"/>
                <a:cs typeface="Calibri"/>
              </a:rPr>
              <a:t> </a:t>
            </a:r>
            <a:r>
              <a:rPr lang="es-MX" sz="2000" spc="-5" dirty="0">
                <a:latin typeface="+mj-lt"/>
                <a:cs typeface="Calibri"/>
              </a:rPr>
              <a:t>de</a:t>
            </a:r>
            <a:r>
              <a:rPr lang="es-MX" sz="2000" dirty="0">
                <a:latin typeface="+mj-lt"/>
                <a:cs typeface="Calibri"/>
              </a:rPr>
              <a:t> </a:t>
            </a:r>
            <a:r>
              <a:rPr lang="es-MX" sz="2000" spc="-5" dirty="0">
                <a:latin typeface="+mj-lt"/>
                <a:cs typeface="Calibri"/>
              </a:rPr>
              <a:t>bases</a:t>
            </a:r>
            <a:r>
              <a:rPr lang="es-MX" sz="2000" dirty="0">
                <a:latin typeface="+mj-lt"/>
                <a:cs typeface="Calibri"/>
              </a:rPr>
              <a:t> </a:t>
            </a:r>
            <a:r>
              <a:rPr lang="es-MX" sz="2000" spc="-5" dirty="0">
                <a:latin typeface="+mj-lt"/>
                <a:cs typeface="Calibri"/>
              </a:rPr>
              <a:t>de</a:t>
            </a:r>
            <a:r>
              <a:rPr lang="es-MX" sz="2000" dirty="0">
                <a:latin typeface="+mj-lt"/>
                <a:cs typeface="Calibri"/>
              </a:rPr>
              <a:t> </a:t>
            </a:r>
            <a:r>
              <a:rPr lang="es-MX" sz="2000" spc="-5" dirty="0">
                <a:latin typeface="+mj-lt"/>
                <a:cs typeface="Calibri"/>
              </a:rPr>
              <a:t>datos</a:t>
            </a:r>
            <a:r>
              <a:rPr lang="es-MX" sz="2000" dirty="0">
                <a:latin typeface="+mj-lt"/>
                <a:cs typeface="Calibri"/>
              </a:rPr>
              <a:t> </a:t>
            </a:r>
            <a:r>
              <a:rPr lang="es-MX" sz="2000" spc="-5" dirty="0">
                <a:latin typeface="+mj-lt"/>
                <a:cs typeface="Calibri"/>
              </a:rPr>
              <a:t>externas</a:t>
            </a:r>
            <a:r>
              <a:rPr lang="es-MX" sz="2000" dirty="0">
                <a:latin typeface="+mj-lt"/>
                <a:cs typeface="Calibri"/>
              </a:rPr>
              <a:t> </a:t>
            </a:r>
            <a:r>
              <a:rPr lang="es-MX" sz="2000" spc="-5" dirty="0">
                <a:latin typeface="+mj-lt"/>
                <a:cs typeface="Calibri"/>
              </a:rPr>
              <a:t>(RUNT,</a:t>
            </a:r>
            <a:r>
              <a:rPr lang="es-MX" sz="2000" dirty="0">
                <a:latin typeface="+mj-lt"/>
                <a:cs typeface="Calibri"/>
              </a:rPr>
              <a:t> </a:t>
            </a:r>
            <a:r>
              <a:rPr lang="es-MX" sz="2000" spc="-5" dirty="0">
                <a:latin typeface="+mj-lt"/>
                <a:cs typeface="Calibri"/>
              </a:rPr>
              <a:t>Experian, </a:t>
            </a:r>
            <a:r>
              <a:rPr lang="es-MX" sz="2000" spc="-245" dirty="0">
                <a:latin typeface="+mj-lt"/>
                <a:cs typeface="Calibri"/>
              </a:rPr>
              <a:t> </a:t>
            </a:r>
            <a:r>
              <a:rPr lang="es-MX" sz="2000" spc="-5" dirty="0">
                <a:latin typeface="+mj-lt"/>
                <a:cs typeface="Calibri"/>
              </a:rPr>
              <a:t>Empresas</a:t>
            </a:r>
            <a:r>
              <a:rPr lang="es-MX" sz="2000" spc="10" dirty="0">
                <a:latin typeface="+mj-lt"/>
                <a:cs typeface="Calibri"/>
              </a:rPr>
              <a:t> </a:t>
            </a:r>
            <a:r>
              <a:rPr lang="es-MX" sz="2000" spc="-5" dirty="0">
                <a:latin typeface="+mj-lt"/>
                <a:cs typeface="Calibri"/>
              </a:rPr>
              <a:t>de</a:t>
            </a:r>
            <a:r>
              <a:rPr lang="es-MX" sz="2000" spc="15" dirty="0">
                <a:latin typeface="+mj-lt"/>
                <a:cs typeface="Calibri"/>
              </a:rPr>
              <a:t> </a:t>
            </a:r>
            <a:r>
              <a:rPr lang="es-MX" sz="2000" spc="-5" dirty="0">
                <a:latin typeface="+mj-lt"/>
                <a:cs typeface="Calibri"/>
              </a:rPr>
              <a:t>Servicios</a:t>
            </a:r>
            <a:r>
              <a:rPr lang="es-MX" sz="2000" spc="20" dirty="0">
                <a:latin typeface="+mj-lt"/>
                <a:cs typeface="Calibri"/>
              </a:rPr>
              <a:t> </a:t>
            </a:r>
            <a:r>
              <a:rPr lang="es-MX" sz="2000" spc="-5" dirty="0">
                <a:latin typeface="+mj-lt"/>
                <a:cs typeface="Calibri"/>
              </a:rPr>
              <a:t>Públicos,</a:t>
            </a:r>
            <a:r>
              <a:rPr lang="es-MX" sz="2000" spc="5" dirty="0">
                <a:latin typeface="+mj-lt"/>
                <a:cs typeface="Calibri"/>
              </a:rPr>
              <a:t> </a:t>
            </a:r>
            <a:r>
              <a:rPr lang="es-MX" sz="2000" dirty="0">
                <a:latin typeface="+mj-lt"/>
                <a:cs typeface="Calibri"/>
              </a:rPr>
              <a:t>entre</a:t>
            </a:r>
            <a:r>
              <a:rPr lang="es-MX" sz="2000" spc="5" dirty="0">
                <a:latin typeface="+mj-lt"/>
                <a:cs typeface="Calibri"/>
              </a:rPr>
              <a:t> </a:t>
            </a:r>
            <a:r>
              <a:rPr lang="es-MX" sz="2000" spc="-5" dirty="0">
                <a:latin typeface="+mj-lt"/>
                <a:cs typeface="Calibri"/>
              </a:rPr>
              <a:t>otras)</a:t>
            </a:r>
          </a:p>
          <a:p>
            <a:pPr marL="469265" marR="5715" lvl="1">
              <a:spcBef>
                <a:spcPts val="409"/>
              </a:spcBef>
              <a:tabLst>
                <a:tab pos="200025" algn="l"/>
                <a:tab pos="200660" algn="l"/>
              </a:tabLst>
            </a:pPr>
            <a:endParaRPr lang="es-MX" sz="1700" dirty="0">
              <a:latin typeface="+mj-lt"/>
              <a:cs typeface="Calibri"/>
            </a:endParaRPr>
          </a:p>
          <a:p>
            <a:pPr marL="12065">
              <a:lnSpc>
                <a:spcPct val="100000"/>
              </a:lnSpc>
              <a:spcBef>
                <a:spcPts val="100"/>
              </a:spcBef>
              <a:tabLst>
                <a:tab pos="234950" algn="l"/>
                <a:tab pos="235585" algn="l"/>
              </a:tabLst>
            </a:pPr>
            <a:endParaRPr lang="es-CO" dirty="0">
              <a:latin typeface="Calibri"/>
              <a:cs typeface="Calibri"/>
            </a:endParaRPr>
          </a:p>
          <a:p>
            <a:pPr marL="469265" marR="5715" lvl="1">
              <a:lnSpc>
                <a:spcPct val="80000"/>
              </a:lnSpc>
              <a:spcBef>
                <a:spcPts val="409"/>
              </a:spcBef>
              <a:tabLst>
                <a:tab pos="200025" algn="l"/>
                <a:tab pos="200660" algn="l"/>
              </a:tabLst>
            </a:pPr>
            <a:endParaRPr lang="es-MX" sz="1150" dirty="0">
              <a:latin typeface="Calibri"/>
              <a:cs typeface="Calibri"/>
            </a:endParaRPr>
          </a:p>
          <a:p>
            <a:pPr marL="201295" marR="5080" indent="-189230">
              <a:lnSpc>
                <a:spcPts val="1100"/>
              </a:lnSpc>
              <a:spcBef>
                <a:spcPts val="370"/>
              </a:spcBef>
              <a:buFont typeface="Arial MT"/>
              <a:buChar char="•"/>
              <a:tabLst>
                <a:tab pos="201295" algn="l"/>
                <a:tab pos="201930" algn="l"/>
              </a:tabLst>
            </a:pPr>
            <a:endParaRPr lang="es-CO" sz="1150" spc="-5" dirty="0">
              <a:latin typeface="Calibri"/>
              <a:cs typeface="Calibri"/>
            </a:endParaRPr>
          </a:p>
          <a:p>
            <a:pPr marL="201295" marR="5080" indent="-189230">
              <a:lnSpc>
                <a:spcPts val="1100"/>
              </a:lnSpc>
              <a:spcBef>
                <a:spcPts val="370"/>
              </a:spcBef>
              <a:buFont typeface="Arial MT"/>
              <a:buChar char="•"/>
              <a:tabLst>
                <a:tab pos="201295" algn="l"/>
                <a:tab pos="201930" algn="l"/>
              </a:tabLst>
            </a:pPr>
            <a:endParaRPr lang="es-CO" sz="1150" spc="-5" dirty="0">
              <a:latin typeface="Calibri"/>
              <a:cs typeface="Calibri"/>
            </a:endParaRPr>
          </a:p>
          <a:p>
            <a:pPr marL="12065" marR="5080">
              <a:lnSpc>
                <a:spcPts val="1100"/>
              </a:lnSpc>
              <a:spcBef>
                <a:spcPts val="370"/>
              </a:spcBef>
              <a:tabLst>
                <a:tab pos="201295" algn="l"/>
                <a:tab pos="201930" algn="l"/>
              </a:tabLst>
            </a:pPr>
            <a:endParaRPr sz="1150" dirty="0">
              <a:latin typeface="Calibri"/>
              <a:cs typeface="Calibri"/>
            </a:endParaRPr>
          </a:p>
        </p:txBody>
      </p:sp>
    </p:spTree>
    <p:extLst>
      <p:ext uri="{BB962C8B-B14F-4D97-AF65-F5344CB8AC3E}">
        <p14:creationId xmlns:p14="http://schemas.microsoft.com/office/powerpoint/2010/main" val="21686234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Marcador de contenido 2">
            <a:extLst>
              <a:ext uri="{FF2B5EF4-FFF2-40B4-BE49-F238E27FC236}">
                <a16:creationId xmlns:a16="http://schemas.microsoft.com/office/drawing/2014/main" id="{834D1609-6CB1-421F-BD1A-C91385AE7E20}"/>
              </a:ext>
            </a:extLst>
          </p:cNvPr>
          <p:cNvSpPr>
            <a:spLocks noGrp="1"/>
          </p:cNvSpPr>
          <p:nvPr>
            <p:ph idx="1"/>
          </p:nvPr>
        </p:nvSpPr>
        <p:spPr>
          <a:xfrm>
            <a:off x="1066800" y="1524000"/>
            <a:ext cx="8473441" cy="5488380"/>
          </a:xfrm>
        </p:spPr>
        <p:txBody>
          <a:bodyPr>
            <a:normAutofit/>
          </a:bodyPr>
          <a:lstStyle/>
          <a:p>
            <a:pPr marL="234950" indent="-222885" algn="just">
              <a:spcBef>
                <a:spcPts val="100"/>
              </a:spcBef>
              <a:buFont typeface="Arial MT"/>
              <a:buChar char="•"/>
              <a:tabLst>
                <a:tab pos="234950" algn="l"/>
                <a:tab pos="235585" algn="l"/>
              </a:tabLst>
            </a:pPr>
            <a:r>
              <a:rPr lang="es-CO" sz="2000" spc="-5" dirty="0">
                <a:cs typeface="Calibri"/>
              </a:rPr>
              <a:t>Fase III:</a:t>
            </a:r>
            <a:r>
              <a:rPr lang="es-CO" sz="2000" spc="-25" dirty="0">
                <a:cs typeface="Calibri"/>
              </a:rPr>
              <a:t> </a:t>
            </a:r>
            <a:r>
              <a:rPr lang="es-CO" sz="2000" spc="-5" dirty="0">
                <a:cs typeface="Calibri"/>
              </a:rPr>
              <a:t>La</a:t>
            </a:r>
            <a:r>
              <a:rPr lang="es-CO" sz="2000" spc="-15" dirty="0">
                <a:cs typeface="Calibri"/>
              </a:rPr>
              <a:t> </a:t>
            </a:r>
            <a:r>
              <a:rPr lang="es-CO" sz="2000" spc="-5" dirty="0">
                <a:cs typeface="Calibri"/>
              </a:rPr>
              <a:t>Secretaria de</a:t>
            </a:r>
            <a:r>
              <a:rPr lang="es-CO" sz="2000" spc="-15" dirty="0">
                <a:cs typeface="Calibri"/>
              </a:rPr>
              <a:t> </a:t>
            </a:r>
            <a:r>
              <a:rPr lang="es-CO" sz="2000" spc="-5" dirty="0">
                <a:cs typeface="Calibri"/>
              </a:rPr>
              <a:t>Movilidad de</a:t>
            </a:r>
            <a:r>
              <a:rPr lang="es-CO" sz="2000" dirty="0">
                <a:cs typeface="Calibri"/>
              </a:rPr>
              <a:t> </a:t>
            </a:r>
            <a:r>
              <a:rPr lang="es-CO" sz="2000" spc="-5" dirty="0">
                <a:cs typeface="Calibri"/>
              </a:rPr>
              <a:t>Cúcuta </a:t>
            </a:r>
            <a:r>
              <a:rPr lang="es-CO" sz="2000" dirty="0">
                <a:cs typeface="Calibri"/>
              </a:rPr>
              <a:t>con</a:t>
            </a:r>
            <a:r>
              <a:rPr lang="es-CO" sz="2000" spc="-35" dirty="0">
                <a:cs typeface="Calibri"/>
              </a:rPr>
              <a:t> </a:t>
            </a:r>
            <a:r>
              <a:rPr lang="es-CO" sz="2000" spc="-10" dirty="0">
                <a:cs typeface="Calibri"/>
              </a:rPr>
              <a:t>apoyo</a:t>
            </a:r>
            <a:r>
              <a:rPr lang="es-CO" sz="2000" dirty="0">
                <a:cs typeface="Calibri"/>
              </a:rPr>
              <a:t> </a:t>
            </a:r>
            <a:r>
              <a:rPr lang="es-CO" sz="2000" spc="-5" dirty="0">
                <a:cs typeface="Calibri"/>
              </a:rPr>
              <a:t>de STCM, </a:t>
            </a:r>
            <a:r>
              <a:rPr lang="es-CO" sz="2000" dirty="0">
                <a:cs typeface="Calibri"/>
              </a:rPr>
              <a:t>se</a:t>
            </a:r>
            <a:r>
              <a:rPr lang="es-CO" sz="2000" spc="-55" dirty="0">
                <a:cs typeface="Calibri"/>
              </a:rPr>
              <a:t> </a:t>
            </a:r>
            <a:r>
              <a:rPr lang="es-CO" sz="2000" spc="-5" dirty="0">
                <a:cs typeface="Calibri"/>
              </a:rPr>
              <a:t>procederá</a:t>
            </a:r>
            <a:r>
              <a:rPr lang="es-CO" sz="2000" dirty="0">
                <a:cs typeface="Calibri"/>
              </a:rPr>
              <a:t> a:</a:t>
            </a:r>
          </a:p>
          <a:p>
            <a:pPr marL="755015" marR="5080" lvl="1" indent="-285750" algn="just">
              <a:spcBef>
                <a:spcPts val="360"/>
              </a:spcBef>
              <a:buFont typeface="Wingdings" panose="05000000000000000000" pitchFamily="2" charset="2"/>
              <a:buChar char="Ø"/>
              <a:tabLst>
                <a:tab pos="200025" algn="l"/>
                <a:tab pos="200660" algn="l"/>
              </a:tabLst>
            </a:pPr>
            <a:r>
              <a:rPr lang="es-MX" sz="2000" spc="-5" dirty="0">
                <a:cs typeface="Calibri"/>
              </a:rPr>
              <a:t>Proyectar</a:t>
            </a:r>
            <a:r>
              <a:rPr lang="es-MX" sz="2000" spc="25" dirty="0">
                <a:cs typeface="Calibri"/>
              </a:rPr>
              <a:t> </a:t>
            </a:r>
            <a:r>
              <a:rPr lang="es-MX" sz="2000" spc="-5" dirty="0">
                <a:cs typeface="Calibri"/>
              </a:rPr>
              <a:t>los</a:t>
            </a:r>
            <a:r>
              <a:rPr lang="es-MX" sz="2000" spc="30" dirty="0">
                <a:cs typeface="Calibri"/>
              </a:rPr>
              <a:t> </a:t>
            </a:r>
            <a:r>
              <a:rPr lang="es-MX" sz="2000" spc="-5" dirty="0">
                <a:cs typeface="Calibri"/>
              </a:rPr>
              <a:t>actos</a:t>
            </a:r>
            <a:r>
              <a:rPr lang="es-MX" sz="2000" spc="5" dirty="0">
                <a:cs typeface="Calibri"/>
              </a:rPr>
              <a:t> </a:t>
            </a:r>
            <a:r>
              <a:rPr lang="es-MX" sz="2000" spc="-5" dirty="0">
                <a:cs typeface="Calibri"/>
              </a:rPr>
              <a:t>administrativos</a:t>
            </a:r>
            <a:r>
              <a:rPr lang="es-MX" sz="2000" spc="245" dirty="0">
                <a:cs typeface="Calibri"/>
              </a:rPr>
              <a:t> </a:t>
            </a:r>
            <a:r>
              <a:rPr lang="es-MX" sz="2000" spc="-5" dirty="0">
                <a:cs typeface="Calibri"/>
              </a:rPr>
              <a:t>del</a:t>
            </a:r>
            <a:r>
              <a:rPr lang="es-MX" sz="2000" spc="10" dirty="0">
                <a:cs typeface="Calibri"/>
              </a:rPr>
              <a:t> </a:t>
            </a:r>
            <a:r>
              <a:rPr lang="es-MX" sz="2000" spc="-5" dirty="0">
                <a:cs typeface="Calibri"/>
              </a:rPr>
              <a:t>proceso</a:t>
            </a:r>
            <a:r>
              <a:rPr lang="es-MX" sz="2000" spc="5" dirty="0">
                <a:cs typeface="Calibri"/>
              </a:rPr>
              <a:t> </a:t>
            </a:r>
            <a:r>
              <a:rPr lang="es-MX" sz="2000" spc="-5" dirty="0">
                <a:cs typeface="Calibri"/>
              </a:rPr>
              <a:t>administrativo</a:t>
            </a:r>
            <a:r>
              <a:rPr lang="es-MX" sz="2000" spc="25" dirty="0">
                <a:cs typeface="Calibri"/>
              </a:rPr>
              <a:t> </a:t>
            </a:r>
            <a:r>
              <a:rPr lang="es-MX" sz="2000" spc="-5" dirty="0">
                <a:cs typeface="Calibri"/>
              </a:rPr>
              <a:t>de</a:t>
            </a:r>
            <a:r>
              <a:rPr lang="es-MX" sz="2000" spc="10" dirty="0">
                <a:cs typeface="Calibri"/>
              </a:rPr>
              <a:t> </a:t>
            </a:r>
            <a:r>
              <a:rPr lang="es-MX" sz="2000" spc="-5" dirty="0">
                <a:cs typeface="Calibri"/>
              </a:rPr>
              <a:t>cobro</a:t>
            </a:r>
            <a:r>
              <a:rPr lang="es-MX" sz="2000" spc="25" dirty="0">
                <a:cs typeface="Calibri"/>
              </a:rPr>
              <a:t> </a:t>
            </a:r>
            <a:r>
              <a:rPr lang="es-MX" sz="2000" spc="-5" dirty="0">
                <a:cs typeface="Calibri"/>
              </a:rPr>
              <a:t>coactivo,</a:t>
            </a:r>
            <a:r>
              <a:rPr lang="es-MX" sz="2000" spc="20" dirty="0">
                <a:cs typeface="Calibri"/>
              </a:rPr>
              <a:t> </a:t>
            </a:r>
            <a:r>
              <a:rPr lang="es-MX" sz="2000" spc="-5" dirty="0">
                <a:cs typeface="Calibri"/>
              </a:rPr>
              <a:t>para</a:t>
            </a:r>
            <a:r>
              <a:rPr lang="es-MX" sz="2000" spc="10" dirty="0">
                <a:cs typeface="Calibri"/>
              </a:rPr>
              <a:t> </a:t>
            </a:r>
            <a:r>
              <a:rPr lang="es-MX" sz="2000" spc="-5" dirty="0">
                <a:cs typeface="Calibri"/>
              </a:rPr>
              <a:t>ser </a:t>
            </a:r>
            <a:r>
              <a:rPr lang="es-MX" sz="2000" spc="-245" dirty="0">
                <a:cs typeface="Calibri"/>
              </a:rPr>
              <a:t> </a:t>
            </a:r>
            <a:r>
              <a:rPr lang="es-MX" sz="2000" spc="-5" dirty="0">
                <a:cs typeface="Calibri"/>
              </a:rPr>
              <a:t>suscritos por </a:t>
            </a:r>
            <a:r>
              <a:rPr lang="es-MX" sz="2000" dirty="0">
                <a:cs typeface="Calibri"/>
              </a:rPr>
              <a:t>el</a:t>
            </a:r>
            <a:r>
              <a:rPr lang="es-MX" sz="2000" spc="-20" dirty="0">
                <a:cs typeface="Calibri"/>
              </a:rPr>
              <a:t> </a:t>
            </a:r>
            <a:r>
              <a:rPr lang="es-MX" sz="2000" spc="-5" dirty="0">
                <a:cs typeface="Calibri"/>
              </a:rPr>
              <a:t>Secretario</a:t>
            </a:r>
            <a:r>
              <a:rPr lang="es-MX" sz="2000" spc="10" dirty="0">
                <a:cs typeface="Calibri"/>
              </a:rPr>
              <a:t> </a:t>
            </a:r>
            <a:r>
              <a:rPr lang="es-MX" sz="2000" spc="-5" dirty="0">
                <a:cs typeface="Calibri"/>
              </a:rPr>
              <a:t>de</a:t>
            </a:r>
            <a:r>
              <a:rPr lang="es-MX" sz="2000" spc="20" dirty="0">
                <a:cs typeface="Calibri"/>
              </a:rPr>
              <a:t> </a:t>
            </a:r>
            <a:r>
              <a:rPr lang="es-MX" sz="2000" spc="-5" dirty="0">
                <a:cs typeface="Calibri"/>
              </a:rPr>
              <a:t>Movilidad de</a:t>
            </a:r>
            <a:r>
              <a:rPr lang="es-MX" sz="2000" spc="5" dirty="0">
                <a:cs typeface="Calibri"/>
              </a:rPr>
              <a:t> </a:t>
            </a:r>
            <a:r>
              <a:rPr lang="es-MX" sz="2000" spc="-5" dirty="0">
                <a:cs typeface="Calibri"/>
              </a:rPr>
              <a:t>Cúcuta.</a:t>
            </a:r>
            <a:endParaRPr lang="es-MX" sz="2000" dirty="0">
              <a:cs typeface="Calibri"/>
            </a:endParaRPr>
          </a:p>
          <a:p>
            <a:pPr marL="755015" marR="9525" lvl="1" indent="-285750" algn="just">
              <a:spcBef>
                <a:spcPts val="425"/>
              </a:spcBef>
              <a:buFont typeface="Wingdings" panose="05000000000000000000" pitchFamily="2" charset="2"/>
              <a:buChar char="Ø"/>
              <a:tabLst>
                <a:tab pos="200025" algn="l"/>
                <a:tab pos="200660" algn="l"/>
              </a:tabLst>
            </a:pPr>
            <a:r>
              <a:rPr lang="es-MX" sz="2000" spc="-5" dirty="0">
                <a:cs typeface="Calibri"/>
              </a:rPr>
              <a:t>Apoyar</a:t>
            </a:r>
            <a:r>
              <a:rPr lang="es-MX" sz="2000" spc="150" dirty="0">
                <a:cs typeface="Calibri"/>
              </a:rPr>
              <a:t> </a:t>
            </a:r>
            <a:r>
              <a:rPr lang="es-MX" sz="2000" dirty="0">
                <a:cs typeface="Calibri"/>
              </a:rPr>
              <a:t>en</a:t>
            </a:r>
            <a:r>
              <a:rPr lang="es-MX" sz="2000" spc="135" dirty="0">
                <a:cs typeface="Calibri"/>
              </a:rPr>
              <a:t> </a:t>
            </a:r>
            <a:r>
              <a:rPr lang="es-MX" sz="2000" spc="-5" dirty="0">
                <a:cs typeface="Calibri"/>
              </a:rPr>
              <a:t>la</a:t>
            </a:r>
            <a:r>
              <a:rPr lang="es-MX" sz="2000" spc="130" dirty="0">
                <a:cs typeface="Calibri"/>
              </a:rPr>
              <a:t> </a:t>
            </a:r>
            <a:r>
              <a:rPr lang="es-MX" sz="2000" spc="-5" dirty="0">
                <a:cs typeface="Calibri"/>
              </a:rPr>
              <a:t>conformación</a:t>
            </a:r>
            <a:r>
              <a:rPr lang="es-MX" sz="2000" spc="140" dirty="0">
                <a:cs typeface="Calibri"/>
              </a:rPr>
              <a:t> </a:t>
            </a:r>
            <a:r>
              <a:rPr lang="es-MX" sz="2000" dirty="0">
                <a:cs typeface="Calibri"/>
              </a:rPr>
              <a:t>y</a:t>
            </a:r>
            <a:r>
              <a:rPr lang="es-MX" sz="2000" spc="140" dirty="0">
                <a:cs typeface="Calibri"/>
              </a:rPr>
              <a:t> </a:t>
            </a:r>
            <a:r>
              <a:rPr lang="es-MX" sz="2000" spc="-5" dirty="0">
                <a:cs typeface="Calibri"/>
              </a:rPr>
              <a:t>custodia</a:t>
            </a:r>
            <a:r>
              <a:rPr lang="es-MX" sz="2000" spc="150" dirty="0">
                <a:cs typeface="Calibri"/>
              </a:rPr>
              <a:t> </a:t>
            </a:r>
            <a:r>
              <a:rPr lang="es-MX" sz="2000" spc="-5" dirty="0">
                <a:cs typeface="Calibri"/>
              </a:rPr>
              <a:t>de</a:t>
            </a:r>
            <a:r>
              <a:rPr lang="es-MX" sz="2000" spc="145" dirty="0">
                <a:cs typeface="Calibri"/>
              </a:rPr>
              <a:t> </a:t>
            </a:r>
            <a:r>
              <a:rPr lang="es-MX" sz="2000" spc="-5" dirty="0">
                <a:cs typeface="Calibri"/>
              </a:rPr>
              <a:t>los</a:t>
            </a:r>
            <a:r>
              <a:rPr lang="es-MX" sz="2000" spc="145" dirty="0">
                <a:cs typeface="Calibri"/>
              </a:rPr>
              <a:t> </a:t>
            </a:r>
            <a:r>
              <a:rPr lang="es-MX" sz="2000" spc="-5" dirty="0">
                <a:cs typeface="Calibri"/>
              </a:rPr>
              <a:t>expedientes</a:t>
            </a:r>
            <a:r>
              <a:rPr lang="es-MX" sz="2000" spc="150" dirty="0">
                <a:cs typeface="Calibri"/>
              </a:rPr>
              <a:t> </a:t>
            </a:r>
            <a:r>
              <a:rPr lang="es-MX" sz="2000" spc="-5" dirty="0">
                <a:cs typeface="Calibri"/>
              </a:rPr>
              <a:t>de</a:t>
            </a:r>
            <a:r>
              <a:rPr lang="es-MX" sz="2000" spc="140" dirty="0">
                <a:cs typeface="Calibri"/>
              </a:rPr>
              <a:t> </a:t>
            </a:r>
            <a:r>
              <a:rPr lang="es-MX" sz="2000" dirty="0">
                <a:cs typeface="Calibri"/>
              </a:rPr>
              <a:t>los</a:t>
            </a:r>
            <a:r>
              <a:rPr lang="es-MX" sz="2000" spc="155" dirty="0">
                <a:cs typeface="Calibri"/>
              </a:rPr>
              <a:t> </a:t>
            </a:r>
            <a:r>
              <a:rPr lang="es-MX" sz="2000" spc="-5" dirty="0">
                <a:cs typeface="Calibri"/>
              </a:rPr>
              <a:t>procesos</a:t>
            </a:r>
            <a:r>
              <a:rPr lang="es-MX" sz="2000" spc="135" dirty="0">
                <a:cs typeface="Calibri"/>
              </a:rPr>
              <a:t> </a:t>
            </a:r>
            <a:r>
              <a:rPr lang="es-MX" sz="2000" spc="-5" dirty="0">
                <a:cs typeface="Calibri"/>
              </a:rPr>
              <a:t>administrativos</a:t>
            </a:r>
            <a:r>
              <a:rPr lang="es-MX" sz="2000" spc="145" dirty="0">
                <a:cs typeface="Calibri"/>
              </a:rPr>
              <a:t> </a:t>
            </a:r>
            <a:r>
              <a:rPr lang="es-MX" sz="2000" spc="-20" dirty="0">
                <a:cs typeface="Calibri"/>
              </a:rPr>
              <a:t>de </a:t>
            </a:r>
            <a:r>
              <a:rPr lang="es-MX" sz="2000" spc="-245" dirty="0">
                <a:cs typeface="Calibri"/>
              </a:rPr>
              <a:t> </a:t>
            </a:r>
            <a:r>
              <a:rPr lang="es-MX" sz="2000" spc="-5" dirty="0">
                <a:cs typeface="Calibri"/>
              </a:rPr>
              <a:t>cobro</a:t>
            </a:r>
            <a:r>
              <a:rPr lang="es-MX" sz="2000" dirty="0">
                <a:cs typeface="Calibri"/>
              </a:rPr>
              <a:t> </a:t>
            </a:r>
            <a:r>
              <a:rPr lang="es-MX" sz="2000" spc="-5" dirty="0">
                <a:cs typeface="Calibri"/>
              </a:rPr>
              <a:t>coactivo.</a:t>
            </a:r>
            <a:endParaRPr lang="es-MX" sz="2000" dirty="0">
              <a:cs typeface="Calibri"/>
            </a:endParaRPr>
          </a:p>
          <a:p>
            <a:pPr marL="755015" lvl="1" indent="-285750" algn="just">
              <a:spcBef>
                <a:spcPts val="135"/>
              </a:spcBef>
              <a:buFont typeface="Wingdings" panose="05000000000000000000" pitchFamily="2" charset="2"/>
              <a:buChar char="Ø"/>
              <a:tabLst>
                <a:tab pos="200025" algn="l"/>
                <a:tab pos="200660" algn="l"/>
              </a:tabLst>
            </a:pPr>
            <a:r>
              <a:rPr lang="es-MX" sz="2000" spc="-5" dirty="0">
                <a:cs typeface="Calibri"/>
              </a:rPr>
              <a:t>Apoyar</a:t>
            </a:r>
            <a:r>
              <a:rPr lang="es-MX" sz="2000" spc="10" dirty="0">
                <a:cs typeface="Calibri"/>
              </a:rPr>
              <a:t> </a:t>
            </a:r>
            <a:r>
              <a:rPr lang="es-MX" sz="2000" spc="-5" dirty="0">
                <a:cs typeface="Calibri"/>
              </a:rPr>
              <a:t>logísticamente</a:t>
            </a:r>
            <a:r>
              <a:rPr lang="es-MX" sz="2000" spc="25" dirty="0">
                <a:cs typeface="Calibri"/>
              </a:rPr>
              <a:t> </a:t>
            </a:r>
            <a:r>
              <a:rPr lang="es-MX" sz="2000" dirty="0">
                <a:cs typeface="Calibri"/>
              </a:rPr>
              <a:t>el</a:t>
            </a:r>
            <a:r>
              <a:rPr lang="es-MX" sz="2000" spc="-20" dirty="0">
                <a:cs typeface="Calibri"/>
              </a:rPr>
              <a:t> </a:t>
            </a:r>
            <a:r>
              <a:rPr lang="es-MX" sz="2000" spc="-5" dirty="0">
                <a:cs typeface="Calibri"/>
              </a:rPr>
              <a:t>impulso de</a:t>
            </a:r>
            <a:r>
              <a:rPr lang="es-MX" sz="2000" spc="10" dirty="0">
                <a:cs typeface="Calibri"/>
              </a:rPr>
              <a:t> </a:t>
            </a:r>
            <a:r>
              <a:rPr lang="es-MX" sz="2000" spc="-5" dirty="0">
                <a:cs typeface="Calibri"/>
              </a:rPr>
              <a:t>los</a:t>
            </a:r>
            <a:r>
              <a:rPr lang="es-MX" sz="2000" spc="225" dirty="0">
                <a:cs typeface="Calibri"/>
              </a:rPr>
              <a:t> </a:t>
            </a:r>
            <a:r>
              <a:rPr lang="es-MX" sz="2000" spc="-5" dirty="0">
                <a:cs typeface="Calibri"/>
              </a:rPr>
              <a:t>procesos</a:t>
            </a:r>
            <a:r>
              <a:rPr lang="es-MX" sz="2000" spc="-50" dirty="0">
                <a:cs typeface="Calibri"/>
              </a:rPr>
              <a:t> </a:t>
            </a:r>
            <a:r>
              <a:rPr lang="es-MX" sz="2000" spc="-30" dirty="0">
                <a:cs typeface="Calibri"/>
              </a:rPr>
              <a:t>administrativos</a:t>
            </a:r>
            <a:r>
              <a:rPr lang="es-MX" sz="2000" spc="20" dirty="0">
                <a:cs typeface="Calibri"/>
              </a:rPr>
              <a:t> </a:t>
            </a:r>
            <a:r>
              <a:rPr lang="es-MX" sz="2000" spc="-5" dirty="0">
                <a:cs typeface="Calibri"/>
              </a:rPr>
              <a:t>de</a:t>
            </a:r>
            <a:r>
              <a:rPr lang="es-MX" sz="2000" spc="-10" dirty="0">
                <a:cs typeface="Calibri"/>
              </a:rPr>
              <a:t> </a:t>
            </a:r>
            <a:r>
              <a:rPr lang="es-MX" sz="2000" spc="-5" dirty="0">
                <a:cs typeface="Calibri"/>
              </a:rPr>
              <a:t>cobro</a:t>
            </a:r>
            <a:r>
              <a:rPr lang="es-MX" sz="2000" spc="-25" dirty="0">
                <a:cs typeface="Calibri"/>
              </a:rPr>
              <a:t> </a:t>
            </a:r>
            <a:r>
              <a:rPr lang="es-MX" sz="2000" spc="-5" dirty="0">
                <a:cs typeface="Calibri"/>
              </a:rPr>
              <a:t>coactivo.</a:t>
            </a:r>
          </a:p>
          <a:p>
            <a:pPr marL="755015" lvl="1" indent="-285750" algn="just">
              <a:spcBef>
                <a:spcPts val="135"/>
              </a:spcBef>
              <a:buFont typeface="Wingdings" panose="05000000000000000000" pitchFamily="2" charset="2"/>
              <a:buChar char="Ø"/>
              <a:tabLst>
                <a:tab pos="200025" algn="l"/>
                <a:tab pos="200660" algn="l"/>
              </a:tabLst>
            </a:pPr>
            <a:r>
              <a:rPr lang="es-MX" sz="2000" spc="-5" dirty="0">
                <a:cs typeface="Calibri"/>
              </a:rPr>
              <a:t>Esta fase se realizará mes a mes teniendo en cuenta los términos de prescripción, calculando que en el primer semestre del 2026, quede actualizado en estado de cobro coactivo todas las ordenes de comparendo impuestas en el año 2023 y para el segundo semestre quede actualizado en estado de cobro coactivo todas las ordenes impuestas en los meses de enero a junio de 2024.</a:t>
            </a:r>
            <a:endParaRPr lang="es-CO" sz="2400" dirty="0">
              <a:latin typeface="Calibri"/>
              <a:cs typeface="Calibri"/>
            </a:endParaRPr>
          </a:p>
          <a:p>
            <a:endParaRPr lang="es-CO" dirty="0"/>
          </a:p>
        </p:txBody>
      </p:sp>
      <p:sp>
        <p:nvSpPr>
          <p:cNvPr id="4" name="object 3">
            <a:extLst>
              <a:ext uri="{FF2B5EF4-FFF2-40B4-BE49-F238E27FC236}">
                <a16:creationId xmlns:a16="http://schemas.microsoft.com/office/drawing/2014/main" id="{4F5F88B3-78C1-4400-AC00-F296799AB3AB}"/>
              </a:ext>
            </a:extLst>
          </p:cNvPr>
          <p:cNvSpPr txBox="1">
            <a:spLocks noGrp="1"/>
          </p:cNvSpPr>
          <p:nvPr>
            <p:ph type="title"/>
          </p:nvPr>
        </p:nvSpPr>
        <p:spPr>
          <a:xfrm>
            <a:off x="1676400" y="609600"/>
            <a:ext cx="7248525" cy="728405"/>
          </a:xfrm>
          <a:prstGeom prst="rect">
            <a:avLst/>
          </a:prstGeom>
        </p:spPr>
        <p:txBody>
          <a:bodyPr vert="horz" wrap="square" lIns="0" tIns="12700" rIns="0" bIns="0" rtlCol="0">
            <a:spAutoFit/>
          </a:bodyPr>
          <a:lstStyle/>
          <a:p>
            <a:pPr marL="12700" algn="ctr">
              <a:spcBef>
                <a:spcPts val="100"/>
              </a:spcBef>
            </a:pPr>
            <a:r>
              <a:rPr lang="es-CO" sz="2000" b="1" spc="-5" dirty="0">
                <a:cs typeface="Calibri"/>
              </a:rPr>
              <a:t>Continuación </a:t>
            </a:r>
            <a:r>
              <a:rPr lang="es-CO" sz="2000" b="1" dirty="0">
                <a:cs typeface="Calibri"/>
              </a:rPr>
              <a:t>Proce</a:t>
            </a:r>
            <a:r>
              <a:rPr lang="es-CO" sz="2000" b="1" spc="-10" dirty="0">
                <a:cs typeface="Calibri"/>
              </a:rPr>
              <a:t>s</a:t>
            </a:r>
            <a:r>
              <a:rPr lang="es-CO" sz="2000" b="1" dirty="0">
                <a:cs typeface="Calibri"/>
              </a:rPr>
              <a:t>o </a:t>
            </a:r>
            <a:r>
              <a:rPr lang="es-CO" sz="2000" b="1" spc="-40" dirty="0">
                <a:cs typeface="Calibri"/>
              </a:rPr>
              <a:t>de  </a:t>
            </a:r>
            <a:r>
              <a:rPr lang="es-CO" sz="2000" b="1" spc="-5" dirty="0">
                <a:cs typeface="Calibri"/>
              </a:rPr>
              <a:t>Cobro </a:t>
            </a:r>
            <a:r>
              <a:rPr lang="es-CO" sz="2000" b="1" spc="-15" dirty="0">
                <a:cs typeface="Calibri"/>
              </a:rPr>
              <a:t>C</a:t>
            </a:r>
            <a:r>
              <a:rPr lang="es-CO" sz="2000" b="1" spc="-5" dirty="0">
                <a:cs typeface="Calibri"/>
              </a:rPr>
              <a:t>o</a:t>
            </a:r>
            <a:r>
              <a:rPr lang="es-CO" sz="2000" b="1" spc="-20" dirty="0">
                <a:cs typeface="Calibri"/>
              </a:rPr>
              <a:t>ac</a:t>
            </a:r>
            <a:r>
              <a:rPr lang="es-CO" sz="2000" b="1" spc="-15" dirty="0">
                <a:cs typeface="Calibri"/>
              </a:rPr>
              <a:t>t</a:t>
            </a:r>
            <a:r>
              <a:rPr lang="es-CO" sz="2000" b="1" spc="-10" dirty="0">
                <a:cs typeface="Calibri"/>
              </a:rPr>
              <a:t>iv</a:t>
            </a:r>
            <a:r>
              <a:rPr lang="es-CO" sz="2000" b="1" dirty="0">
                <a:cs typeface="Calibri"/>
              </a:rPr>
              <a:t>o</a:t>
            </a:r>
            <a:r>
              <a:rPr lang="es-CO" sz="2000" b="1" spc="-135" dirty="0">
                <a:cs typeface="Calibri"/>
              </a:rPr>
              <a:t> </a:t>
            </a:r>
            <a:r>
              <a:rPr lang="es-CO" sz="2000" b="1" spc="-10" dirty="0">
                <a:cs typeface="Calibri"/>
              </a:rPr>
              <a:t>A</a:t>
            </a:r>
            <a:r>
              <a:rPr lang="es-CO" sz="2000" b="1" spc="-5" dirty="0">
                <a:cs typeface="Calibri"/>
              </a:rPr>
              <a:t>ño 2023</a:t>
            </a:r>
            <a:br>
              <a:rPr lang="es-CO" sz="2000" b="1" dirty="0">
                <a:cs typeface="Calibri"/>
              </a:rPr>
            </a:br>
            <a:endParaRPr sz="2650" dirty="0">
              <a:latin typeface="Calibri"/>
              <a:cs typeface="Calibri"/>
            </a:endParaRPr>
          </a:p>
        </p:txBody>
      </p:sp>
    </p:spTree>
    <p:extLst>
      <p:ext uri="{BB962C8B-B14F-4D97-AF65-F5344CB8AC3E}">
        <p14:creationId xmlns:p14="http://schemas.microsoft.com/office/powerpoint/2010/main" val="3532432075"/>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3">
            <a:extLst>
              <a:ext uri="{FF2B5EF4-FFF2-40B4-BE49-F238E27FC236}">
                <a16:creationId xmlns:a16="http://schemas.microsoft.com/office/drawing/2014/main" id="{B54BECC5-5F1B-2D0F-244F-2FEFAAAF19C9}"/>
              </a:ext>
            </a:extLst>
          </p:cNvPr>
          <p:cNvSpPr txBox="1"/>
          <p:nvPr/>
        </p:nvSpPr>
        <p:spPr>
          <a:xfrm>
            <a:off x="1676400" y="609600"/>
            <a:ext cx="7543800" cy="320601"/>
          </a:xfrm>
          <a:prstGeom prst="rect">
            <a:avLst/>
          </a:prstGeom>
        </p:spPr>
        <p:txBody>
          <a:bodyPr vert="horz" wrap="square" lIns="0" tIns="12700" rIns="0" bIns="0" rtlCol="0">
            <a:spAutoFit/>
          </a:bodyPr>
          <a:lstStyle/>
          <a:p>
            <a:pPr marL="12700" algn="ctr">
              <a:spcBef>
                <a:spcPts val="100"/>
              </a:spcBef>
            </a:pPr>
            <a:r>
              <a:rPr lang="es-CO" sz="2000" b="1" spc="-5" dirty="0">
                <a:cs typeface="Calibri"/>
              </a:rPr>
              <a:t>Continuación </a:t>
            </a:r>
            <a:r>
              <a:rPr lang="es-CO" sz="2000" b="1" dirty="0">
                <a:cs typeface="Calibri"/>
              </a:rPr>
              <a:t>Proce</a:t>
            </a:r>
            <a:r>
              <a:rPr lang="es-CO" sz="2000" b="1" spc="-10" dirty="0">
                <a:cs typeface="Calibri"/>
              </a:rPr>
              <a:t>s</a:t>
            </a:r>
            <a:r>
              <a:rPr lang="es-CO" sz="2000" b="1" dirty="0">
                <a:cs typeface="Calibri"/>
              </a:rPr>
              <a:t>o </a:t>
            </a:r>
            <a:r>
              <a:rPr lang="es-CO" sz="2000" b="1" spc="-40" dirty="0">
                <a:cs typeface="Calibri"/>
              </a:rPr>
              <a:t>de  </a:t>
            </a:r>
            <a:r>
              <a:rPr lang="es-CO" sz="2000" b="1" spc="-5" dirty="0">
                <a:cs typeface="Calibri"/>
              </a:rPr>
              <a:t>Cobro </a:t>
            </a:r>
            <a:r>
              <a:rPr lang="es-CO" sz="2000" b="1" spc="-15" dirty="0">
                <a:cs typeface="Calibri"/>
              </a:rPr>
              <a:t>C</a:t>
            </a:r>
            <a:r>
              <a:rPr lang="es-CO" sz="2000" b="1" spc="-5" dirty="0">
                <a:cs typeface="Calibri"/>
              </a:rPr>
              <a:t>o</a:t>
            </a:r>
            <a:r>
              <a:rPr lang="es-CO" sz="2000" b="1" spc="-20" dirty="0">
                <a:cs typeface="Calibri"/>
              </a:rPr>
              <a:t>ac</a:t>
            </a:r>
            <a:r>
              <a:rPr lang="es-CO" sz="2000" b="1" spc="-15" dirty="0">
                <a:cs typeface="Calibri"/>
              </a:rPr>
              <a:t>t</a:t>
            </a:r>
            <a:r>
              <a:rPr lang="es-CO" sz="2000" b="1" spc="-10" dirty="0">
                <a:cs typeface="Calibri"/>
              </a:rPr>
              <a:t>iv</a:t>
            </a:r>
            <a:r>
              <a:rPr lang="es-CO" sz="2000" b="1" dirty="0">
                <a:cs typeface="Calibri"/>
              </a:rPr>
              <a:t>o</a:t>
            </a:r>
            <a:r>
              <a:rPr lang="es-CO" sz="2000" b="1" spc="-135" dirty="0">
                <a:cs typeface="Calibri"/>
              </a:rPr>
              <a:t> </a:t>
            </a:r>
            <a:r>
              <a:rPr lang="es-CO" sz="2000" b="1" spc="-10" dirty="0">
                <a:cs typeface="Calibri"/>
              </a:rPr>
              <a:t>A</a:t>
            </a:r>
            <a:r>
              <a:rPr lang="es-CO" sz="2000" b="1" spc="-5" dirty="0">
                <a:cs typeface="Calibri"/>
              </a:rPr>
              <a:t>ño 2023</a:t>
            </a:r>
            <a:endParaRPr sz="2650" dirty="0">
              <a:latin typeface="Calibri"/>
              <a:cs typeface="Calibri"/>
            </a:endParaRPr>
          </a:p>
        </p:txBody>
      </p:sp>
      <p:sp>
        <p:nvSpPr>
          <p:cNvPr id="5" name="object 3">
            <a:extLst>
              <a:ext uri="{FF2B5EF4-FFF2-40B4-BE49-F238E27FC236}">
                <a16:creationId xmlns:a16="http://schemas.microsoft.com/office/drawing/2014/main" id="{60F24409-AAC2-FD01-00CC-9F736CC0286C}"/>
              </a:ext>
            </a:extLst>
          </p:cNvPr>
          <p:cNvSpPr txBox="1"/>
          <p:nvPr/>
        </p:nvSpPr>
        <p:spPr>
          <a:xfrm>
            <a:off x="1219200" y="1295400"/>
            <a:ext cx="8458200" cy="5671424"/>
          </a:xfrm>
          <a:prstGeom prst="rect">
            <a:avLst/>
          </a:prstGeom>
        </p:spPr>
        <p:txBody>
          <a:bodyPr vert="horz" wrap="square" lIns="0" tIns="48895" rIns="0" bIns="0" rtlCol="0">
            <a:spAutoFit/>
          </a:bodyPr>
          <a:lstStyle/>
          <a:p>
            <a:pPr marL="201295" marR="8890" indent="-189230" algn="just">
              <a:spcBef>
                <a:spcPts val="385"/>
              </a:spcBef>
              <a:buFont typeface="Arial MT"/>
              <a:buChar char="•"/>
              <a:tabLst>
                <a:tab pos="201930" algn="l"/>
              </a:tabLst>
            </a:pPr>
            <a:r>
              <a:rPr spc="-5" dirty="0">
                <a:latin typeface="+mj-lt"/>
                <a:cs typeface="Calibri"/>
              </a:rPr>
              <a:t>STMC</a:t>
            </a:r>
            <a:r>
              <a:rPr dirty="0">
                <a:latin typeface="+mj-lt"/>
                <a:cs typeface="Calibri"/>
              </a:rPr>
              <a:t> </a:t>
            </a:r>
            <a:r>
              <a:rPr spc="-5" dirty="0">
                <a:latin typeface="+mj-lt"/>
                <a:cs typeface="Calibri"/>
              </a:rPr>
              <a:t>en</a:t>
            </a:r>
            <a:r>
              <a:rPr dirty="0">
                <a:latin typeface="+mj-lt"/>
                <a:cs typeface="Calibri"/>
              </a:rPr>
              <a:t> </a:t>
            </a:r>
            <a:r>
              <a:rPr spc="-5" dirty="0">
                <a:latin typeface="+mj-lt"/>
                <a:cs typeface="Calibri"/>
              </a:rPr>
              <a:t>cumplimiento</a:t>
            </a:r>
            <a:r>
              <a:rPr dirty="0">
                <a:latin typeface="+mj-lt"/>
                <a:cs typeface="Calibri"/>
              </a:rPr>
              <a:t> </a:t>
            </a:r>
            <a:r>
              <a:rPr spc="-5" dirty="0">
                <a:latin typeface="+mj-lt"/>
                <a:cs typeface="Calibri"/>
              </a:rPr>
              <a:t>de</a:t>
            </a:r>
            <a:r>
              <a:rPr dirty="0">
                <a:latin typeface="+mj-lt"/>
                <a:cs typeface="Calibri"/>
              </a:rPr>
              <a:t> </a:t>
            </a:r>
            <a:r>
              <a:rPr spc="-5" dirty="0">
                <a:latin typeface="+mj-lt"/>
                <a:cs typeface="Calibri"/>
              </a:rPr>
              <a:t>las</a:t>
            </a:r>
            <a:r>
              <a:rPr dirty="0">
                <a:latin typeface="+mj-lt"/>
                <a:cs typeface="Calibri"/>
              </a:rPr>
              <a:t> </a:t>
            </a:r>
            <a:r>
              <a:rPr dirty="0" err="1">
                <a:latin typeface="+mj-lt"/>
                <a:cs typeface="Calibri"/>
              </a:rPr>
              <a:t>obligaciones</a:t>
            </a:r>
            <a:r>
              <a:rPr spc="5" dirty="0">
                <a:latin typeface="+mj-lt"/>
                <a:cs typeface="Calibri"/>
              </a:rPr>
              <a:t> </a:t>
            </a:r>
            <a:r>
              <a:rPr spc="-5" dirty="0" err="1">
                <a:latin typeface="+mj-lt"/>
                <a:cs typeface="Calibri"/>
              </a:rPr>
              <a:t>contractuales</a:t>
            </a:r>
            <a:r>
              <a:rPr lang="es-ES" spc="-5" dirty="0">
                <a:latin typeface="+mj-lt"/>
                <a:cs typeface="Calibri"/>
              </a:rPr>
              <a:t> </a:t>
            </a:r>
            <a:r>
              <a:rPr spc="-5" dirty="0" err="1">
                <a:latin typeface="+mj-lt"/>
                <a:cs typeface="Calibri"/>
              </a:rPr>
              <a:t>en</a:t>
            </a:r>
            <a:r>
              <a:rPr dirty="0">
                <a:latin typeface="+mj-lt"/>
                <a:cs typeface="Calibri"/>
              </a:rPr>
              <a:t> </a:t>
            </a:r>
            <a:r>
              <a:rPr spc="-5" dirty="0">
                <a:latin typeface="+mj-lt"/>
                <a:cs typeface="Calibri"/>
              </a:rPr>
              <a:t>el</a:t>
            </a:r>
            <a:r>
              <a:rPr dirty="0">
                <a:latin typeface="+mj-lt"/>
                <a:cs typeface="Calibri"/>
              </a:rPr>
              <a:t> </a:t>
            </a:r>
            <a:r>
              <a:rPr spc="-5" dirty="0">
                <a:latin typeface="+mj-lt"/>
                <a:cs typeface="Calibri"/>
              </a:rPr>
              <a:t>apoyo</a:t>
            </a:r>
            <a:r>
              <a:rPr dirty="0">
                <a:latin typeface="+mj-lt"/>
                <a:cs typeface="Calibri"/>
              </a:rPr>
              <a:t> </a:t>
            </a:r>
            <a:r>
              <a:rPr spc="-5" dirty="0">
                <a:latin typeface="+mj-lt"/>
                <a:cs typeface="Calibri"/>
              </a:rPr>
              <a:t>a</a:t>
            </a:r>
            <a:r>
              <a:rPr dirty="0">
                <a:latin typeface="+mj-lt"/>
                <a:cs typeface="Calibri"/>
              </a:rPr>
              <a:t> </a:t>
            </a:r>
            <a:r>
              <a:rPr spc="-5" dirty="0">
                <a:latin typeface="+mj-lt"/>
                <a:cs typeface="Calibri"/>
              </a:rPr>
              <a:t>la </a:t>
            </a:r>
            <a:r>
              <a:rPr dirty="0">
                <a:latin typeface="+mj-lt"/>
                <a:cs typeface="Calibri"/>
              </a:rPr>
              <a:t> </a:t>
            </a:r>
            <a:r>
              <a:rPr spc="-5" dirty="0">
                <a:latin typeface="+mj-lt"/>
                <a:cs typeface="Calibri"/>
              </a:rPr>
              <a:t>ejecución del proceso de cobro coactivo contenidas en el contrato de Concesión 2465 </a:t>
            </a:r>
            <a:r>
              <a:rPr spc="-10" dirty="0">
                <a:latin typeface="+mj-lt"/>
                <a:cs typeface="Calibri"/>
              </a:rPr>
              <a:t>de </a:t>
            </a:r>
            <a:r>
              <a:rPr spc="-5" dirty="0">
                <a:latin typeface="+mj-lt"/>
                <a:cs typeface="Calibri"/>
              </a:rPr>
              <a:t> 2017 ejecutará actividades de Call Center con </a:t>
            </a:r>
            <a:r>
              <a:rPr spc="-10" dirty="0">
                <a:latin typeface="+mj-lt"/>
                <a:cs typeface="Calibri"/>
              </a:rPr>
              <a:t>sus </a:t>
            </a:r>
            <a:r>
              <a:rPr dirty="0">
                <a:latin typeface="+mj-lt"/>
                <a:cs typeface="Calibri"/>
              </a:rPr>
              <a:t>agentes </a:t>
            </a:r>
            <a:r>
              <a:rPr spc="-5" dirty="0">
                <a:latin typeface="+mj-lt"/>
                <a:cs typeface="Calibri"/>
              </a:rPr>
              <a:t>especializados, con el fin </a:t>
            </a:r>
            <a:r>
              <a:rPr spc="-10" dirty="0">
                <a:latin typeface="+mj-lt"/>
                <a:cs typeface="Calibri"/>
              </a:rPr>
              <a:t>de </a:t>
            </a:r>
            <a:r>
              <a:rPr spc="-5" dirty="0">
                <a:latin typeface="+mj-lt"/>
                <a:cs typeface="Calibri"/>
              </a:rPr>
              <a:t> ejercer</a:t>
            </a:r>
            <a:r>
              <a:rPr spc="55" dirty="0">
                <a:latin typeface="+mj-lt"/>
                <a:cs typeface="Calibri"/>
              </a:rPr>
              <a:t> </a:t>
            </a:r>
            <a:r>
              <a:rPr spc="-5" dirty="0">
                <a:latin typeface="+mj-lt"/>
                <a:cs typeface="Calibri"/>
              </a:rPr>
              <a:t>una</a:t>
            </a:r>
            <a:r>
              <a:rPr spc="5" dirty="0">
                <a:latin typeface="+mj-lt"/>
                <a:cs typeface="Calibri"/>
              </a:rPr>
              <a:t> </a:t>
            </a:r>
            <a:r>
              <a:rPr spc="-5" dirty="0">
                <a:latin typeface="+mj-lt"/>
                <a:cs typeface="Calibri"/>
              </a:rPr>
              <a:t>acción</a:t>
            </a:r>
            <a:r>
              <a:rPr spc="15" dirty="0">
                <a:latin typeface="+mj-lt"/>
                <a:cs typeface="Calibri"/>
              </a:rPr>
              <a:t> </a:t>
            </a:r>
            <a:r>
              <a:rPr spc="-10" dirty="0">
                <a:latin typeface="+mj-lt"/>
                <a:cs typeface="Calibri"/>
              </a:rPr>
              <a:t>persuasiva</a:t>
            </a:r>
            <a:r>
              <a:rPr spc="35" dirty="0">
                <a:latin typeface="+mj-lt"/>
                <a:cs typeface="Calibri"/>
              </a:rPr>
              <a:t> </a:t>
            </a:r>
            <a:r>
              <a:rPr spc="-5" dirty="0">
                <a:latin typeface="+mj-lt"/>
                <a:cs typeface="Calibri"/>
              </a:rPr>
              <a:t>sobre</a:t>
            </a:r>
            <a:r>
              <a:rPr spc="35" dirty="0">
                <a:latin typeface="+mj-lt"/>
                <a:cs typeface="Calibri"/>
              </a:rPr>
              <a:t> </a:t>
            </a:r>
            <a:r>
              <a:rPr spc="-5" dirty="0">
                <a:latin typeface="+mj-lt"/>
                <a:cs typeface="Calibri"/>
              </a:rPr>
              <a:t>los</a:t>
            </a:r>
            <a:r>
              <a:rPr spc="35" dirty="0">
                <a:latin typeface="+mj-lt"/>
                <a:cs typeface="Calibri"/>
              </a:rPr>
              <a:t> </a:t>
            </a:r>
            <a:r>
              <a:rPr spc="-5" dirty="0">
                <a:latin typeface="+mj-lt"/>
                <a:cs typeface="Calibri"/>
              </a:rPr>
              <a:t>infractores</a:t>
            </a:r>
            <a:r>
              <a:rPr spc="45" dirty="0">
                <a:latin typeface="+mj-lt"/>
                <a:cs typeface="Calibri"/>
              </a:rPr>
              <a:t> </a:t>
            </a:r>
            <a:r>
              <a:rPr spc="-5" dirty="0">
                <a:latin typeface="+mj-lt"/>
                <a:cs typeface="Calibri"/>
              </a:rPr>
              <a:t>y</a:t>
            </a:r>
            <a:r>
              <a:rPr spc="15" dirty="0">
                <a:latin typeface="+mj-lt"/>
                <a:cs typeface="Calibri"/>
              </a:rPr>
              <a:t> </a:t>
            </a:r>
            <a:r>
              <a:rPr spc="-5" dirty="0">
                <a:latin typeface="+mj-lt"/>
                <a:cs typeface="Calibri"/>
              </a:rPr>
              <a:t>potencializar</a:t>
            </a:r>
            <a:r>
              <a:rPr spc="35" dirty="0">
                <a:latin typeface="+mj-lt"/>
                <a:cs typeface="Calibri"/>
              </a:rPr>
              <a:t> </a:t>
            </a:r>
            <a:r>
              <a:rPr spc="-5" dirty="0">
                <a:latin typeface="+mj-lt"/>
                <a:cs typeface="Calibri"/>
              </a:rPr>
              <a:t>el</a:t>
            </a:r>
            <a:r>
              <a:rPr spc="30" dirty="0">
                <a:latin typeface="+mj-lt"/>
                <a:cs typeface="Calibri"/>
              </a:rPr>
              <a:t> </a:t>
            </a:r>
            <a:r>
              <a:rPr spc="-5" dirty="0">
                <a:latin typeface="+mj-lt"/>
                <a:cs typeface="Calibri"/>
              </a:rPr>
              <a:t>recaudo</a:t>
            </a:r>
            <a:r>
              <a:rPr spc="35" dirty="0">
                <a:latin typeface="+mj-lt"/>
                <a:cs typeface="Calibri"/>
              </a:rPr>
              <a:t> </a:t>
            </a:r>
            <a:r>
              <a:rPr spc="-5" dirty="0">
                <a:latin typeface="+mj-lt"/>
                <a:cs typeface="Calibri"/>
              </a:rPr>
              <a:t>de</a:t>
            </a:r>
            <a:r>
              <a:rPr spc="15" dirty="0">
                <a:latin typeface="+mj-lt"/>
                <a:cs typeface="Calibri"/>
              </a:rPr>
              <a:t> </a:t>
            </a:r>
            <a:r>
              <a:rPr lang="es-CO" spc="-5" dirty="0">
                <a:latin typeface="+mj-lt"/>
                <a:cs typeface="Calibri"/>
              </a:rPr>
              <a:t>cartera</a:t>
            </a:r>
            <a:r>
              <a:rPr spc="-5" dirty="0">
                <a:latin typeface="+mj-lt"/>
                <a:cs typeface="Calibri"/>
              </a:rPr>
              <a:t>.</a:t>
            </a:r>
            <a:endParaRPr lang="es-CO" spc="-5" dirty="0">
              <a:latin typeface="+mj-lt"/>
              <a:cs typeface="Calibri"/>
            </a:endParaRPr>
          </a:p>
          <a:p>
            <a:pPr marL="12065" marR="8890" algn="just">
              <a:spcBef>
                <a:spcPts val="385"/>
              </a:spcBef>
              <a:tabLst>
                <a:tab pos="201930" algn="l"/>
              </a:tabLst>
            </a:pPr>
            <a:endParaRPr dirty="0">
              <a:latin typeface="+mj-lt"/>
              <a:cs typeface="Calibri"/>
            </a:endParaRPr>
          </a:p>
          <a:p>
            <a:pPr marL="201295" marR="7620" indent="-189230" algn="just">
              <a:spcBef>
                <a:spcPts val="819"/>
              </a:spcBef>
              <a:buFont typeface="Arial MT"/>
              <a:buChar char="•"/>
              <a:tabLst>
                <a:tab pos="201930" algn="l"/>
              </a:tabLst>
            </a:pPr>
            <a:r>
              <a:rPr spc="-5" dirty="0">
                <a:latin typeface="+mj-lt"/>
                <a:cs typeface="Calibri"/>
              </a:rPr>
              <a:t>La</a:t>
            </a:r>
            <a:r>
              <a:rPr dirty="0">
                <a:latin typeface="+mj-lt"/>
                <a:cs typeface="Calibri"/>
              </a:rPr>
              <a:t> </a:t>
            </a:r>
            <a:r>
              <a:rPr spc="-5" dirty="0">
                <a:latin typeface="+mj-lt"/>
                <a:cs typeface="Calibri"/>
              </a:rPr>
              <a:t>Secretaría</a:t>
            </a:r>
            <a:r>
              <a:rPr dirty="0">
                <a:latin typeface="+mj-lt"/>
                <a:cs typeface="Calibri"/>
              </a:rPr>
              <a:t> </a:t>
            </a:r>
            <a:r>
              <a:rPr spc="-5" dirty="0">
                <a:latin typeface="+mj-lt"/>
                <a:cs typeface="Calibri"/>
              </a:rPr>
              <a:t>de</a:t>
            </a:r>
            <a:r>
              <a:rPr dirty="0">
                <a:latin typeface="+mj-lt"/>
                <a:cs typeface="Calibri"/>
              </a:rPr>
              <a:t> </a:t>
            </a:r>
            <a:r>
              <a:rPr lang="es-ES" spc="-5" dirty="0">
                <a:latin typeface="+mj-lt"/>
                <a:cs typeface="Calibri"/>
              </a:rPr>
              <a:t>Movilidad </a:t>
            </a:r>
            <a:r>
              <a:rPr spc="-5" dirty="0">
                <a:latin typeface="+mj-lt"/>
                <a:cs typeface="Calibri"/>
              </a:rPr>
              <a:t>de</a:t>
            </a:r>
            <a:r>
              <a:rPr dirty="0">
                <a:latin typeface="+mj-lt"/>
                <a:cs typeface="Calibri"/>
              </a:rPr>
              <a:t> </a:t>
            </a:r>
            <a:r>
              <a:rPr spc="-5" dirty="0">
                <a:latin typeface="+mj-lt"/>
                <a:cs typeface="Calibri"/>
              </a:rPr>
              <a:t>Cúcuta</a:t>
            </a:r>
            <a:r>
              <a:rPr dirty="0">
                <a:latin typeface="+mj-lt"/>
                <a:cs typeface="Calibri"/>
              </a:rPr>
              <a:t> </a:t>
            </a:r>
            <a:r>
              <a:rPr spc="-5" dirty="0">
                <a:latin typeface="+mj-lt"/>
                <a:cs typeface="Calibri"/>
              </a:rPr>
              <a:t>haciendo</a:t>
            </a:r>
            <a:r>
              <a:rPr dirty="0">
                <a:latin typeface="+mj-lt"/>
                <a:cs typeface="Calibri"/>
              </a:rPr>
              <a:t> </a:t>
            </a:r>
            <a:r>
              <a:rPr spc="-10" dirty="0">
                <a:latin typeface="+mj-lt"/>
                <a:cs typeface="Calibri"/>
              </a:rPr>
              <a:t>uso</a:t>
            </a:r>
            <a:r>
              <a:rPr spc="-5" dirty="0">
                <a:latin typeface="+mj-lt"/>
                <a:cs typeface="Calibri"/>
              </a:rPr>
              <a:t> de</a:t>
            </a:r>
            <a:r>
              <a:rPr dirty="0">
                <a:latin typeface="+mj-lt"/>
                <a:cs typeface="Calibri"/>
              </a:rPr>
              <a:t> las</a:t>
            </a:r>
            <a:r>
              <a:rPr spc="5" dirty="0">
                <a:latin typeface="+mj-lt"/>
                <a:cs typeface="Calibri"/>
              </a:rPr>
              <a:t> </a:t>
            </a:r>
            <a:r>
              <a:rPr spc="-5" dirty="0">
                <a:latin typeface="+mj-lt"/>
                <a:cs typeface="Calibri"/>
              </a:rPr>
              <a:t>herramientas </a:t>
            </a:r>
            <a:r>
              <a:rPr dirty="0">
                <a:latin typeface="+mj-lt"/>
                <a:cs typeface="Calibri"/>
              </a:rPr>
              <a:t> </a:t>
            </a:r>
            <a:r>
              <a:rPr spc="-5" dirty="0">
                <a:latin typeface="+mj-lt"/>
                <a:cs typeface="Calibri"/>
              </a:rPr>
              <a:t>tecnológicas garantizará que, a lo largo de</a:t>
            </a:r>
            <a:r>
              <a:rPr spc="280" dirty="0">
                <a:latin typeface="+mj-lt"/>
                <a:cs typeface="Calibri"/>
              </a:rPr>
              <a:t> </a:t>
            </a:r>
            <a:r>
              <a:rPr spc="-5" dirty="0">
                <a:latin typeface="+mj-lt"/>
                <a:cs typeface="Calibri"/>
              </a:rPr>
              <a:t>la ejecución del proceso administrativo</a:t>
            </a:r>
            <a:r>
              <a:rPr spc="285" dirty="0">
                <a:latin typeface="+mj-lt"/>
                <a:cs typeface="Calibri"/>
              </a:rPr>
              <a:t> </a:t>
            </a:r>
            <a:r>
              <a:rPr spc="-5" dirty="0">
                <a:latin typeface="+mj-lt"/>
                <a:cs typeface="Calibri"/>
              </a:rPr>
              <a:t>de </a:t>
            </a:r>
            <a:r>
              <a:rPr dirty="0">
                <a:latin typeface="+mj-lt"/>
                <a:cs typeface="Calibri"/>
              </a:rPr>
              <a:t> </a:t>
            </a:r>
            <a:r>
              <a:rPr spc="-5" dirty="0">
                <a:latin typeface="+mj-lt"/>
                <a:cs typeface="Calibri"/>
              </a:rPr>
              <a:t>cobro coactivo, se salvaguarden los procedimientos y cumplan </a:t>
            </a:r>
            <a:r>
              <a:rPr dirty="0">
                <a:latin typeface="+mj-lt"/>
                <a:cs typeface="Calibri"/>
              </a:rPr>
              <a:t>con </a:t>
            </a:r>
            <a:r>
              <a:rPr spc="-5" dirty="0">
                <a:latin typeface="+mj-lt"/>
                <a:cs typeface="Calibri"/>
              </a:rPr>
              <a:t>todos los requisitos </a:t>
            </a:r>
            <a:r>
              <a:rPr dirty="0">
                <a:latin typeface="+mj-lt"/>
                <a:cs typeface="Calibri"/>
              </a:rPr>
              <a:t> </a:t>
            </a:r>
            <a:r>
              <a:rPr spc="-5" dirty="0">
                <a:latin typeface="+mj-lt"/>
                <a:cs typeface="Calibri"/>
              </a:rPr>
              <a:t>legales necesarios para ejecutar</a:t>
            </a:r>
            <a:r>
              <a:rPr dirty="0">
                <a:latin typeface="+mj-lt"/>
                <a:cs typeface="Calibri"/>
              </a:rPr>
              <a:t> </a:t>
            </a:r>
            <a:r>
              <a:rPr spc="-5" dirty="0">
                <a:latin typeface="+mj-lt"/>
                <a:cs typeface="Calibri"/>
              </a:rPr>
              <a:t>la recuperación</a:t>
            </a:r>
            <a:r>
              <a:rPr spc="5" dirty="0">
                <a:latin typeface="+mj-lt"/>
                <a:cs typeface="Calibri"/>
              </a:rPr>
              <a:t> </a:t>
            </a:r>
            <a:r>
              <a:rPr spc="-5" dirty="0">
                <a:latin typeface="+mj-lt"/>
                <a:cs typeface="Calibri"/>
              </a:rPr>
              <a:t>de </a:t>
            </a:r>
            <a:r>
              <a:rPr lang="es-CO" spc="-5" dirty="0">
                <a:latin typeface="+mj-lt"/>
                <a:cs typeface="Calibri"/>
              </a:rPr>
              <a:t>cartera</a:t>
            </a:r>
            <a:r>
              <a:rPr spc="-5" dirty="0">
                <a:latin typeface="+mj-lt"/>
                <a:cs typeface="Calibri"/>
              </a:rPr>
              <a:t>.</a:t>
            </a:r>
            <a:endParaRPr lang="es-CO" spc="-5" dirty="0">
              <a:latin typeface="+mj-lt"/>
              <a:cs typeface="Calibri"/>
            </a:endParaRPr>
          </a:p>
          <a:p>
            <a:pPr marL="12065" marR="7620" algn="just">
              <a:spcBef>
                <a:spcPts val="819"/>
              </a:spcBef>
              <a:tabLst>
                <a:tab pos="201930" algn="l"/>
              </a:tabLst>
            </a:pPr>
            <a:endParaRPr dirty="0">
              <a:latin typeface="+mj-lt"/>
              <a:cs typeface="Calibri"/>
            </a:endParaRPr>
          </a:p>
          <a:p>
            <a:pPr marL="201295" marR="5080" indent="-189230" algn="just">
              <a:spcBef>
                <a:spcPts val="835"/>
              </a:spcBef>
              <a:buFont typeface="Arial MT"/>
              <a:buChar char="•"/>
              <a:tabLst>
                <a:tab pos="201930" algn="l"/>
              </a:tabLst>
            </a:pPr>
            <a:r>
              <a:rPr spc="-5" dirty="0">
                <a:latin typeface="+mj-lt"/>
                <a:cs typeface="Calibri"/>
              </a:rPr>
              <a:t>Para aquellos procesos que, luego de haber agotado </a:t>
            </a:r>
            <a:r>
              <a:rPr dirty="0">
                <a:latin typeface="+mj-lt"/>
                <a:cs typeface="Calibri"/>
              </a:rPr>
              <a:t>todas las instancias </a:t>
            </a:r>
            <a:r>
              <a:rPr spc="-5" dirty="0">
                <a:latin typeface="+mj-lt"/>
                <a:cs typeface="Calibri"/>
              </a:rPr>
              <a:t>anteriormente </a:t>
            </a:r>
            <a:r>
              <a:rPr dirty="0">
                <a:latin typeface="+mj-lt"/>
                <a:cs typeface="Calibri"/>
              </a:rPr>
              <a:t> </a:t>
            </a:r>
            <a:r>
              <a:rPr spc="-5" dirty="0">
                <a:latin typeface="+mj-lt"/>
                <a:cs typeface="Calibri"/>
              </a:rPr>
              <a:t>descritas no se obtuvo el pago efectivo por </a:t>
            </a:r>
            <a:r>
              <a:rPr dirty="0">
                <a:latin typeface="+mj-lt"/>
                <a:cs typeface="Calibri"/>
              </a:rPr>
              <a:t>pate </a:t>
            </a:r>
            <a:r>
              <a:rPr spc="-5" dirty="0">
                <a:latin typeface="+mj-lt"/>
                <a:cs typeface="Calibri"/>
              </a:rPr>
              <a:t>del infractor, la </a:t>
            </a:r>
            <a:r>
              <a:rPr dirty="0">
                <a:latin typeface="+mj-lt"/>
                <a:cs typeface="Calibri"/>
              </a:rPr>
              <a:t>Secretaría </a:t>
            </a:r>
            <a:r>
              <a:rPr spc="-5" dirty="0">
                <a:latin typeface="+mj-lt"/>
                <a:cs typeface="Calibri"/>
              </a:rPr>
              <a:t>de </a:t>
            </a:r>
            <a:r>
              <a:rPr lang="es-ES" spc="-5" dirty="0">
                <a:latin typeface="+mj-lt"/>
                <a:cs typeface="Calibri"/>
              </a:rPr>
              <a:t>Movilidad de Cúcuta </a:t>
            </a:r>
            <a:r>
              <a:rPr spc="-5" dirty="0">
                <a:latin typeface="+mj-lt"/>
                <a:cs typeface="Calibri"/>
              </a:rPr>
              <a:t>con</a:t>
            </a:r>
            <a:r>
              <a:rPr dirty="0">
                <a:latin typeface="+mj-lt"/>
                <a:cs typeface="Calibri"/>
              </a:rPr>
              <a:t> </a:t>
            </a:r>
            <a:r>
              <a:rPr spc="-5" dirty="0">
                <a:latin typeface="+mj-lt"/>
                <a:cs typeface="Calibri"/>
              </a:rPr>
              <a:t>el</a:t>
            </a:r>
            <a:r>
              <a:rPr dirty="0">
                <a:latin typeface="+mj-lt"/>
                <a:cs typeface="Calibri"/>
              </a:rPr>
              <a:t> </a:t>
            </a:r>
            <a:r>
              <a:rPr spc="-5" dirty="0">
                <a:latin typeface="+mj-lt"/>
                <a:cs typeface="Calibri"/>
              </a:rPr>
              <a:t>apoyo</a:t>
            </a:r>
            <a:r>
              <a:rPr dirty="0">
                <a:latin typeface="+mj-lt"/>
                <a:cs typeface="Calibri"/>
              </a:rPr>
              <a:t> </a:t>
            </a:r>
            <a:r>
              <a:rPr spc="-5" dirty="0">
                <a:latin typeface="+mj-lt"/>
                <a:cs typeface="Calibri"/>
              </a:rPr>
              <a:t>de</a:t>
            </a:r>
            <a:r>
              <a:rPr dirty="0">
                <a:latin typeface="+mj-lt"/>
                <a:cs typeface="Calibri"/>
              </a:rPr>
              <a:t> </a:t>
            </a:r>
            <a:r>
              <a:rPr spc="-5" dirty="0">
                <a:latin typeface="+mj-lt"/>
                <a:cs typeface="Calibri"/>
              </a:rPr>
              <a:t>STMC,</a:t>
            </a:r>
            <a:r>
              <a:rPr dirty="0">
                <a:latin typeface="+mj-lt"/>
                <a:cs typeface="Calibri"/>
              </a:rPr>
              <a:t> </a:t>
            </a:r>
            <a:r>
              <a:rPr spc="-5" dirty="0">
                <a:latin typeface="+mj-lt"/>
                <a:cs typeface="Calibri"/>
              </a:rPr>
              <a:t>procederá</a:t>
            </a:r>
            <a:r>
              <a:rPr dirty="0">
                <a:latin typeface="+mj-lt"/>
                <a:cs typeface="Calibri"/>
              </a:rPr>
              <a:t> </a:t>
            </a:r>
            <a:r>
              <a:rPr spc="-5" dirty="0">
                <a:latin typeface="+mj-lt"/>
                <a:cs typeface="Calibri"/>
              </a:rPr>
              <a:t>a</a:t>
            </a:r>
            <a:r>
              <a:rPr dirty="0">
                <a:latin typeface="+mj-lt"/>
                <a:cs typeface="Calibri"/>
              </a:rPr>
              <a:t> </a:t>
            </a:r>
            <a:r>
              <a:rPr spc="-5" dirty="0">
                <a:latin typeface="+mj-lt"/>
                <a:cs typeface="Calibri"/>
              </a:rPr>
              <a:t>realizar</a:t>
            </a:r>
            <a:r>
              <a:rPr dirty="0">
                <a:latin typeface="+mj-lt"/>
                <a:cs typeface="Calibri"/>
              </a:rPr>
              <a:t> </a:t>
            </a:r>
            <a:r>
              <a:rPr spc="-5" dirty="0">
                <a:latin typeface="+mj-lt"/>
                <a:cs typeface="Calibri"/>
              </a:rPr>
              <a:t>la</a:t>
            </a:r>
            <a:r>
              <a:rPr dirty="0">
                <a:latin typeface="+mj-lt"/>
                <a:cs typeface="Calibri"/>
              </a:rPr>
              <a:t> </a:t>
            </a:r>
            <a:r>
              <a:rPr spc="-5" dirty="0">
                <a:latin typeface="+mj-lt"/>
                <a:cs typeface="Calibri"/>
              </a:rPr>
              <a:t>búsqueda</a:t>
            </a:r>
            <a:r>
              <a:rPr dirty="0">
                <a:latin typeface="+mj-lt"/>
                <a:cs typeface="Calibri"/>
              </a:rPr>
              <a:t> </a:t>
            </a:r>
            <a:r>
              <a:rPr spc="-5" dirty="0">
                <a:latin typeface="+mj-lt"/>
                <a:cs typeface="Calibri"/>
              </a:rPr>
              <a:t>y</a:t>
            </a:r>
            <a:r>
              <a:rPr spc="280" dirty="0">
                <a:latin typeface="+mj-lt"/>
                <a:cs typeface="Calibri"/>
              </a:rPr>
              <a:t> </a:t>
            </a:r>
            <a:r>
              <a:rPr dirty="0">
                <a:latin typeface="+mj-lt"/>
                <a:cs typeface="Calibri"/>
              </a:rPr>
              <a:t>verificación </a:t>
            </a:r>
            <a:r>
              <a:rPr spc="-10" dirty="0">
                <a:latin typeface="+mj-lt"/>
                <a:cs typeface="Calibri"/>
              </a:rPr>
              <a:t>de </a:t>
            </a:r>
            <a:r>
              <a:rPr spc="-280" dirty="0">
                <a:latin typeface="+mj-lt"/>
                <a:cs typeface="Calibri"/>
              </a:rPr>
              <a:t> </a:t>
            </a:r>
            <a:r>
              <a:rPr spc="-5" dirty="0">
                <a:latin typeface="+mj-lt"/>
                <a:cs typeface="Calibri"/>
              </a:rPr>
              <a:t>bienes potencialmente embargables y conforme a la normatividad vigente con el fin </a:t>
            </a:r>
            <a:r>
              <a:rPr spc="-10" dirty="0">
                <a:latin typeface="+mj-lt"/>
                <a:cs typeface="Calibri"/>
              </a:rPr>
              <a:t>de </a:t>
            </a:r>
            <a:r>
              <a:rPr spc="-5" dirty="0">
                <a:latin typeface="+mj-lt"/>
                <a:cs typeface="Calibri"/>
              </a:rPr>
              <a:t> seguir</a:t>
            </a:r>
            <a:r>
              <a:rPr dirty="0">
                <a:latin typeface="+mj-lt"/>
                <a:cs typeface="Calibri"/>
              </a:rPr>
              <a:t> </a:t>
            </a:r>
            <a:r>
              <a:rPr spc="-5" dirty="0">
                <a:latin typeface="+mj-lt"/>
                <a:cs typeface="Calibri"/>
              </a:rPr>
              <a:t>adelante</a:t>
            </a:r>
            <a:r>
              <a:rPr dirty="0">
                <a:latin typeface="+mj-lt"/>
                <a:cs typeface="Calibri"/>
              </a:rPr>
              <a:t> </a:t>
            </a:r>
            <a:r>
              <a:rPr spc="-5" dirty="0">
                <a:latin typeface="+mj-lt"/>
                <a:cs typeface="Calibri"/>
              </a:rPr>
              <a:t>el</a:t>
            </a:r>
            <a:r>
              <a:rPr dirty="0">
                <a:latin typeface="+mj-lt"/>
                <a:cs typeface="Calibri"/>
              </a:rPr>
              <a:t> </a:t>
            </a:r>
            <a:r>
              <a:rPr spc="-5" dirty="0">
                <a:latin typeface="+mj-lt"/>
                <a:cs typeface="Calibri"/>
              </a:rPr>
              <a:t>proceso</a:t>
            </a:r>
            <a:r>
              <a:rPr dirty="0">
                <a:latin typeface="+mj-lt"/>
                <a:cs typeface="Calibri"/>
              </a:rPr>
              <a:t> </a:t>
            </a:r>
            <a:r>
              <a:rPr spc="-5" dirty="0">
                <a:latin typeface="+mj-lt"/>
                <a:cs typeface="Calibri"/>
              </a:rPr>
              <a:t>de</a:t>
            </a:r>
            <a:r>
              <a:rPr dirty="0">
                <a:latin typeface="+mj-lt"/>
                <a:cs typeface="Calibri"/>
              </a:rPr>
              <a:t> </a:t>
            </a:r>
            <a:r>
              <a:rPr spc="-5" dirty="0">
                <a:latin typeface="+mj-lt"/>
                <a:cs typeface="Calibri"/>
              </a:rPr>
              <a:t>ejecución</a:t>
            </a:r>
            <a:r>
              <a:rPr dirty="0">
                <a:latin typeface="+mj-lt"/>
                <a:cs typeface="Calibri"/>
              </a:rPr>
              <a:t> </a:t>
            </a:r>
            <a:r>
              <a:rPr spc="-5" dirty="0">
                <a:latin typeface="+mj-lt"/>
                <a:cs typeface="Calibri"/>
              </a:rPr>
              <a:t>y</a:t>
            </a:r>
            <a:r>
              <a:rPr dirty="0">
                <a:latin typeface="+mj-lt"/>
                <a:cs typeface="Calibri"/>
              </a:rPr>
              <a:t> </a:t>
            </a:r>
            <a:r>
              <a:rPr spc="-5" dirty="0">
                <a:latin typeface="+mj-lt"/>
                <a:cs typeface="Calibri"/>
              </a:rPr>
              <a:t>adelantar</a:t>
            </a:r>
            <a:r>
              <a:rPr dirty="0">
                <a:latin typeface="+mj-lt"/>
                <a:cs typeface="Calibri"/>
              </a:rPr>
              <a:t> </a:t>
            </a:r>
            <a:r>
              <a:rPr spc="-5" dirty="0">
                <a:latin typeface="+mj-lt"/>
                <a:cs typeface="Calibri"/>
              </a:rPr>
              <a:t>la</a:t>
            </a:r>
            <a:r>
              <a:rPr dirty="0">
                <a:latin typeface="+mj-lt"/>
                <a:cs typeface="Calibri"/>
              </a:rPr>
              <a:t> </a:t>
            </a:r>
            <a:r>
              <a:rPr spc="-5" dirty="0">
                <a:latin typeface="+mj-lt"/>
                <a:cs typeface="Calibri"/>
              </a:rPr>
              <a:t>de</a:t>
            </a:r>
            <a:r>
              <a:rPr dirty="0">
                <a:latin typeface="+mj-lt"/>
                <a:cs typeface="Calibri"/>
              </a:rPr>
              <a:t> </a:t>
            </a:r>
            <a:r>
              <a:rPr spc="-5" dirty="0">
                <a:latin typeface="+mj-lt"/>
                <a:cs typeface="Calibri"/>
              </a:rPr>
              <a:t>diligencias</a:t>
            </a:r>
            <a:r>
              <a:rPr spc="280" dirty="0">
                <a:latin typeface="+mj-lt"/>
                <a:cs typeface="Calibri"/>
              </a:rPr>
              <a:t> </a:t>
            </a:r>
            <a:r>
              <a:rPr spc="-5" dirty="0">
                <a:latin typeface="+mj-lt"/>
                <a:cs typeface="Calibri"/>
              </a:rPr>
              <a:t>de</a:t>
            </a:r>
            <a:r>
              <a:rPr spc="285" dirty="0">
                <a:latin typeface="+mj-lt"/>
                <a:cs typeface="Calibri"/>
              </a:rPr>
              <a:t> </a:t>
            </a:r>
            <a:r>
              <a:rPr spc="-5" dirty="0">
                <a:latin typeface="+mj-lt"/>
                <a:cs typeface="Calibri"/>
              </a:rPr>
              <a:t>embargo, </a:t>
            </a:r>
            <a:r>
              <a:rPr dirty="0">
                <a:latin typeface="+mj-lt"/>
                <a:cs typeface="Calibri"/>
              </a:rPr>
              <a:t> </a:t>
            </a:r>
            <a:r>
              <a:rPr spc="-5" dirty="0">
                <a:latin typeface="+mj-lt"/>
                <a:cs typeface="Calibri"/>
              </a:rPr>
              <a:t>secuestro</a:t>
            </a:r>
            <a:r>
              <a:rPr spc="5" dirty="0">
                <a:latin typeface="+mj-lt"/>
                <a:cs typeface="Calibri"/>
              </a:rPr>
              <a:t> </a:t>
            </a:r>
            <a:r>
              <a:rPr spc="-5" dirty="0">
                <a:latin typeface="+mj-lt"/>
                <a:cs typeface="Calibri"/>
              </a:rPr>
              <a:t>y</a:t>
            </a:r>
            <a:r>
              <a:rPr spc="5" dirty="0">
                <a:latin typeface="+mj-lt"/>
                <a:cs typeface="Calibri"/>
              </a:rPr>
              <a:t> </a:t>
            </a:r>
            <a:r>
              <a:rPr spc="-5" dirty="0">
                <a:latin typeface="+mj-lt"/>
                <a:cs typeface="Calibri"/>
              </a:rPr>
              <a:t>remate</a:t>
            </a:r>
            <a:r>
              <a:rPr spc="-10" dirty="0">
                <a:latin typeface="+mj-lt"/>
                <a:cs typeface="Calibri"/>
              </a:rPr>
              <a:t> </a:t>
            </a:r>
            <a:r>
              <a:rPr spc="-5" dirty="0">
                <a:latin typeface="+mj-lt"/>
                <a:cs typeface="Calibri"/>
              </a:rPr>
              <a:t>de</a:t>
            </a:r>
            <a:r>
              <a:rPr spc="5" dirty="0">
                <a:latin typeface="+mj-lt"/>
                <a:cs typeface="Calibri"/>
              </a:rPr>
              <a:t> </a:t>
            </a:r>
            <a:r>
              <a:rPr spc="-5" dirty="0">
                <a:latin typeface="+mj-lt"/>
                <a:cs typeface="Calibri"/>
              </a:rPr>
              <a:t>los</a:t>
            </a:r>
            <a:r>
              <a:rPr dirty="0">
                <a:latin typeface="+mj-lt"/>
                <a:cs typeface="Calibri"/>
              </a:rPr>
              <a:t> </a:t>
            </a:r>
            <a:r>
              <a:rPr spc="-5" dirty="0">
                <a:latin typeface="+mj-lt"/>
                <a:cs typeface="Calibri"/>
              </a:rPr>
              <a:t>bienes del deudor.</a:t>
            </a:r>
            <a:endParaRPr dirty="0">
              <a:latin typeface="+mj-lt"/>
              <a:cs typeface="Calibri"/>
            </a:endParaRPr>
          </a:p>
        </p:txBody>
      </p:sp>
    </p:spTree>
    <p:extLst>
      <p:ext uri="{BB962C8B-B14F-4D97-AF65-F5344CB8AC3E}">
        <p14:creationId xmlns:p14="http://schemas.microsoft.com/office/powerpoint/2010/main" val="1961768655"/>
      </p:ext>
    </p:extLst>
  </p:cSld>
  <p:clrMapOvr>
    <a:masterClrMapping/>
  </p:clrMapOvr>
</p:sld>
</file>

<file path=ppt/theme/theme1.xml><?xml version="1.0" encoding="utf-8"?>
<a:theme xmlns:a="http://schemas.openxmlformats.org/drawingml/2006/main" name="Espiral">
  <a:themeElements>
    <a:clrScheme name="Espiral">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Espiral">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Espiral">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4720</TotalTime>
  <Words>1210</Words>
  <Application>Microsoft Office PowerPoint</Application>
  <PresentationFormat>Personalizado</PresentationFormat>
  <Paragraphs>51</Paragraphs>
  <Slides>9</Slides>
  <Notes>1</Notes>
  <HiddenSlides>0</HiddenSlides>
  <MMClips>0</MMClips>
  <ScaleCrop>false</ScaleCrop>
  <HeadingPairs>
    <vt:vector size="6" baseType="variant">
      <vt:variant>
        <vt:lpstr>Fuentes usadas</vt:lpstr>
      </vt:variant>
      <vt:variant>
        <vt:i4>6</vt:i4>
      </vt:variant>
      <vt:variant>
        <vt:lpstr>Tema</vt:lpstr>
      </vt:variant>
      <vt:variant>
        <vt:i4>1</vt:i4>
      </vt:variant>
      <vt:variant>
        <vt:lpstr>Títulos de diapositiva</vt:lpstr>
      </vt:variant>
      <vt:variant>
        <vt:i4>9</vt:i4>
      </vt:variant>
    </vt:vector>
  </HeadingPairs>
  <TitlesOfParts>
    <vt:vector size="16" baseType="lpstr">
      <vt:lpstr>Arial</vt:lpstr>
      <vt:lpstr>Arial MT</vt:lpstr>
      <vt:lpstr>Calibri</vt:lpstr>
      <vt:lpstr>Century Gothic</vt:lpstr>
      <vt:lpstr>Wingdings</vt:lpstr>
      <vt:lpstr>Wingdings 3</vt:lpstr>
      <vt:lpstr>Espiral</vt:lpstr>
      <vt:lpstr>Presentación de PowerPoint</vt:lpstr>
      <vt:lpstr>Etapas de Notificación del  Proceso de  Cobro Coactivo </vt:lpstr>
      <vt:lpstr>Continuación  del proceso de recuperación de cartera de los comparendos en estado de cobro coactivo de los años 2022 y 2023</vt:lpstr>
      <vt:lpstr>Presentación de PowerPoint</vt:lpstr>
      <vt:lpstr>Presentación de PowerPoint</vt:lpstr>
      <vt:lpstr>Presentación de PowerPoint</vt:lpstr>
      <vt:lpstr>Presentación de PowerPoint</vt:lpstr>
      <vt:lpstr>Continuación Proceso de  Cobro Coactivo Año 2023 </vt:lpstr>
      <vt:lpstr>Presentación de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Microsoft PowerPoint - RecuperaciÃ³n de Cartera 2021 [Autoguardado]</dc:title>
  <dc:creator>Portatil 2</dc:creator>
  <cp:lastModifiedBy>COORDINADOR JURIDICO</cp:lastModifiedBy>
  <cp:revision>13</cp:revision>
  <dcterms:created xsi:type="dcterms:W3CDTF">2023-01-16T14:39:24Z</dcterms:created>
  <dcterms:modified xsi:type="dcterms:W3CDTF">2026-01-05T19:10:03Z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2022-10-06T00:00:00Z</vt:filetime>
  </property>
  <property fmtid="{D5CDD505-2E9C-101B-9397-08002B2CF9AE}" pid="3" name="Creator">
    <vt:lpwstr>Microsoft® Word para Microsoft 365</vt:lpwstr>
  </property>
  <property fmtid="{D5CDD505-2E9C-101B-9397-08002B2CF9AE}" pid="4" name="LastSaved">
    <vt:filetime>2023-01-16T00:00:00Z</vt:filetime>
  </property>
</Properties>
</file>